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56" r:id="rId1"/>
  </p:sldMasterIdLst>
  <p:notesMasterIdLst>
    <p:notesMasterId r:id="rId8"/>
  </p:notesMasterIdLst>
  <p:handoutMasterIdLst>
    <p:handoutMasterId r:id="rId9"/>
  </p:handoutMasterIdLst>
  <p:sldIdLst>
    <p:sldId id="256" r:id="rId2"/>
    <p:sldId id="257" r:id="rId3"/>
    <p:sldId id="258" r:id="rId4"/>
    <p:sldId id="259" r:id="rId5"/>
    <p:sldId id="260" r:id="rId6"/>
    <p:sldId id="262" r:id="rId7"/>
  </p:sldIdLst>
  <p:sldSz cx="7559675"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8B2"/>
    <a:srgbClr val="46B8B7"/>
    <a:srgbClr val="E05329"/>
    <a:srgbClr val="5194C4"/>
    <a:srgbClr val="D911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77"/>
    <p:restoredTop sz="95827"/>
  </p:normalViewPr>
  <p:slideViewPr>
    <p:cSldViewPr snapToGrid="0" snapToObjects="1">
      <p:cViewPr>
        <p:scale>
          <a:sx n="100" d="100"/>
          <a:sy n="100" d="100"/>
        </p:scale>
        <p:origin x="1776" y="144"/>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97F276B-CE46-A143-ACE5-8DA9BBE2A66C}"/>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19FBAD10-C19D-8C49-B7A4-38F7663E5425}"/>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B4C08C42-6EFF-BE45-8A7D-489337A85A8B}" type="datetimeFigureOut">
              <a:rPr lang="fr-FR" smtClean="0"/>
              <a:t>15/04/2024</a:t>
            </a:fld>
            <a:endParaRPr lang="fr-FR"/>
          </a:p>
        </p:txBody>
      </p:sp>
      <p:sp>
        <p:nvSpPr>
          <p:cNvPr id="4" name="Espace réservé du pied de page 3">
            <a:extLst>
              <a:ext uri="{FF2B5EF4-FFF2-40B4-BE49-F238E27FC236}">
                <a16:creationId xmlns:a16="http://schemas.microsoft.com/office/drawing/2014/main" id="{BD2B4E94-76A3-D742-AD5A-D11A0A996041}"/>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872786E-81B4-4B47-ABC2-348B43E3D82E}"/>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0057B559-A149-3A43-BC80-AD3A402FEF17}" type="slidenum">
              <a:rPr lang="fr-FR" smtClean="0"/>
              <a:t>‹N°›</a:t>
            </a:fld>
            <a:endParaRPr lang="fr-FR"/>
          </a:p>
        </p:txBody>
      </p:sp>
    </p:spTree>
    <p:extLst>
      <p:ext uri="{BB962C8B-B14F-4D97-AF65-F5344CB8AC3E}">
        <p14:creationId xmlns:p14="http://schemas.microsoft.com/office/powerpoint/2010/main" val="13506068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84A6303-4D29-A745-91A8-F3AEACDB41EE}" type="datetimeFigureOut">
              <a:rPr lang="fr-FR" smtClean="0"/>
              <a:t>15/04/2024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065F82D-CB1F-334C-AB48-FC566FA056BD}" type="slidenum">
              <a:rPr lang="fr-FR" smtClean="0"/>
              <a:t>‹N°›</a:t>
            </a:fld>
            <a:endParaRPr lang="fr-FR"/>
          </a:p>
        </p:txBody>
      </p:sp>
    </p:spTree>
    <p:extLst>
      <p:ext uri="{BB962C8B-B14F-4D97-AF65-F5344CB8AC3E}">
        <p14:creationId xmlns:p14="http://schemas.microsoft.com/office/powerpoint/2010/main" val="23071660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fr-FR"/>
              <a:t>Modifiez le style du titre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9AEF5D2-A333-6045-ACED-77F29CEB08A7}"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98490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F5D3429-77F6-9E4B-9F99-94520AC2D970}"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653774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E62BDEE-C309-4040-BEBD-5B52D979CC1A}"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96988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3F78E6-F0FE-8142-9C48-E28034D6D085}"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80091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fr-FR"/>
              <a:t>Modifiez le style du titre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C4044345-F4C8-B543-A745-5CC2F98AC7CF}" type="datetime1">
              <a:rPr lang="fr-FR" smtClean="0"/>
              <a:t>15/04/2024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81739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17184C0-6944-2640-BB2E-18D8BD334C9E}"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34591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fr-FR"/>
              <a:t>Modifiez le style du titre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4" name="Content Placeholder 3"/>
          <p:cNvSpPr>
            <a:spLocks noGrp="1"/>
          </p:cNvSpPr>
          <p:nvPr>
            <p:ph sz="half" idx="2"/>
          </p:nvPr>
        </p:nvSpPr>
        <p:spPr>
          <a:xfrm>
            <a:off x="520713" y="3905482"/>
            <a:ext cx="3198096"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fr-FR"/>
              <a:t>Cliquez pour modifier les styles du texte du masque</a:t>
            </a:r>
          </a:p>
        </p:txBody>
      </p:sp>
      <p:sp>
        <p:nvSpPr>
          <p:cNvPr id="6" name="Content Placeholder 5"/>
          <p:cNvSpPr>
            <a:spLocks noGrp="1"/>
          </p:cNvSpPr>
          <p:nvPr>
            <p:ph sz="quarter" idx="4"/>
          </p:nvPr>
        </p:nvSpPr>
        <p:spPr>
          <a:xfrm>
            <a:off x="3827086" y="3905482"/>
            <a:ext cx="3213847" cy="57443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44FA66A-0FD7-ED4C-BE72-F0D7E9800428}" type="datetime1">
              <a:rPr lang="fr-FR" smtClean="0"/>
              <a:t>15/04/2024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721235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8DF0AA-31E8-FE40-9480-67630F8DF831}" type="datetime1">
              <a:rPr lang="fr-FR" smtClean="0"/>
              <a:t>15/04/2024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66454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606ED-82F1-0C43-882E-7914D1779773}" type="datetime1">
              <a:rPr lang="fr-FR" smtClean="0"/>
              <a:t>15/04/2024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2481687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EAFD6CE-977D-D642-AFAB-4B969B7E197B}"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1712072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fr-FR"/>
              <a:t>Modifiez le style du titre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fr-FR"/>
              <a:t>Cliquez sur l'icône pour ajouter une image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53404071-C699-E143-B865-F8276070A328}" type="datetime1">
              <a:rPr lang="fr-FR" smtClean="0"/>
              <a:t>15/04/2024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3A1CF3E8-9CFF-1C43-BC4C-454A89F1B92F}" type="slidenum">
              <a:rPr lang="fr-FR" smtClean="0"/>
              <a:t>‹N°›</a:t>
            </a:fld>
            <a:endParaRPr lang="fr-FR"/>
          </a:p>
        </p:txBody>
      </p:sp>
    </p:spTree>
    <p:extLst>
      <p:ext uri="{BB962C8B-B14F-4D97-AF65-F5344CB8AC3E}">
        <p14:creationId xmlns:p14="http://schemas.microsoft.com/office/powerpoint/2010/main" val="340697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4639CC96-5C2F-B644-9878-943E03AC83B1}" type="datetime1">
              <a:rPr lang="fr-FR" smtClean="0"/>
              <a:t>15/04/2024</a:t>
            </a:fld>
            <a:endParaRPr lang="fr-F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A1CF3E8-9CFF-1C43-BC4C-454A89F1B92F}" type="slidenum">
              <a:rPr lang="fr-FR" smtClean="0"/>
              <a:t>‹N°›</a:t>
            </a:fld>
            <a:endParaRPr lang="fr-FR"/>
          </a:p>
        </p:txBody>
      </p:sp>
    </p:spTree>
    <p:extLst>
      <p:ext uri="{BB962C8B-B14F-4D97-AF65-F5344CB8AC3E}">
        <p14:creationId xmlns:p14="http://schemas.microsoft.com/office/powerpoint/2010/main" val="3104543170"/>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hf sldNum="0"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jp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1.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image" Target="../media/image4.jp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3.emf"/><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emf"/></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8.emf"/><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7.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image" Target="../media/image6.jpg"/><Relationship Id="rId5" Type="http://schemas.openxmlformats.org/officeDocument/2006/relationships/tags" Target="../tags/tag16.xml"/><Relationship Id="rId15" Type="http://schemas.openxmlformats.org/officeDocument/2006/relationships/image" Target="../media/image5.png"/><Relationship Id="rId10" Type="http://schemas.openxmlformats.org/officeDocument/2006/relationships/slideLayout" Target="../slideLayouts/slideLayout2.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2.emf"/></Relationships>
</file>

<file path=ppt/slides/_rels/slide3.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image" Target="../media/image8.emf"/><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image" Target="../media/image7.emf"/><Relationship Id="rId17" Type="http://schemas.openxmlformats.org/officeDocument/2006/relationships/image" Target="../media/image5.png"/><Relationship Id="rId2" Type="http://schemas.openxmlformats.org/officeDocument/2006/relationships/tags" Target="../tags/tag22.xml"/><Relationship Id="rId16" Type="http://schemas.openxmlformats.org/officeDocument/2006/relationships/image" Target="../media/image11.png"/><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9.jpg"/><Relationship Id="rId5" Type="http://schemas.openxmlformats.org/officeDocument/2006/relationships/tags" Target="../tags/tag25.xml"/><Relationship Id="rId15" Type="http://schemas.openxmlformats.org/officeDocument/2006/relationships/image" Target="../media/image2.emf"/><Relationship Id="rId10" Type="http://schemas.openxmlformats.org/officeDocument/2006/relationships/slideLayout" Target="../slideLayouts/slideLayout7.xml"/><Relationship Id="rId4" Type="http://schemas.openxmlformats.org/officeDocument/2006/relationships/tags" Target="../tags/tag24.xml"/><Relationship Id="rId9" Type="http://schemas.openxmlformats.org/officeDocument/2006/relationships/tags" Target="../tags/tag29.xml"/><Relationship Id="rId14" Type="http://schemas.openxmlformats.org/officeDocument/2006/relationships/image" Target="../media/image10.emf"/></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png"/><Relationship Id="rId3" Type="http://schemas.openxmlformats.org/officeDocument/2006/relationships/tags" Target="../tags/tag32.xml"/><Relationship Id="rId7" Type="http://schemas.openxmlformats.org/officeDocument/2006/relationships/tags" Target="../tags/tag36.xml"/><Relationship Id="rId12" Type="http://schemas.openxmlformats.org/officeDocument/2006/relationships/image" Target="../media/image13.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7.emf"/><Relationship Id="rId5" Type="http://schemas.openxmlformats.org/officeDocument/2006/relationships/tags" Target="../tags/tag34.xml"/><Relationship Id="rId10" Type="http://schemas.openxmlformats.org/officeDocument/2006/relationships/image" Target="../media/image2.emf"/><Relationship Id="rId4" Type="http://schemas.openxmlformats.org/officeDocument/2006/relationships/tags" Target="../tags/tag33.xml"/><Relationship Id="rId9" Type="http://schemas.openxmlformats.org/officeDocument/2006/relationships/image" Target="../media/image12.jpg"/></Relationships>
</file>

<file path=ppt/slides/_rels/slide5.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tags" Target="../tags/tag39.xml"/><Relationship Id="rId7" Type="http://schemas.openxmlformats.org/officeDocument/2006/relationships/slideLayout" Target="../slideLayouts/slideLayout7.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slideLayout" Target="../slideLayouts/slideLayout7.xml"/><Relationship Id="rId3" Type="http://schemas.openxmlformats.org/officeDocument/2006/relationships/tags" Target="../tags/tag45.xml"/><Relationship Id="rId21" Type="http://schemas.openxmlformats.org/officeDocument/2006/relationships/image" Target="../media/image5.png"/><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image" Target="../media/image16.pn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tags" Target="../tags/tag57.xml"/><Relationship Id="rId10" Type="http://schemas.openxmlformats.org/officeDocument/2006/relationships/tags" Target="../tags/tag52.xml"/><Relationship Id="rId19" Type="http://schemas.openxmlformats.org/officeDocument/2006/relationships/image" Target="../media/image15.jpg"/><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A6784A8-A03F-5143-AB5D-178F2E7A94A7}"/>
              </a:ext>
            </a:extLst>
          </p:cNvPr>
          <p:cNvPicPr>
            <a:picLocks noChangeAspect="1"/>
          </p:cNvPicPr>
          <p:nvPr>
            <p:custDataLst>
              <p:tags r:id="rId1"/>
            </p:custDataLst>
          </p:nvPr>
        </p:nvPicPr>
        <p:blipFill>
          <a:blip r:embed="rId13"/>
          <a:stretch>
            <a:fillRect/>
          </a:stretch>
        </p:blipFill>
        <p:spPr>
          <a:xfrm>
            <a:off x="7937" y="5556"/>
            <a:ext cx="7543800" cy="10680700"/>
          </a:xfrm>
          <a:prstGeom prst="rect">
            <a:avLst/>
          </a:prstGeom>
        </p:spPr>
      </p:pic>
      <p:sp>
        <p:nvSpPr>
          <p:cNvPr id="7" name="ZoneTexte 6">
            <a:extLst>
              <a:ext uri="{FF2B5EF4-FFF2-40B4-BE49-F238E27FC236}">
                <a16:creationId xmlns:a16="http://schemas.microsoft.com/office/drawing/2014/main" id="{C5AC5025-85E3-924F-8AD2-7F01301414C3}"/>
              </a:ext>
            </a:extLst>
          </p:cNvPr>
          <p:cNvSpPr txBox="1"/>
          <p:nvPr>
            <p:custDataLst>
              <p:tags r:id="rId2"/>
            </p:custDataLst>
          </p:nvPr>
        </p:nvSpPr>
        <p:spPr>
          <a:xfrm>
            <a:off x="2743522" y="1521648"/>
            <a:ext cx="4490979" cy="8133317"/>
          </a:xfrm>
          <a:prstGeom prst="rect">
            <a:avLst/>
          </a:prstGeom>
          <a:noFill/>
        </p:spPr>
        <p:txBody>
          <a:bodyPr wrap="square" lIns="0" tIns="0" rIns="0" bIns="0" rtlCol="0">
            <a:spAutoFit/>
          </a:bodyPr>
          <a:lstStyle/>
          <a:p>
            <a:pPr>
              <a:lnSpc>
                <a:spcPct val="115000"/>
              </a:lnSpc>
              <a:spcAft>
                <a:spcPts val="0"/>
              </a:spcAft>
            </a:pPr>
            <a:r>
              <a:rPr lang="fr-FR" sz="1000" dirty="0">
                <a:latin typeface="Roboto" panose="02000000000000000000"/>
                <a:ea typeface="Times New Roman" panose="02020603050405020304" pitchFamily="18" charset="0"/>
                <a:cs typeface="Tahoma" panose="020B0604030504040204" pitchFamily="34" charset="0"/>
              </a:rPr>
              <a:t>On n'a pas les tours de New York</a:t>
            </a:r>
            <a:br>
              <a:rPr lang="fr-FR" sz="1000" dirty="0">
                <a:latin typeface="Roboto" panose="02000000000000000000"/>
                <a:ea typeface="Times New Roman" panose="02020603050405020304" pitchFamily="18" charset="0"/>
              </a:rPr>
            </a:br>
            <a:r>
              <a:rPr lang="fr-FR" sz="1000" dirty="0">
                <a:latin typeface="Roboto" panose="02000000000000000000"/>
                <a:ea typeface="Times New Roman" panose="02020603050405020304" pitchFamily="18" charset="0"/>
                <a:cs typeface="Tahoma" panose="020B0604030504040204" pitchFamily="34" charset="0"/>
              </a:rPr>
              <a:t>On n'a pas de lumière du jour six mois dans l'année</a:t>
            </a:r>
            <a:br>
              <a:rPr lang="fr-FR" sz="1000" dirty="0">
                <a:latin typeface="Roboto" panose="02000000000000000000"/>
                <a:ea typeface="Times New Roman" panose="02020603050405020304" pitchFamily="18" charset="0"/>
                <a:cs typeface="Tahoma" panose="020B0604030504040204" pitchFamily="34" charset="0"/>
              </a:rPr>
            </a:br>
            <a:r>
              <a:rPr lang="fr-FR" sz="1000" dirty="0">
                <a:latin typeface="Roboto" panose="02000000000000000000"/>
                <a:ea typeface="Times New Roman" panose="02020603050405020304" pitchFamily="18" charset="0"/>
                <a:cs typeface="Tahoma" panose="020B0604030504040204" pitchFamily="34" charset="0"/>
              </a:rPr>
              <a:t>On n'a pas Beaubourg</a:t>
            </a:r>
            <a:r>
              <a:rPr lang="fr-FR" sz="1000" baseline="30000" dirty="0">
                <a:latin typeface="Roboto" panose="02000000000000000000"/>
                <a:ea typeface="Times New Roman" panose="02020603050405020304" pitchFamily="18" charset="0"/>
                <a:cs typeface="Tahoma" panose="020B0604030504040204" pitchFamily="34" charset="0"/>
              </a:rPr>
              <a:t>1</a:t>
            </a:r>
            <a:r>
              <a:rPr lang="fr-FR" sz="1000" dirty="0">
                <a:latin typeface="Roboto" panose="02000000000000000000"/>
                <a:ea typeface="Times New Roman" panose="02020603050405020304" pitchFamily="18" charset="0"/>
                <a:cs typeface="Tahoma" panose="020B0604030504040204" pitchFamily="34" charset="0"/>
              </a:rPr>
              <a:t>, ni la Seine</a:t>
            </a:r>
            <a:br>
              <a:rPr lang="fr-FR" sz="1000" dirty="0">
                <a:latin typeface="Roboto" panose="02000000000000000000"/>
                <a:ea typeface="Times New Roman" panose="02020603050405020304" pitchFamily="18" charset="0"/>
                <a:cs typeface="Tahoma" panose="020B0604030504040204" pitchFamily="34" charset="0"/>
              </a:rPr>
            </a:br>
            <a:r>
              <a:rPr lang="fr-FR" sz="1000" dirty="0">
                <a:latin typeface="Roboto" panose="02000000000000000000"/>
                <a:ea typeface="Times New Roman" panose="02020603050405020304" pitchFamily="18" charset="0"/>
                <a:cs typeface="Tahoma" panose="020B0604030504040204" pitchFamily="34" charset="0"/>
              </a:rPr>
              <a:t>Non, on n'est pas la ville de l'amour</a:t>
            </a:r>
            <a:br>
              <a:rPr lang="fr-FR" sz="1000" dirty="0">
                <a:latin typeface="Roboto" panose="02000000000000000000"/>
                <a:ea typeface="Times New Roman" panose="02020603050405020304" pitchFamily="18" charset="0"/>
                <a:cs typeface="Tahoma" panose="020B0604030504040204" pitchFamily="34" charset="0"/>
              </a:rPr>
            </a:br>
            <a:r>
              <a:rPr lang="fr-FR" sz="1000" dirty="0">
                <a:latin typeface="Roboto" panose="02000000000000000000"/>
                <a:ea typeface="Times New Roman" panose="02020603050405020304" pitchFamily="18" charset="0"/>
                <a:cs typeface="Tahoma" panose="020B0604030504040204" pitchFamily="34" charset="0"/>
              </a:rPr>
              <a:t>Mais bon, vous voyez</a:t>
            </a:r>
            <a:endParaRPr lang="fr-FR" sz="1000" dirty="0">
              <a:latin typeface="Roboto" panose="02000000000000000000"/>
              <a:ea typeface="MS Mincho" panose="02020609040205080304" pitchFamily="49" charset="-128"/>
              <a:cs typeface="Times New Roman" panose="02020603050405020304" pitchFamily="18" charset="0"/>
            </a:endParaRPr>
          </a:p>
          <a:p>
            <a:pPr>
              <a:lnSpc>
                <a:spcPct val="115000"/>
              </a:lnSpc>
              <a:spcAft>
                <a:spcPts val="0"/>
              </a:spcAft>
            </a:pPr>
            <a:r>
              <a:rPr lang="fr-FR" sz="1000" dirty="0">
                <a:latin typeface="Roboto" panose="02000000000000000000"/>
                <a:ea typeface="Times New Roman" panose="02020603050405020304" pitchFamily="18" charset="0"/>
                <a:cs typeface="Tahoma" panose="020B0604030504040204" pitchFamily="34" charset="0"/>
              </a:rPr>
              <a:t>Et sûrement que dès ce soir</a:t>
            </a:r>
            <a:br>
              <a:rPr lang="fr-FR" sz="1000" dirty="0">
                <a:latin typeface="Roboto" panose="02000000000000000000"/>
                <a:ea typeface="Times New Roman" panose="02020603050405020304" pitchFamily="18" charset="0"/>
                <a:cs typeface="Tahoma" panose="020B0604030504040204" pitchFamily="34" charset="0"/>
              </a:rPr>
            </a:br>
            <a:r>
              <a:rPr lang="fr-FR" sz="1000" dirty="0">
                <a:latin typeface="Roboto" panose="02000000000000000000"/>
                <a:ea typeface="Times New Roman" panose="02020603050405020304" pitchFamily="18" charset="0"/>
                <a:cs typeface="Tahoma" panose="020B0604030504040204" pitchFamily="34" charset="0"/>
              </a:rPr>
              <a:t>Le ciel couvrira une tempête</a:t>
            </a:r>
            <a:br>
              <a:rPr lang="fr-FR" sz="1000" dirty="0">
                <a:latin typeface="Roboto" panose="02000000000000000000"/>
                <a:ea typeface="Times New Roman" panose="02020603050405020304" pitchFamily="18" charset="0"/>
                <a:cs typeface="Tahoma" panose="020B0604030504040204" pitchFamily="34" charset="0"/>
              </a:rPr>
            </a:br>
            <a:r>
              <a:rPr lang="fr-FR" sz="1000" dirty="0">
                <a:latin typeface="Roboto" panose="02000000000000000000"/>
                <a:ea typeface="Times New Roman" panose="02020603050405020304" pitchFamily="18" charset="0"/>
                <a:cs typeface="Tahoma" panose="020B0604030504040204" pitchFamily="34" charset="0"/>
              </a:rPr>
              <a:t>Mais après l'orage, avec des bières</a:t>
            </a:r>
            <a:br>
              <a:rPr lang="fr-FR" sz="1000" dirty="0">
                <a:latin typeface="Roboto" panose="02000000000000000000"/>
                <a:ea typeface="Times New Roman" panose="02020603050405020304" pitchFamily="18" charset="0"/>
                <a:cs typeface="Tahoma" panose="020B0604030504040204" pitchFamily="34" charset="0"/>
              </a:rPr>
            </a:br>
            <a:r>
              <a:rPr lang="fr-FR" sz="1000" dirty="0">
                <a:latin typeface="Roboto" panose="02000000000000000000"/>
                <a:ea typeface="Times New Roman" panose="02020603050405020304" pitchFamily="18" charset="0"/>
                <a:cs typeface="Tahoma" panose="020B0604030504040204" pitchFamily="34" charset="0"/>
              </a:rPr>
              <a:t>Les gens feront la fête</a:t>
            </a:r>
            <a:br>
              <a:rPr lang="fr-FR" sz="1000" dirty="0">
                <a:latin typeface="Roboto" panose="02000000000000000000" pitchFamily="2" charset="0"/>
                <a:ea typeface="Roboto" panose="02000000000000000000" pitchFamily="2" charset="0"/>
              </a:rPr>
            </a:b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Refrain : </a:t>
            </a:r>
          </a:p>
          <a:p>
            <a:pPr>
              <a:lnSpc>
                <a:spcPct val="115000"/>
              </a:lnSpc>
              <a:spcAft>
                <a:spcPts val="0"/>
              </a:spcAft>
            </a:pPr>
            <a:r>
              <a:rPr lang="fr-FR" sz="1000" dirty="0">
                <a:latin typeface="Roboto" panose="02000000000000000000"/>
                <a:ea typeface="Times New Roman" panose="02020603050405020304" pitchFamily="18" charset="0"/>
                <a:cs typeface="Tahoma" panose="020B0604030504040204" pitchFamily="34" charset="0"/>
              </a:rPr>
              <a:t>Bruxelles je t'aime, Bruxelles je t'aime, tu m'avais manqué</a:t>
            </a:r>
            <a:br>
              <a:rPr lang="fr-FR" sz="1000" dirty="0">
                <a:latin typeface="Roboto" panose="02000000000000000000"/>
                <a:ea typeface="Times New Roman" panose="02020603050405020304" pitchFamily="18" charset="0"/>
                <a:cs typeface="Tahoma" panose="020B0604030504040204" pitchFamily="34" charset="0"/>
              </a:rPr>
            </a:br>
            <a:r>
              <a:rPr lang="fr-FR" sz="1000" dirty="0">
                <a:latin typeface="Roboto" panose="02000000000000000000"/>
                <a:ea typeface="Times New Roman" panose="02020603050405020304" pitchFamily="18" charset="0"/>
                <a:cs typeface="Tahoma" panose="020B0604030504040204" pitchFamily="34" charset="0"/>
              </a:rPr>
              <a:t>Bruxelles je t'aime, Bruxelles je t'aime, t'es ma préférée</a:t>
            </a:r>
            <a:br>
              <a:rPr lang="fr-FR" sz="1000" dirty="0">
                <a:latin typeface="Roboto" panose="02000000000000000000"/>
                <a:ea typeface="Times New Roman" panose="02020603050405020304" pitchFamily="18" charset="0"/>
                <a:cs typeface="Tahoma" panose="020B0604030504040204" pitchFamily="34" charset="0"/>
              </a:rPr>
            </a:br>
            <a:r>
              <a:rPr lang="fr-FR" sz="1000" dirty="0">
                <a:latin typeface="Roboto" panose="02000000000000000000"/>
                <a:ea typeface="Times New Roman" panose="02020603050405020304" pitchFamily="18" charset="0"/>
                <a:cs typeface="Tahoma" panose="020B0604030504040204" pitchFamily="34" charset="0"/>
              </a:rPr>
              <a:t>Bruxelles je t'aime, Bruxelles je t'aime, tu m'avais manqué</a:t>
            </a:r>
            <a:br>
              <a:rPr lang="fr-FR" sz="1000" dirty="0">
                <a:latin typeface="Roboto" panose="02000000000000000000"/>
                <a:ea typeface="Times New Roman" panose="02020603050405020304" pitchFamily="18" charset="0"/>
                <a:cs typeface="Tahoma" panose="020B0604030504040204" pitchFamily="34" charset="0"/>
              </a:rPr>
            </a:br>
            <a:r>
              <a:rPr lang="fr-FR" sz="1000" dirty="0">
                <a:latin typeface="Roboto" panose="02000000000000000000"/>
                <a:ea typeface="Times New Roman" panose="02020603050405020304" pitchFamily="18" charset="0"/>
                <a:cs typeface="Tahoma" panose="020B0604030504040204" pitchFamily="34" charset="0"/>
              </a:rPr>
              <a:t>T'es la plus belle, oui, t'es la plus belle</a:t>
            </a:r>
            <a:endParaRPr lang="fr-FR" sz="1000" dirty="0">
              <a:latin typeface="Roboto" panose="02000000000000000000"/>
              <a:ea typeface="MS Mincho" panose="02020609040205080304" pitchFamily="49" charset="-128"/>
              <a:cs typeface="Times New Roman" panose="02020603050405020304" pitchFamily="18" charset="0"/>
            </a:endParaRP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Paris m'appelle quand je veux rentrer chez moi</a:t>
            </a:r>
          </a:p>
          <a:p>
            <a:pPr>
              <a:lnSpc>
                <a:spcPts val="1300"/>
              </a:lnSpc>
            </a:pPr>
            <a:r>
              <a:rPr lang="fr-FR" sz="1000" dirty="0">
                <a:latin typeface="Roboto" panose="02000000000000000000" pitchFamily="2" charset="0"/>
                <a:ea typeface="Roboto" panose="02000000000000000000" pitchFamily="2" charset="0"/>
              </a:rPr>
              <a:t>Quand le ciel gris et la pluie me manquent</a:t>
            </a:r>
          </a:p>
          <a:p>
            <a:pPr>
              <a:lnSpc>
                <a:spcPts val="1300"/>
              </a:lnSpc>
            </a:pPr>
            <a:r>
              <a:rPr lang="fr-FR" sz="1000" dirty="0">
                <a:latin typeface="Roboto" panose="02000000000000000000" pitchFamily="2" charset="0"/>
                <a:ea typeface="Roboto" panose="02000000000000000000" pitchFamily="2" charset="0"/>
              </a:rPr>
              <a:t>Je vais mieux quand j'te vois</a:t>
            </a:r>
          </a:p>
          <a:p>
            <a:pPr>
              <a:lnSpc>
                <a:spcPts val="1300"/>
              </a:lnSpc>
            </a:pPr>
            <a:r>
              <a:rPr lang="fr-FR" sz="1000" dirty="0">
                <a:latin typeface="Roboto" panose="02000000000000000000" pitchFamily="2" charset="0"/>
                <a:ea typeface="Roboto" panose="02000000000000000000" pitchFamily="2" charset="0"/>
              </a:rPr>
              <a:t>Les villes sont belles mais moi je ne pense qu'à toi</a:t>
            </a:r>
          </a:p>
          <a:p>
            <a:pPr>
              <a:lnSpc>
                <a:spcPts val="1300"/>
              </a:lnSpc>
            </a:pPr>
            <a:r>
              <a:rPr lang="fr-FR" sz="1000" dirty="0">
                <a:latin typeface="Roboto" panose="02000000000000000000" pitchFamily="2" charset="0"/>
                <a:ea typeface="Roboto" panose="02000000000000000000" pitchFamily="2" charset="0"/>
              </a:rPr>
              <a:t>Quand mon pays et ma ville me manquent</a:t>
            </a:r>
          </a:p>
          <a:p>
            <a:pPr>
              <a:lnSpc>
                <a:spcPts val="1300"/>
              </a:lnSpc>
            </a:pPr>
            <a:r>
              <a:rPr lang="fr-FR" sz="1000" dirty="0">
                <a:latin typeface="Roboto" panose="02000000000000000000" pitchFamily="2" charset="0"/>
                <a:ea typeface="Roboto" panose="02000000000000000000" pitchFamily="2" charset="0"/>
              </a:rPr>
              <a:t>Moi, je ne t'oublie pas</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On n'a pas la plus longue de toutes les histoires</a:t>
            </a:r>
          </a:p>
          <a:p>
            <a:pPr>
              <a:lnSpc>
                <a:spcPts val="1300"/>
              </a:lnSpc>
            </a:pPr>
            <a:r>
              <a:rPr lang="fr-FR" sz="1000" dirty="0">
                <a:latin typeface="Roboto" panose="02000000000000000000" pitchFamily="2" charset="0"/>
                <a:ea typeface="Roboto" panose="02000000000000000000" pitchFamily="2" charset="0"/>
              </a:rPr>
              <a:t>On le sait, on n'a pas toujours gagné</a:t>
            </a:r>
          </a:p>
          <a:p>
            <a:pPr>
              <a:lnSpc>
                <a:spcPts val="1300"/>
              </a:lnSpc>
            </a:pPr>
            <a:r>
              <a:rPr lang="fr-FR" sz="1000" dirty="0">
                <a:latin typeface="Roboto" panose="02000000000000000000" pitchFamily="2" charset="0"/>
                <a:ea typeface="Roboto" panose="02000000000000000000" pitchFamily="2" charset="0"/>
              </a:rPr>
              <a:t>Et d'habitude, j'ai l'attitude même si c'est dur de garder espoir</a:t>
            </a:r>
          </a:p>
          <a:p>
            <a:pPr>
              <a:lnSpc>
                <a:spcPts val="1300"/>
              </a:lnSpc>
            </a:pPr>
            <a:r>
              <a:rPr lang="fr-FR" sz="1000" dirty="0">
                <a:latin typeface="Roboto" panose="02000000000000000000" pitchFamily="2" charset="0"/>
                <a:ea typeface="Roboto" panose="02000000000000000000" pitchFamily="2" charset="0"/>
              </a:rPr>
              <a:t>Quand on n'est pas les premiers</a:t>
            </a:r>
          </a:p>
          <a:p>
            <a:pPr>
              <a:lnSpc>
                <a:spcPts val="1300"/>
              </a:lnSpc>
            </a:pPr>
            <a:r>
              <a:rPr lang="fr-FR" sz="1000" dirty="0">
                <a:latin typeface="Roboto" panose="02000000000000000000" pitchFamily="2" charset="0"/>
                <a:ea typeface="Roboto" panose="02000000000000000000" pitchFamily="2" charset="0"/>
              </a:rPr>
              <a:t>Les Marolles, Flagey, Saint-Gilles, Laeken</a:t>
            </a:r>
            <a:r>
              <a:rPr lang="fr-FR" sz="1000" baseline="30000" dirty="0">
                <a:solidFill>
                  <a:srgbClr val="202124"/>
                </a:solidFill>
                <a:latin typeface="Roboto" panose="02000000000000000000"/>
                <a:ea typeface="Roboto" panose="02000000000000000000" pitchFamily="2" charset="0"/>
                <a:cs typeface="Tahoma" panose="020B0604030504040204" pitchFamily="34" charset="0"/>
              </a:rPr>
              <a:t>2</a:t>
            </a: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À qui je dois mon nom</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Refrain</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Paris m'appelle quand je veux rentrer chez moi</a:t>
            </a:r>
          </a:p>
          <a:p>
            <a:pPr>
              <a:lnSpc>
                <a:spcPts val="1300"/>
              </a:lnSpc>
            </a:pPr>
            <a:r>
              <a:rPr lang="fr-FR" sz="1000" dirty="0">
                <a:latin typeface="Roboto" panose="02000000000000000000" pitchFamily="2" charset="0"/>
                <a:ea typeface="Roboto" panose="02000000000000000000" pitchFamily="2" charset="0"/>
              </a:rPr>
              <a:t>Quand le ciel gris et la pluie me manquent</a:t>
            </a:r>
          </a:p>
          <a:p>
            <a:pPr>
              <a:lnSpc>
                <a:spcPts val="1300"/>
              </a:lnSpc>
            </a:pPr>
            <a:r>
              <a:rPr lang="fr-FR" sz="1000" dirty="0">
                <a:latin typeface="Roboto" panose="02000000000000000000" pitchFamily="2" charset="0"/>
                <a:ea typeface="Roboto" panose="02000000000000000000" pitchFamily="2" charset="0"/>
              </a:rPr>
              <a:t>Je vais mieux quand j'te vois</a:t>
            </a:r>
          </a:p>
          <a:p>
            <a:pPr>
              <a:lnSpc>
                <a:spcPts val="1300"/>
              </a:lnSpc>
            </a:pPr>
            <a:r>
              <a:rPr lang="fr-FR" sz="1000" dirty="0">
                <a:latin typeface="Roboto" panose="02000000000000000000" pitchFamily="2" charset="0"/>
                <a:ea typeface="Roboto" panose="02000000000000000000" pitchFamily="2" charset="0"/>
              </a:rPr>
              <a:t>Les villes sont belles mais moi, je ne pense qu'à toi</a:t>
            </a:r>
          </a:p>
          <a:p>
            <a:pPr>
              <a:lnSpc>
                <a:spcPts val="1300"/>
              </a:lnSpc>
            </a:pPr>
            <a:r>
              <a:rPr lang="fr-FR" sz="1000" dirty="0">
                <a:latin typeface="Roboto" panose="02000000000000000000" pitchFamily="2" charset="0"/>
                <a:ea typeface="Roboto" panose="02000000000000000000" pitchFamily="2" charset="0"/>
              </a:rPr>
              <a:t>Quand mon pays et ma ville me manquent</a:t>
            </a:r>
          </a:p>
          <a:p>
            <a:pPr>
              <a:lnSpc>
                <a:spcPts val="1300"/>
              </a:lnSpc>
            </a:pPr>
            <a:r>
              <a:rPr lang="fr-FR" sz="1000" dirty="0">
                <a:latin typeface="Roboto" panose="02000000000000000000" pitchFamily="2" charset="0"/>
                <a:ea typeface="Roboto" panose="02000000000000000000" pitchFamily="2" charset="0"/>
              </a:rPr>
              <a:t>Moi, je ne t'oublie pas</a:t>
            </a:r>
          </a:p>
          <a:p>
            <a:pPr>
              <a:lnSpc>
                <a:spcPts val="1300"/>
              </a:lnSpc>
            </a:pP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[Et si un jour, elle se sépare et qu'on ait à choisir un camp</a:t>
            </a:r>
          </a:p>
          <a:p>
            <a:pPr>
              <a:lnSpc>
                <a:spcPts val="1300"/>
              </a:lnSpc>
            </a:pPr>
            <a:r>
              <a:rPr lang="fr-FR" sz="1000" dirty="0">
                <a:latin typeface="Roboto" panose="02000000000000000000" pitchFamily="2" charset="0"/>
                <a:ea typeface="Roboto" panose="02000000000000000000" pitchFamily="2" charset="0"/>
              </a:rPr>
              <a:t>Ce serait le pire des cauchemars, tout ça pour une histoire de langue</a:t>
            </a:r>
          </a:p>
          <a:p>
            <a:pPr>
              <a:lnSpc>
                <a:spcPts val="1300"/>
              </a:lnSpc>
            </a:pPr>
            <a:r>
              <a:rPr lang="fr-FR" sz="1000" dirty="0">
                <a:latin typeface="Roboto" panose="02000000000000000000" pitchFamily="2" charset="0"/>
                <a:ea typeface="Roboto" panose="02000000000000000000" pitchFamily="2" charset="0"/>
              </a:rPr>
              <a:t>J'ai vécu mes plus belles histoires en français et en flamand]</a:t>
            </a:r>
          </a:p>
          <a:p>
            <a:pPr>
              <a:lnSpc>
                <a:spcPts val="1300"/>
              </a:lnSpc>
            </a:pPr>
            <a:r>
              <a:rPr lang="fr-FR" sz="1000" dirty="0" err="1">
                <a:latin typeface="Roboto" panose="02000000000000000000" pitchFamily="2" charset="0"/>
                <a:ea typeface="Roboto" panose="02000000000000000000" pitchFamily="2" charset="0"/>
              </a:rPr>
              <a:t>Laat</a:t>
            </a:r>
            <a:r>
              <a:rPr lang="fr-FR" sz="1000" dirty="0">
                <a:latin typeface="Roboto" panose="02000000000000000000" pitchFamily="2" charset="0"/>
                <a:ea typeface="Roboto" panose="02000000000000000000" pitchFamily="2" charset="0"/>
              </a:rPr>
              <a:t> me het </a:t>
            </a:r>
            <a:r>
              <a:rPr lang="fr-FR" sz="1000" dirty="0" err="1">
                <a:latin typeface="Roboto" panose="02000000000000000000" pitchFamily="2" charset="0"/>
                <a:ea typeface="Roboto" panose="02000000000000000000" pitchFamily="2" charset="0"/>
              </a:rPr>
              <a:t>zeggen</a:t>
            </a:r>
            <a:r>
              <a:rPr lang="fr-FR" sz="1000" dirty="0">
                <a:latin typeface="Roboto" panose="02000000000000000000" pitchFamily="2" charset="0"/>
                <a:ea typeface="Roboto" panose="02000000000000000000" pitchFamily="2" charset="0"/>
              </a:rPr>
              <a:t> in het Vlaams, </a:t>
            </a:r>
            <a:r>
              <a:rPr lang="fr-FR" sz="1000" dirty="0" err="1">
                <a:latin typeface="Roboto" panose="02000000000000000000" pitchFamily="2" charset="0"/>
                <a:ea typeface="Roboto" panose="02000000000000000000" pitchFamily="2" charset="0"/>
              </a:rPr>
              <a:t>dank</a:t>
            </a:r>
            <a:r>
              <a:rPr lang="fr-FR" sz="1000" dirty="0">
                <a:latin typeface="Roboto" panose="02000000000000000000" pitchFamily="2" charset="0"/>
                <a:ea typeface="Roboto" panose="02000000000000000000" pitchFamily="2" charset="0"/>
              </a:rPr>
              <a:t> je Brussel </a:t>
            </a:r>
            <a:r>
              <a:rPr lang="fr-FR" sz="1000" dirty="0" err="1">
                <a:latin typeface="Roboto" panose="02000000000000000000" pitchFamily="2" charset="0"/>
                <a:ea typeface="Roboto" panose="02000000000000000000" pitchFamily="2" charset="0"/>
              </a:rPr>
              <a:t>voor</a:t>
            </a:r>
            <a:r>
              <a:rPr lang="fr-FR" sz="1000" dirty="0">
                <a:latin typeface="Roboto" panose="02000000000000000000" pitchFamily="2" charset="0"/>
                <a:ea typeface="Roboto" panose="02000000000000000000" pitchFamily="2" charset="0"/>
              </a:rPr>
              <a:t> m'n naam</a:t>
            </a:r>
            <a:r>
              <a:rPr lang="fr-FR" sz="1000" baseline="30000" dirty="0">
                <a:solidFill>
                  <a:srgbClr val="202124"/>
                </a:solidFill>
                <a:latin typeface="Roboto" panose="02000000000000000000"/>
                <a:ea typeface="Roboto" panose="02000000000000000000" pitchFamily="2" charset="0"/>
                <a:cs typeface="Tahoma" panose="020B0604030504040204" pitchFamily="34" charset="0"/>
              </a:rPr>
              <a:t>3</a:t>
            </a:r>
            <a:endParaRPr lang="fr-FR" sz="1000" dirty="0">
              <a:latin typeface="Roboto" panose="02000000000000000000" pitchFamily="2" charset="0"/>
              <a:ea typeface="Roboto" panose="02000000000000000000" pitchFamily="2" charset="0"/>
            </a:endParaRPr>
          </a:p>
          <a:p>
            <a:pPr>
              <a:lnSpc>
                <a:spcPts val="1300"/>
              </a:lnSpc>
            </a:pPr>
            <a:r>
              <a:rPr lang="fr-FR" sz="1000" dirty="0">
                <a:latin typeface="Roboto" panose="02000000000000000000" pitchFamily="2" charset="0"/>
                <a:ea typeface="Roboto" panose="02000000000000000000" pitchFamily="2" charset="0"/>
              </a:rPr>
              <a:t>[x 2]</a:t>
            </a:r>
          </a:p>
          <a:p>
            <a:pPr>
              <a:lnSpc>
                <a:spcPts val="1300"/>
              </a:lnSpc>
            </a:pPr>
            <a:r>
              <a:rPr lang="fr-FR" sz="1000" dirty="0" err="1">
                <a:latin typeface="Roboto" panose="02000000000000000000" pitchFamily="2" charset="0"/>
                <a:ea typeface="Roboto" panose="02000000000000000000" pitchFamily="2" charset="0"/>
              </a:rPr>
              <a:t>Laat</a:t>
            </a:r>
            <a:r>
              <a:rPr lang="fr-FR" sz="1000" dirty="0">
                <a:latin typeface="Roboto" panose="02000000000000000000" pitchFamily="2" charset="0"/>
                <a:ea typeface="Roboto" panose="02000000000000000000" pitchFamily="2" charset="0"/>
              </a:rPr>
              <a:t> me het </a:t>
            </a:r>
            <a:r>
              <a:rPr lang="fr-FR" sz="1000" dirty="0" err="1">
                <a:latin typeface="Roboto" panose="02000000000000000000" pitchFamily="2" charset="0"/>
                <a:ea typeface="Roboto" panose="02000000000000000000" pitchFamily="2" charset="0"/>
              </a:rPr>
              <a:t>zeggen</a:t>
            </a:r>
            <a:r>
              <a:rPr lang="fr-FR" sz="1000" dirty="0">
                <a:latin typeface="Roboto" panose="02000000000000000000" pitchFamily="2" charset="0"/>
                <a:ea typeface="Roboto" panose="02000000000000000000" pitchFamily="2" charset="0"/>
              </a:rPr>
              <a:t> in het Vlaams, </a:t>
            </a:r>
            <a:r>
              <a:rPr lang="fr-FR" sz="1000" dirty="0" err="1">
                <a:latin typeface="Roboto" panose="02000000000000000000" pitchFamily="2" charset="0"/>
                <a:ea typeface="Roboto" panose="02000000000000000000" pitchFamily="2" charset="0"/>
              </a:rPr>
              <a:t>dank</a:t>
            </a:r>
            <a:r>
              <a:rPr lang="fr-FR" sz="1000" dirty="0">
                <a:latin typeface="Roboto" panose="02000000000000000000" pitchFamily="2" charset="0"/>
                <a:ea typeface="Roboto" panose="02000000000000000000" pitchFamily="2" charset="0"/>
              </a:rPr>
              <a:t> je Brussel</a:t>
            </a:r>
            <a:r>
              <a:rPr lang="fr-FR" sz="1000" baseline="30000" dirty="0">
                <a:solidFill>
                  <a:srgbClr val="202124"/>
                </a:solidFill>
                <a:latin typeface="Roboto" panose="02000000000000000000"/>
                <a:ea typeface="Roboto" panose="02000000000000000000" pitchFamily="2" charset="0"/>
                <a:cs typeface="Tahoma" panose="020B0604030504040204" pitchFamily="34" charset="0"/>
              </a:rPr>
              <a:t>4</a:t>
            </a:r>
          </a:p>
          <a:p>
            <a:pPr>
              <a:lnSpc>
                <a:spcPts val="1300"/>
              </a:lnSpc>
            </a:pPr>
            <a:endParaRPr lang="fr-FR" sz="1000" baseline="30000" dirty="0">
              <a:solidFill>
                <a:srgbClr val="202124"/>
              </a:solidFill>
              <a:latin typeface="Roboto" panose="02000000000000000000"/>
              <a:ea typeface="Roboto" panose="02000000000000000000" pitchFamily="2" charset="0"/>
              <a:cs typeface="Tahoma" panose="020B0604030504040204" pitchFamily="34" charset="0"/>
            </a:endParaRPr>
          </a:p>
          <a:p>
            <a:pPr>
              <a:lnSpc>
                <a:spcPts val="1300"/>
              </a:lnSpc>
            </a:pPr>
            <a:r>
              <a:rPr lang="fr-FR" sz="1000" dirty="0">
                <a:solidFill>
                  <a:srgbClr val="202124"/>
                </a:solidFill>
                <a:latin typeface="Roboto" panose="02000000000000000000"/>
                <a:ea typeface="Roboto" panose="02000000000000000000" pitchFamily="2" charset="0"/>
                <a:cs typeface="Tahoma" panose="020B0604030504040204" pitchFamily="34" charset="0"/>
              </a:rPr>
              <a:t>Refrain</a:t>
            </a:r>
            <a:endParaRPr lang="fr-FR" sz="1000" dirty="0">
              <a:latin typeface="Roboto" panose="02000000000000000000" pitchFamily="2" charset="0"/>
              <a:ea typeface="Roboto" panose="02000000000000000000" pitchFamily="2" charset="0"/>
            </a:endParaRPr>
          </a:p>
          <a:p>
            <a:pPr>
              <a:lnSpc>
                <a:spcPts val="1300"/>
              </a:lnSpc>
            </a:pPr>
            <a:endParaRPr lang="fr-FR" sz="1000" dirty="0">
              <a:latin typeface="Roboto" panose="02000000000000000000" pitchFamily="2" charset="0"/>
              <a:ea typeface="Roboto" panose="02000000000000000000" pitchFamily="2" charset="0"/>
            </a:endParaRPr>
          </a:p>
        </p:txBody>
      </p:sp>
      <p:sp>
        <p:nvSpPr>
          <p:cNvPr id="11" name="ZoneTexte 10">
            <a:extLst>
              <a:ext uri="{FF2B5EF4-FFF2-40B4-BE49-F238E27FC236}">
                <a16:creationId xmlns:a16="http://schemas.microsoft.com/office/drawing/2014/main" id="{BFB56DE7-D704-884C-9813-744311F95B9B}"/>
              </a:ext>
            </a:extLst>
          </p:cNvPr>
          <p:cNvSpPr txBox="1"/>
          <p:nvPr>
            <p:custDataLst>
              <p:tags r:id="rId3"/>
            </p:custDataLst>
          </p:nvPr>
        </p:nvSpPr>
        <p:spPr>
          <a:xfrm>
            <a:off x="322240" y="3226889"/>
            <a:ext cx="2082205" cy="2818657"/>
          </a:xfrm>
          <a:prstGeom prst="rect">
            <a:avLst/>
          </a:prstGeom>
          <a:noFill/>
        </p:spPr>
        <p:txBody>
          <a:bodyPr wrap="square" lIns="0" tIns="0" rIns="0" bIns="0" rtlCol="0">
            <a:spAutoFit/>
          </a:bodyPr>
          <a:lstStyle/>
          <a:p>
            <a:pPr>
              <a:lnSpc>
                <a:spcPts val="1280"/>
              </a:lnSpc>
            </a:pPr>
            <a:r>
              <a:rPr lang="fr-FR" sz="1400" b="1" dirty="0">
                <a:latin typeface="Roboto" panose="02000000000000000000" pitchFamily="2" charset="0"/>
                <a:ea typeface="Roboto" panose="02000000000000000000" pitchFamily="2" charset="0"/>
              </a:rPr>
              <a:t>L’artiste</a:t>
            </a:r>
          </a:p>
          <a:p>
            <a:pPr>
              <a:lnSpc>
                <a:spcPts val="1280"/>
              </a:lnSpc>
            </a:pPr>
            <a:endParaRPr lang="fr-FR" sz="900" dirty="0">
              <a:latin typeface="Roboto Medium" panose="02000000000000000000" pitchFamily="2" charset="0"/>
              <a:ea typeface="Roboto Medium" panose="02000000000000000000" pitchFamily="2" charset="0"/>
            </a:endParaRPr>
          </a:p>
          <a:p>
            <a:pPr algn="just">
              <a:lnSpc>
                <a:spcPts val="1280"/>
              </a:lnSpc>
            </a:pPr>
            <a:r>
              <a:rPr lang="fr-FR" sz="900" kern="1300" dirty="0">
                <a:latin typeface="Roboto Medium" panose="02000000000000000000" pitchFamily="2" charset="0"/>
                <a:ea typeface="Roboto Medium" panose="02000000000000000000" pitchFamily="2" charset="0"/>
              </a:rPr>
              <a:t>Angèle Van Laken, dite Angèle, est auteure, compositrice, interprète et musicienne belge.</a:t>
            </a:r>
          </a:p>
          <a:p>
            <a:pPr algn="just">
              <a:lnSpc>
                <a:spcPts val="1280"/>
              </a:lnSpc>
            </a:pPr>
            <a:r>
              <a:rPr lang="fr-FR" sz="900" kern="1300" dirty="0">
                <a:latin typeface="Roboto Medium" panose="02000000000000000000" pitchFamily="2" charset="0"/>
                <a:ea typeface="Roboto Medium" panose="02000000000000000000" pitchFamily="2" charset="0"/>
              </a:rPr>
              <a:t>En 2017, elle publie « La loi de Murphy » sur YouTube et devient le nouveau phénomène de la chanson francophone. </a:t>
            </a:r>
          </a:p>
          <a:p>
            <a:pPr algn="just">
              <a:lnSpc>
                <a:spcPts val="1280"/>
              </a:lnSpc>
            </a:pPr>
            <a:r>
              <a:rPr lang="fr-FR" sz="900" kern="1300" dirty="0">
                <a:latin typeface="Roboto Medium" panose="02000000000000000000" pitchFamily="2" charset="0"/>
                <a:ea typeface="Roboto Medium" panose="02000000000000000000" pitchFamily="2" charset="0"/>
              </a:rPr>
              <a:t>Sa fraîcheur, la mise en scène de ses clips et ses paroles engagées font le succès de son 1</a:t>
            </a:r>
            <a:r>
              <a:rPr lang="fr-FR" sz="900" kern="1300" baseline="30000" dirty="0">
                <a:latin typeface="Roboto Medium" panose="02000000000000000000" pitchFamily="2" charset="0"/>
                <a:ea typeface="Roboto Medium" panose="02000000000000000000" pitchFamily="2" charset="0"/>
              </a:rPr>
              <a:t>er</a:t>
            </a:r>
            <a:r>
              <a:rPr lang="fr-FR" sz="900" kern="1300" dirty="0">
                <a:latin typeface="Roboto Medium" panose="02000000000000000000" pitchFamily="2" charset="0"/>
                <a:ea typeface="Roboto Medium" panose="02000000000000000000" pitchFamily="2" charset="0"/>
              </a:rPr>
              <a:t> album </a:t>
            </a:r>
            <a:r>
              <a:rPr lang="fr-FR" sz="900" i="1" kern="1300" dirty="0">
                <a:latin typeface="Roboto Medium" panose="02000000000000000000" pitchFamily="2" charset="0"/>
                <a:ea typeface="Roboto Medium" panose="02000000000000000000" pitchFamily="2" charset="0"/>
              </a:rPr>
              <a:t>Brol</a:t>
            </a:r>
            <a:r>
              <a:rPr lang="fr-FR" sz="900" kern="1300" dirty="0">
                <a:latin typeface="Roboto Medium" panose="02000000000000000000" pitchFamily="2" charset="0"/>
                <a:ea typeface="Roboto Medium" panose="02000000000000000000" pitchFamily="2" charset="0"/>
              </a:rPr>
              <a:t>. </a:t>
            </a:r>
          </a:p>
          <a:p>
            <a:pPr algn="just">
              <a:lnSpc>
                <a:spcPts val="1280"/>
              </a:lnSpc>
            </a:pPr>
            <a:r>
              <a:rPr lang="fr-FR" sz="900" kern="1300" dirty="0">
                <a:latin typeface="Roboto Medium" panose="02000000000000000000" pitchFamily="2" charset="0"/>
                <a:ea typeface="Roboto Medium" panose="02000000000000000000" pitchFamily="2" charset="0"/>
              </a:rPr>
              <a:t>En 2020, elle remporte la « Victoire de la musique du concert de l’année » pour son Brol tour. </a:t>
            </a:r>
          </a:p>
          <a:p>
            <a:pPr algn="just">
              <a:lnSpc>
                <a:spcPts val="1280"/>
              </a:lnSpc>
            </a:pPr>
            <a:r>
              <a:rPr lang="fr-FR" sz="900" kern="1300" dirty="0">
                <a:latin typeface="Roboto Medium" panose="02000000000000000000" pitchFamily="2" charset="0"/>
                <a:ea typeface="Roboto Medium" panose="02000000000000000000" pitchFamily="2" charset="0"/>
              </a:rPr>
              <a:t>Elle signe son retour en 2021 avec son album </a:t>
            </a:r>
            <a:r>
              <a:rPr lang="fr-FR" sz="900" i="1" kern="1300" dirty="0">
                <a:latin typeface="Roboto Medium" panose="02000000000000000000" pitchFamily="2" charset="0"/>
                <a:ea typeface="Roboto Medium" panose="02000000000000000000" pitchFamily="2" charset="0"/>
              </a:rPr>
              <a:t>Nonante-cinq </a:t>
            </a:r>
            <a:r>
              <a:rPr lang="fr-FR" sz="900" kern="1300" dirty="0">
                <a:latin typeface="Roboto Medium" panose="02000000000000000000" pitchFamily="2" charset="0"/>
                <a:ea typeface="Roboto Medium" panose="02000000000000000000" pitchFamily="2" charset="0"/>
              </a:rPr>
              <a:t>en référence à son année de naissance (1995). </a:t>
            </a:r>
            <a:endParaRPr lang="fr-FR" sz="900" dirty="0">
              <a:latin typeface="Roboto Medium" panose="02000000000000000000" pitchFamily="2" charset="0"/>
              <a:ea typeface="Roboto Medium" panose="02000000000000000000" pitchFamily="2" charset="0"/>
            </a:endParaRPr>
          </a:p>
        </p:txBody>
      </p:sp>
      <p:sp>
        <p:nvSpPr>
          <p:cNvPr id="22" name="ZoneTexte 21">
            <a:extLst>
              <a:ext uri="{FF2B5EF4-FFF2-40B4-BE49-F238E27FC236}">
                <a16:creationId xmlns:a16="http://schemas.microsoft.com/office/drawing/2014/main" id="{74CCE7D7-83BD-9247-8D20-6AFA48C122EC}"/>
              </a:ext>
            </a:extLst>
          </p:cNvPr>
          <p:cNvSpPr txBox="1"/>
          <p:nvPr>
            <p:custDataLst>
              <p:tags r:id="rId4"/>
            </p:custDataLst>
          </p:nvPr>
        </p:nvSpPr>
        <p:spPr>
          <a:xfrm>
            <a:off x="322240" y="9699734"/>
            <a:ext cx="2165684" cy="250068"/>
          </a:xfrm>
          <a:prstGeom prst="rect">
            <a:avLst/>
          </a:prstGeom>
          <a:noFill/>
        </p:spPr>
        <p:txBody>
          <a:bodyPr wrap="square" lIns="0" tIns="0" rIns="0" bIns="0" rtlCol="0">
            <a:spAutoFit/>
          </a:bodyPr>
          <a:lstStyle/>
          <a:p>
            <a:pPr>
              <a:lnSpc>
                <a:spcPts val="960"/>
              </a:lnSpc>
            </a:pPr>
            <a:r>
              <a:rPr lang="fr-FR" sz="800" dirty="0">
                <a:latin typeface="Roboto Light" panose="02000000000000000000" pitchFamily="2" charset="0"/>
                <a:ea typeface="Roboto" panose="02000000000000000000" pitchFamily="2" charset="0"/>
              </a:rPr>
              <a:t>Parcours imaginés par Alizée </a:t>
            </a:r>
            <a:r>
              <a:rPr lang="fr-FR" sz="800" dirty="0" err="1">
                <a:latin typeface="Roboto Light" panose="02000000000000000000" pitchFamily="2" charset="0"/>
                <a:ea typeface="Roboto" panose="02000000000000000000" pitchFamily="2" charset="0"/>
              </a:rPr>
              <a:t>Giorgetta</a:t>
            </a:r>
            <a:endParaRPr lang="fr-FR" sz="800" dirty="0">
              <a:latin typeface="Roboto Light" panose="02000000000000000000" pitchFamily="2" charset="0"/>
              <a:ea typeface="Roboto" panose="02000000000000000000" pitchFamily="2" charset="0"/>
            </a:endParaRPr>
          </a:p>
          <a:p>
            <a:pPr>
              <a:lnSpc>
                <a:spcPts val="960"/>
              </a:lnSpc>
            </a:pPr>
            <a:r>
              <a:rPr lang="fr-FR" sz="800" dirty="0">
                <a:latin typeface="Roboto Light" panose="02000000000000000000" pitchFamily="2" charset="0"/>
                <a:ea typeface="Roboto" panose="02000000000000000000" pitchFamily="2" charset="0"/>
              </a:rPr>
              <a:t>CAVILAM - Alliance Française</a:t>
            </a:r>
          </a:p>
        </p:txBody>
      </p:sp>
      <p:pic>
        <p:nvPicPr>
          <p:cNvPr id="42" name="Image 41">
            <a:extLst>
              <a:ext uri="{FF2B5EF4-FFF2-40B4-BE49-F238E27FC236}">
                <a16:creationId xmlns:a16="http://schemas.microsoft.com/office/drawing/2014/main" id="{D9A9104C-2407-E548-B464-04F7B4B06FE5}"/>
              </a:ext>
            </a:extLst>
          </p:cNvPr>
          <p:cNvPicPr>
            <a:picLocks noChangeAspect="1"/>
          </p:cNvPicPr>
          <p:nvPr>
            <p:custDataLst>
              <p:tags r:id="rId5"/>
            </p:custDataLst>
          </p:nvPr>
        </p:nvPicPr>
        <p:blipFill>
          <a:blip r:embed="rId14"/>
          <a:stretch>
            <a:fillRect/>
          </a:stretch>
        </p:blipFill>
        <p:spPr>
          <a:xfrm>
            <a:off x="322" y="7951"/>
            <a:ext cx="2743200" cy="660400"/>
          </a:xfrm>
          <a:prstGeom prst="rect">
            <a:avLst/>
          </a:prstGeom>
        </p:spPr>
      </p:pic>
      <p:pic>
        <p:nvPicPr>
          <p:cNvPr id="5" name="Image 4">
            <a:extLst>
              <a:ext uri="{FF2B5EF4-FFF2-40B4-BE49-F238E27FC236}">
                <a16:creationId xmlns:a16="http://schemas.microsoft.com/office/drawing/2014/main" id="{028C4202-68A8-D043-B3ED-D90F878B1197}"/>
              </a:ext>
            </a:extLst>
          </p:cNvPr>
          <p:cNvPicPr>
            <a:picLocks noChangeAspect="1"/>
          </p:cNvPicPr>
          <p:nvPr>
            <p:custDataLst>
              <p:tags r:id="rId6"/>
            </p:custDataLst>
          </p:nvPr>
        </p:nvPicPr>
        <p:blipFill>
          <a:blip r:embed="rId15"/>
          <a:stretch>
            <a:fillRect/>
          </a:stretch>
        </p:blipFill>
        <p:spPr>
          <a:xfrm>
            <a:off x="320745" y="7164407"/>
            <a:ext cx="469900" cy="596900"/>
          </a:xfrm>
          <a:prstGeom prst="rect">
            <a:avLst/>
          </a:prstGeom>
        </p:spPr>
      </p:pic>
      <p:sp>
        <p:nvSpPr>
          <p:cNvPr id="23" name="Titre 1">
            <a:extLst>
              <a:ext uri="{FF2B5EF4-FFF2-40B4-BE49-F238E27FC236}">
                <a16:creationId xmlns:a16="http://schemas.microsoft.com/office/drawing/2014/main" id="{3F5F8234-BA9B-41E1-BD4E-5D2CC55D8ECB}"/>
              </a:ext>
            </a:extLst>
          </p:cNvPr>
          <p:cNvSpPr txBox="1">
            <a:spLocks/>
          </p:cNvSpPr>
          <p:nvPr>
            <p:custDataLst>
              <p:tags r:id="rId7"/>
            </p:custDataLst>
          </p:nvPr>
        </p:nvSpPr>
        <p:spPr>
          <a:xfrm>
            <a:off x="2734942" y="610553"/>
            <a:ext cx="3692325" cy="1160399"/>
          </a:xfrm>
          <a:prstGeom prst="rect">
            <a:avLst/>
          </a:prstGeom>
        </p:spPr>
        <p:style>
          <a:lnRef idx="0">
            <a:scrgbClr r="0" g="0" b="0"/>
          </a:lnRef>
          <a:fillRef idx="0">
            <a:scrgbClr r="0" g="0" b="0"/>
          </a:fillRef>
          <a:effectRef idx="0">
            <a:scrgbClr r="0" g="0" b="0"/>
          </a:effectRef>
          <a:fontRef idx="minor">
            <a:schemeClr val="dk1"/>
          </a:fontRef>
        </p:style>
        <p:txBody>
          <a:bodyPr vert="horz" lIns="0" tIns="0" rIns="0" bIns="0" rtlCol="0" anchor="t">
            <a:noAutofit/>
          </a:bodyPr>
          <a:lstStyle>
            <a:lvl1pPr algn="ctr" defTabSz="755934" rtl="0" eaLnBrk="1" latinLnBrk="0" hangingPunct="1">
              <a:lnSpc>
                <a:spcPct val="90000"/>
              </a:lnSpc>
              <a:spcBef>
                <a:spcPct val="0"/>
              </a:spcBef>
              <a:buNone/>
              <a:defRPr sz="496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ts val="4600"/>
              </a:lnSpc>
            </a:pPr>
            <a:r>
              <a:rPr lang="fr-FR" sz="3200" b="1" spc="-150" dirty="0">
                <a:solidFill>
                  <a:prstClr val="black"/>
                </a:solidFill>
                <a:latin typeface="Proto Grotesk" panose="02000000000000000000" pitchFamily="2" charset="0"/>
                <a:ea typeface="Roboto Black" panose="02000000000000000000" pitchFamily="2" charset="0"/>
              </a:rPr>
              <a:t>Bruxelles je t’aime</a:t>
            </a:r>
            <a:r>
              <a:rPr lang="fr-FR" sz="4400" b="1" dirty="0">
                <a:solidFill>
                  <a:schemeClr val="tx1"/>
                </a:solidFill>
                <a:latin typeface="Roboto Black" panose="02000000000000000000" pitchFamily="2" charset="0"/>
                <a:ea typeface="Roboto Black" panose="02000000000000000000" pitchFamily="2" charset="0"/>
              </a:rPr>
              <a:t> </a:t>
            </a:r>
            <a:endParaRPr lang="fr-FR" sz="1500" dirty="0">
              <a:solidFill>
                <a:schemeClr val="tx1"/>
              </a:solidFill>
              <a:latin typeface="Roboto" panose="02000000000000000000" pitchFamily="2" charset="0"/>
              <a:ea typeface="Roboto" panose="02000000000000000000" pitchFamily="2" charset="0"/>
            </a:endParaRPr>
          </a:p>
        </p:txBody>
      </p:sp>
      <p:sp>
        <p:nvSpPr>
          <p:cNvPr id="25" name="Titre 1">
            <a:extLst>
              <a:ext uri="{FF2B5EF4-FFF2-40B4-BE49-F238E27FC236}">
                <a16:creationId xmlns:a16="http://schemas.microsoft.com/office/drawing/2014/main" id="{0FF5C768-1038-42FE-ABD2-E6981CABA7BE}"/>
              </a:ext>
            </a:extLst>
          </p:cNvPr>
          <p:cNvSpPr txBox="1">
            <a:spLocks/>
          </p:cNvSpPr>
          <p:nvPr>
            <p:custDataLst>
              <p:tags r:id="rId8"/>
            </p:custDataLst>
          </p:nvPr>
        </p:nvSpPr>
        <p:spPr>
          <a:xfrm>
            <a:off x="2746055" y="1186379"/>
            <a:ext cx="3692325" cy="243912"/>
          </a:xfrm>
          <a:prstGeom prst="rect">
            <a:avLst/>
          </a:prstGeom>
        </p:spPr>
        <p:style>
          <a:lnRef idx="0">
            <a:scrgbClr r="0" g="0" b="0"/>
          </a:lnRef>
          <a:fillRef idx="0">
            <a:scrgbClr r="0" g="0" b="0"/>
          </a:fillRef>
          <a:effectRef idx="0">
            <a:scrgbClr r="0" g="0" b="0"/>
          </a:effectRef>
          <a:fontRef idx="minor">
            <a:schemeClr val="dk1"/>
          </a:fontRef>
        </p:style>
        <p:txBody>
          <a:bodyPr vert="horz" lIns="0" tIns="0" rIns="0" bIns="0" rtlCol="0" anchor="b">
            <a:noAutofit/>
          </a:bodyPr>
          <a:lstStyle>
            <a:lvl1pPr algn="ctr" defTabSz="755934" rtl="0" eaLnBrk="1" latinLnBrk="0" hangingPunct="1">
              <a:lnSpc>
                <a:spcPct val="90000"/>
              </a:lnSpc>
              <a:spcBef>
                <a:spcPct val="0"/>
              </a:spcBef>
              <a:buNone/>
              <a:defRPr sz="496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l">
              <a:lnSpc>
                <a:spcPts val="4600"/>
              </a:lnSpc>
            </a:pPr>
            <a:r>
              <a:rPr lang="fr-FR" sz="1500" dirty="0">
                <a:solidFill>
                  <a:schemeClr val="tx1"/>
                </a:solidFill>
                <a:latin typeface="Roboto" panose="02000000000000000000" pitchFamily="2" charset="0"/>
                <a:ea typeface="Roboto" panose="02000000000000000000" pitchFamily="2" charset="0"/>
              </a:rPr>
              <a:t>Angèle</a:t>
            </a:r>
          </a:p>
        </p:txBody>
      </p:sp>
      <p:sp>
        <p:nvSpPr>
          <p:cNvPr id="26" name="ZoneTexte 25">
            <a:extLst>
              <a:ext uri="{FF2B5EF4-FFF2-40B4-BE49-F238E27FC236}">
                <a16:creationId xmlns:a16="http://schemas.microsoft.com/office/drawing/2014/main" id="{A8ABCD0D-B69F-48E6-990C-046DB049510F}"/>
              </a:ext>
            </a:extLst>
          </p:cNvPr>
          <p:cNvSpPr txBox="1"/>
          <p:nvPr>
            <p:custDataLst>
              <p:tags r:id="rId9"/>
            </p:custDataLst>
          </p:nvPr>
        </p:nvSpPr>
        <p:spPr>
          <a:xfrm>
            <a:off x="322239" y="7859541"/>
            <a:ext cx="2249165" cy="1782539"/>
          </a:xfrm>
          <a:prstGeom prst="rect">
            <a:avLst/>
          </a:prstGeom>
          <a:noFill/>
        </p:spPr>
        <p:txBody>
          <a:bodyPr wrap="square" lIns="0" tIns="0" rIns="0" bIns="0" rtlCol="0">
            <a:spAutoFit/>
          </a:bodyPr>
          <a:lstStyle/>
          <a:p>
            <a:pPr>
              <a:lnSpc>
                <a:spcPts val="1080"/>
              </a:lnSpc>
            </a:pPr>
            <a:r>
              <a:rPr lang="fr-FR" sz="850" b="1" dirty="0">
                <a:latin typeface="Roboto" panose="02000000000000000000" pitchFamily="2" charset="0"/>
                <a:ea typeface="Roboto" panose="02000000000000000000" pitchFamily="2" charset="0"/>
              </a:rPr>
              <a:t>Notes lexicales et culturelles :</a:t>
            </a:r>
          </a:p>
          <a:p>
            <a:pPr lvl="0"/>
            <a:r>
              <a:rPr lang="fr-FR" sz="850" i="1" dirty="0">
                <a:latin typeface="Roboto" panose="02000000000000000000" pitchFamily="2" charset="0"/>
                <a:ea typeface="Roboto" panose="02000000000000000000" pitchFamily="2" charset="0"/>
              </a:rPr>
              <a:t>1. Beaubourg </a:t>
            </a:r>
            <a:r>
              <a:rPr lang="fr-FR" sz="850" dirty="0">
                <a:latin typeface="Roboto" panose="02000000000000000000" pitchFamily="2" charset="0"/>
                <a:ea typeface="Roboto" panose="02000000000000000000" pitchFamily="2" charset="0"/>
              </a:rPr>
              <a:t>: Musée d’art moderne à Paris, autrement appelé Centre Pompidou.</a:t>
            </a:r>
          </a:p>
          <a:p>
            <a:r>
              <a:rPr lang="fr-FR" sz="850" i="1" dirty="0">
                <a:latin typeface="Roboto" panose="02000000000000000000" pitchFamily="2" charset="0"/>
                <a:ea typeface="Roboto" panose="02000000000000000000" pitchFamily="2" charset="0"/>
              </a:rPr>
              <a:t>2. Les Marolles, Flagey, Saint-Gilles, Laeken </a:t>
            </a:r>
            <a:r>
              <a:rPr lang="fr-FR" sz="850" dirty="0">
                <a:latin typeface="Roboto" panose="02000000000000000000" pitchFamily="2" charset="0"/>
                <a:ea typeface="Roboto" panose="02000000000000000000" pitchFamily="2" charset="0"/>
              </a:rPr>
              <a:t>: noms de quartiers de la ville de Bruxelles</a:t>
            </a:r>
          </a:p>
          <a:p>
            <a:pPr>
              <a:lnSpc>
                <a:spcPts val="1080"/>
              </a:lnSpc>
            </a:pPr>
            <a:r>
              <a:rPr lang="fr-FR" sz="850" i="1" dirty="0">
                <a:latin typeface="Roboto" panose="02000000000000000000" pitchFamily="2" charset="0"/>
                <a:ea typeface="Roboto" panose="02000000000000000000" pitchFamily="2" charset="0"/>
              </a:rPr>
              <a:t>3. </a:t>
            </a:r>
            <a:r>
              <a:rPr lang="fr-FR" sz="850" i="1" dirty="0" err="1">
                <a:latin typeface="Roboto" panose="02000000000000000000" pitchFamily="2" charset="0"/>
                <a:ea typeface="Roboto" panose="02000000000000000000" pitchFamily="2" charset="0"/>
              </a:rPr>
              <a:t>Laat</a:t>
            </a:r>
            <a:r>
              <a:rPr lang="fr-FR" sz="850" i="1" dirty="0">
                <a:latin typeface="Roboto" panose="02000000000000000000" pitchFamily="2" charset="0"/>
                <a:ea typeface="Roboto" panose="02000000000000000000" pitchFamily="2" charset="0"/>
              </a:rPr>
              <a:t> me het </a:t>
            </a:r>
            <a:r>
              <a:rPr lang="fr-FR" sz="850" i="1" dirty="0" err="1">
                <a:latin typeface="Roboto" panose="02000000000000000000" pitchFamily="2" charset="0"/>
                <a:ea typeface="Roboto" panose="02000000000000000000" pitchFamily="2" charset="0"/>
              </a:rPr>
              <a:t>zeggen</a:t>
            </a:r>
            <a:r>
              <a:rPr lang="fr-FR" sz="850" i="1" dirty="0">
                <a:latin typeface="Roboto" panose="02000000000000000000" pitchFamily="2" charset="0"/>
                <a:ea typeface="Roboto" panose="02000000000000000000" pitchFamily="2" charset="0"/>
              </a:rPr>
              <a:t> in het Vlaams, </a:t>
            </a:r>
            <a:r>
              <a:rPr lang="fr-FR" sz="850" i="1" dirty="0" err="1">
                <a:latin typeface="Roboto" panose="02000000000000000000" pitchFamily="2" charset="0"/>
                <a:ea typeface="Roboto" panose="02000000000000000000" pitchFamily="2" charset="0"/>
              </a:rPr>
              <a:t>dank</a:t>
            </a:r>
            <a:r>
              <a:rPr lang="fr-FR" sz="850" i="1" dirty="0">
                <a:latin typeface="Roboto" panose="02000000000000000000" pitchFamily="2" charset="0"/>
                <a:ea typeface="Roboto" panose="02000000000000000000" pitchFamily="2" charset="0"/>
              </a:rPr>
              <a:t> je Brussel </a:t>
            </a:r>
            <a:r>
              <a:rPr lang="fr-FR" sz="850" i="1" dirty="0" err="1">
                <a:latin typeface="Roboto" panose="02000000000000000000" pitchFamily="2" charset="0"/>
                <a:ea typeface="Roboto" panose="02000000000000000000" pitchFamily="2" charset="0"/>
              </a:rPr>
              <a:t>voor</a:t>
            </a:r>
            <a:r>
              <a:rPr lang="fr-FR" sz="850" i="1" dirty="0">
                <a:latin typeface="Roboto" panose="02000000000000000000" pitchFamily="2" charset="0"/>
                <a:ea typeface="Roboto" panose="02000000000000000000" pitchFamily="2" charset="0"/>
              </a:rPr>
              <a:t> m'n </a:t>
            </a:r>
            <a:r>
              <a:rPr lang="fr-FR" sz="850" i="1" dirty="0" err="1">
                <a:latin typeface="Roboto" panose="02000000000000000000" pitchFamily="2" charset="0"/>
                <a:ea typeface="Roboto" panose="02000000000000000000" pitchFamily="2" charset="0"/>
              </a:rPr>
              <a:t>naam</a:t>
            </a:r>
            <a:r>
              <a:rPr lang="fr-FR" sz="850" i="1" dirty="0">
                <a:latin typeface="Roboto" panose="02000000000000000000" pitchFamily="2" charset="0"/>
                <a:ea typeface="Roboto" panose="02000000000000000000" pitchFamily="2" charset="0"/>
              </a:rPr>
              <a:t> </a:t>
            </a:r>
            <a:r>
              <a:rPr lang="fr-FR" sz="850" dirty="0">
                <a:latin typeface="Roboto" panose="02000000000000000000" pitchFamily="2" charset="0"/>
                <a:ea typeface="Roboto" panose="02000000000000000000" pitchFamily="2" charset="0"/>
              </a:rPr>
              <a:t>: (traduction du flamand) Laissez-moi le dire en flamand, merci Bruxelles pour mon nom. </a:t>
            </a:r>
          </a:p>
          <a:p>
            <a:pPr>
              <a:lnSpc>
                <a:spcPts val="1080"/>
              </a:lnSpc>
            </a:pPr>
            <a:r>
              <a:rPr lang="fr-FR" sz="850" i="1" dirty="0">
                <a:latin typeface="Roboto" panose="02000000000000000000" pitchFamily="2" charset="0"/>
                <a:ea typeface="Roboto" panose="02000000000000000000" pitchFamily="2" charset="0"/>
              </a:rPr>
              <a:t>4. </a:t>
            </a:r>
            <a:r>
              <a:rPr lang="nl-NL" sz="850" i="1" dirty="0">
                <a:latin typeface="Roboto" panose="02000000000000000000" pitchFamily="2" charset="0"/>
                <a:ea typeface="Roboto" panose="02000000000000000000" pitchFamily="2" charset="0"/>
              </a:rPr>
              <a:t>Laat me het zeggen in het Vlaams, dank je Brussel </a:t>
            </a:r>
            <a:r>
              <a:rPr lang="fr-FR" sz="850" dirty="0">
                <a:latin typeface="Roboto" panose="02000000000000000000" pitchFamily="2" charset="0"/>
                <a:ea typeface="Roboto" panose="02000000000000000000" pitchFamily="2" charset="0"/>
              </a:rPr>
              <a:t>: (traduction du flamand) Laissez-moi le dire en flamand, merci Bruxelles. </a:t>
            </a:r>
            <a:endParaRPr lang="fr-FR" sz="850" b="1" dirty="0">
              <a:latin typeface="Roboto" panose="02000000000000000000" pitchFamily="2" charset="0"/>
              <a:ea typeface="Roboto" panose="02000000000000000000" pitchFamily="2" charset="0"/>
            </a:endParaRPr>
          </a:p>
          <a:p>
            <a:endParaRPr lang="fr-FR" sz="850" dirty="0">
              <a:latin typeface="Roboto" panose="02000000000000000000" pitchFamily="2" charset="0"/>
              <a:ea typeface="Roboto" panose="02000000000000000000" pitchFamily="2" charset="0"/>
            </a:endParaRPr>
          </a:p>
        </p:txBody>
      </p:sp>
      <p:sp>
        <p:nvSpPr>
          <p:cNvPr id="27" name="ZoneTexte 26">
            <a:extLst>
              <a:ext uri="{FF2B5EF4-FFF2-40B4-BE49-F238E27FC236}">
                <a16:creationId xmlns:a16="http://schemas.microsoft.com/office/drawing/2014/main" id="{5E72FDBF-BCEE-4455-AAFD-5D45AE854A03}"/>
              </a:ext>
            </a:extLst>
          </p:cNvPr>
          <p:cNvSpPr txBox="1"/>
          <p:nvPr>
            <p:custDataLst>
              <p:tags r:id="rId10"/>
            </p:custDataLst>
          </p:nvPr>
        </p:nvSpPr>
        <p:spPr>
          <a:xfrm>
            <a:off x="320745" y="6396148"/>
            <a:ext cx="2082205" cy="561692"/>
          </a:xfrm>
          <a:prstGeom prst="rect">
            <a:avLst/>
          </a:prstGeom>
          <a:noFill/>
        </p:spPr>
        <p:txBody>
          <a:bodyPr wrap="square" lIns="0" tIns="0" rIns="0" bIns="0" rtlCol="0">
            <a:spAutoFit/>
          </a:bodyPr>
          <a:lstStyle/>
          <a:p>
            <a:pPr algn="just">
              <a:lnSpc>
                <a:spcPts val="1080"/>
              </a:lnSpc>
            </a:pPr>
            <a:r>
              <a:rPr lang="fr-FR" sz="850" i="1" kern="1100" dirty="0">
                <a:latin typeface="Roboto" panose="02000000000000000000" pitchFamily="2" charset="0"/>
                <a:ea typeface="Roboto" panose="02000000000000000000" pitchFamily="2" charset="0"/>
              </a:rPr>
              <a:t>Pour suivre l’actualité d’Angèle, </a:t>
            </a:r>
          </a:p>
          <a:p>
            <a:pPr algn="just">
              <a:lnSpc>
                <a:spcPts val="1080"/>
              </a:lnSpc>
            </a:pPr>
            <a:r>
              <a:rPr lang="fr-FR" sz="850" i="1" kern="1100" dirty="0">
                <a:latin typeface="Roboto" panose="02000000000000000000" pitchFamily="2" charset="0"/>
                <a:ea typeface="Roboto" panose="02000000000000000000" pitchFamily="2" charset="0"/>
              </a:rPr>
              <a:t>abonnez-vous à son compte Instagram </a:t>
            </a:r>
          </a:p>
          <a:p>
            <a:pPr algn="just">
              <a:lnSpc>
                <a:spcPts val="1080"/>
              </a:lnSpc>
            </a:pPr>
            <a:r>
              <a:rPr lang="fr-FR" sz="850" b="1" i="1" kern="1100" dirty="0">
                <a:latin typeface="Roboto" panose="02000000000000000000" pitchFamily="2" charset="0"/>
                <a:ea typeface="Roboto" panose="02000000000000000000" pitchFamily="2" charset="0"/>
              </a:rPr>
              <a:t>« </a:t>
            </a:r>
            <a:r>
              <a:rPr lang="fr-FR" sz="850" b="1" i="1" kern="1100" dirty="0" err="1">
                <a:latin typeface="Roboto" panose="02000000000000000000" pitchFamily="2" charset="0"/>
                <a:ea typeface="Roboto" panose="02000000000000000000" pitchFamily="2" charset="0"/>
              </a:rPr>
              <a:t>angele_vl</a:t>
            </a:r>
            <a:r>
              <a:rPr lang="fr-FR" sz="850" b="1" i="1" kern="1100" dirty="0">
                <a:latin typeface="Roboto" panose="02000000000000000000" pitchFamily="2" charset="0"/>
                <a:ea typeface="Roboto" panose="02000000000000000000" pitchFamily="2" charset="0"/>
              </a:rPr>
              <a:t> » </a:t>
            </a:r>
          </a:p>
          <a:p>
            <a:endParaRPr lang="fr-FR" sz="900" dirty="0">
              <a:latin typeface="Roboto Medium" panose="02000000000000000000" pitchFamily="2" charset="0"/>
              <a:ea typeface="Roboto Medium" panose="02000000000000000000" pitchFamily="2" charset="0"/>
            </a:endParaRPr>
          </a:p>
        </p:txBody>
      </p:sp>
      <p:pic>
        <p:nvPicPr>
          <p:cNvPr id="4" name="Image 3">
            <a:extLst>
              <a:ext uri="{FF2B5EF4-FFF2-40B4-BE49-F238E27FC236}">
                <a16:creationId xmlns:a16="http://schemas.microsoft.com/office/drawing/2014/main" id="{9FC66837-BB7B-4E7D-96D1-DD06625E1300}"/>
              </a:ext>
            </a:extLst>
          </p:cNvPr>
          <p:cNvPicPr>
            <a:picLocks noChangeAspect="1"/>
          </p:cNvPicPr>
          <p:nvPr>
            <p:custDataLst>
              <p:tags r:id="rId11"/>
            </p:custDataLst>
          </p:nvPr>
        </p:nvPicPr>
        <p:blipFill>
          <a:blip r:embed="rId16"/>
          <a:stretch>
            <a:fillRect/>
          </a:stretch>
        </p:blipFill>
        <p:spPr>
          <a:xfrm>
            <a:off x="349904" y="860493"/>
            <a:ext cx="2076382" cy="2074306"/>
          </a:xfrm>
          <a:prstGeom prst="rect">
            <a:avLst/>
          </a:prstGeom>
        </p:spPr>
      </p:pic>
      <p:pic>
        <p:nvPicPr>
          <p:cNvPr id="13" name="Image 12">
            <a:extLst>
              <a:ext uri="{FF2B5EF4-FFF2-40B4-BE49-F238E27FC236}">
                <a16:creationId xmlns:a16="http://schemas.microsoft.com/office/drawing/2014/main" id="{C8A9F83A-76C5-0B4F-81BA-321FDDD87A35}"/>
              </a:ext>
            </a:extLst>
          </p:cNvPr>
          <p:cNvPicPr>
            <a:picLocks noChangeAspect="1"/>
          </p:cNvPicPr>
          <p:nvPr/>
        </p:nvPicPr>
        <p:blipFill>
          <a:blip r:embed="rId17"/>
          <a:stretch>
            <a:fillRect/>
          </a:stretch>
        </p:blipFill>
        <p:spPr>
          <a:xfrm>
            <a:off x="0" y="10071100"/>
            <a:ext cx="7559675" cy="601467"/>
          </a:xfrm>
          <a:prstGeom prst="rect">
            <a:avLst/>
          </a:prstGeom>
        </p:spPr>
      </p:pic>
    </p:spTree>
    <p:extLst>
      <p:ext uri="{BB962C8B-B14F-4D97-AF65-F5344CB8AC3E}">
        <p14:creationId xmlns:p14="http://schemas.microsoft.com/office/powerpoint/2010/main" val="352844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C0CF3C7-BD65-9F45-BA5B-A204941B51F7}"/>
              </a:ext>
            </a:extLst>
          </p:cNvPr>
          <p:cNvPicPr>
            <a:picLocks noChangeAspect="1"/>
          </p:cNvPicPr>
          <p:nvPr>
            <p:custDataLst>
              <p:tags r:id="rId1"/>
            </p:custDataLst>
          </p:nvPr>
        </p:nvPicPr>
        <p:blipFill>
          <a:blip r:embed="rId11"/>
          <a:stretch>
            <a:fillRect/>
          </a:stretch>
        </p:blipFill>
        <p:spPr>
          <a:xfrm>
            <a:off x="7937" y="5556"/>
            <a:ext cx="7543800" cy="10680700"/>
          </a:xfrm>
          <a:prstGeom prst="rect">
            <a:avLst/>
          </a:prstGeom>
        </p:spPr>
      </p:pic>
      <p:graphicFrame>
        <p:nvGraphicFramePr>
          <p:cNvPr id="13" name="Tableau 14">
            <a:extLst>
              <a:ext uri="{FF2B5EF4-FFF2-40B4-BE49-F238E27FC236}">
                <a16:creationId xmlns:a16="http://schemas.microsoft.com/office/drawing/2014/main" id="{A3F19CE1-0F17-E747-847B-D0AACEA68004}"/>
              </a:ext>
            </a:extLst>
          </p:cNvPr>
          <p:cNvGraphicFramePr>
            <a:graphicFrameLocks noGrp="1"/>
          </p:cNvGraphicFramePr>
          <p:nvPr>
            <p:custDataLst>
              <p:tags r:id="rId2"/>
            </p:custDataLst>
            <p:extLst>
              <p:ext uri="{D42A27DB-BD31-4B8C-83A1-F6EECF244321}">
                <p14:modId xmlns:p14="http://schemas.microsoft.com/office/powerpoint/2010/main" val="3108634614"/>
              </p:ext>
            </p:extLst>
          </p:nvPr>
        </p:nvGraphicFramePr>
        <p:xfrm>
          <a:off x="1085850" y="1878398"/>
          <a:ext cx="6121398" cy="6715802"/>
        </p:xfrm>
        <a:graphic>
          <a:graphicData uri="http://schemas.openxmlformats.org/drawingml/2006/table">
            <a:tbl>
              <a:tblPr firstRow="1" bandRow="1">
                <a:tableStyleId>{5C22544A-7EE6-4342-B048-85BDC9FD1C3A}</a:tableStyleId>
              </a:tblPr>
              <a:tblGrid>
                <a:gridCol w="687533">
                  <a:extLst>
                    <a:ext uri="{9D8B030D-6E8A-4147-A177-3AD203B41FA5}">
                      <a16:colId xmlns:a16="http://schemas.microsoft.com/office/drawing/2014/main" val="2770672922"/>
                    </a:ext>
                  </a:extLst>
                </a:gridCol>
                <a:gridCol w="1059467">
                  <a:extLst>
                    <a:ext uri="{9D8B030D-6E8A-4147-A177-3AD203B41FA5}">
                      <a16:colId xmlns:a16="http://schemas.microsoft.com/office/drawing/2014/main" val="161568558"/>
                    </a:ext>
                  </a:extLst>
                </a:gridCol>
                <a:gridCol w="4374398">
                  <a:extLst>
                    <a:ext uri="{9D8B030D-6E8A-4147-A177-3AD203B41FA5}">
                      <a16:colId xmlns:a16="http://schemas.microsoft.com/office/drawing/2014/main" val="93050948"/>
                    </a:ext>
                  </a:extLst>
                </a:gridCol>
              </a:tblGrid>
              <a:tr h="1566025">
                <a:tc>
                  <a:txBody>
                    <a:bodyPr/>
                    <a:lstStyle/>
                    <a:p>
                      <a:pPr algn="r"/>
                      <a:r>
                        <a:rPr lang="fr-FR" sz="5300" b="1" i="0" dirty="0">
                          <a:solidFill>
                            <a:srgbClr val="46B8B7"/>
                          </a:solidFill>
                          <a:latin typeface="Proto Grotesk" panose="02000000000000000000" pitchFamily="2" charset="0"/>
                        </a:rPr>
                        <a:t>1</a:t>
                      </a:r>
                    </a:p>
                  </a:txBody>
                  <a:tcPr marL="0" marR="0" marT="468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0" dirty="0"/>
                    </a:p>
                    <a:p>
                      <a:endParaRPr lang="fr-FR" b="0" dirty="0"/>
                    </a:p>
                    <a:p>
                      <a:endParaRPr lang="fr-FR" b="0" dirty="0"/>
                    </a:p>
                    <a:p>
                      <a:endParaRPr lang="fr-FR" b="0" dirty="0"/>
                    </a:p>
                    <a:p>
                      <a:endParaRPr lang="fr-FR" sz="2200" b="0" dirty="0"/>
                    </a:p>
                    <a:p>
                      <a:endParaRPr lang="fr-FR" sz="14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pPr>
                      <a:endParaRPr lang="fr-FR" sz="1000" b="0" kern="1300" baseline="0" dirty="0">
                        <a:solidFill>
                          <a:schemeClr val="tx1"/>
                        </a:solidFill>
                        <a:latin typeface="Roboto" panose="02000000000000000000" pitchFamily="2" charset="0"/>
                        <a:ea typeface="Roboto" panose="02000000000000000000" pitchFamily="2" charset="0"/>
                      </a:endParaRPr>
                    </a:p>
                    <a:p>
                      <a:pPr>
                        <a:lnSpc>
                          <a:spcPct val="114000"/>
                        </a:lnSpc>
                      </a:pPr>
                      <a:r>
                        <a:rPr lang="fr-FR" sz="1000" b="1" kern="1300" baseline="0" dirty="0">
                          <a:solidFill>
                            <a:schemeClr val="tx1"/>
                          </a:solidFill>
                          <a:latin typeface="Roboto" panose="02000000000000000000" pitchFamily="2" charset="0"/>
                          <a:ea typeface="Roboto" panose="02000000000000000000" pitchFamily="2" charset="0"/>
                        </a:rPr>
                        <a:t>Premier temps</a:t>
                      </a:r>
                    </a:p>
                    <a:p>
                      <a:pPr algn="just">
                        <a:lnSpc>
                          <a:spcPct val="114000"/>
                        </a:lnSpc>
                      </a:pPr>
                      <a:r>
                        <a:rPr lang="fr-FR" sz="1000" b="0" i="1" kern="1300" baseline="0" dirty="0">
                          <a:solidFill>
                            <a:schemeClr val="tx1"/>
                          </a:solidFill>
                          <a:latin typeface="Roboto" panose="02000000000000000000" pitchFamily="2" charset="0"/>
                          <a:ea typeface="Roboto" panose="02000000000000000000" pitchFamily="2" charset="0"/>
                        </a:rPr>
                        <a:t>À deux.</a:t>
                      </a: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Dire « Je t’aime »…</a:t>
                      </a:r>
                    </a:p>
                    <a:p>
                      <a:pPr marL="171450" indent="-171450">
                        <a:lnSpc>
                          <a:spcPct val="114000"/>
                        </a:lnSpc>
                        <a:buFont typeface="Arial" panose="020B0604020202020204" pitchFamily="34" charset="0"/>
                        <a:buChar char="•"/>
                      </a:pPr>
                      <a:r>
                        <a:rPr lang="fr-FR" sz="1000" b="0" kern="1300" baseline="0" dirty="0">
                          <a:solidFill>
                            <a:schemeClr val="tx1"/>
                          </a:solidFill>
                          <a:latin typeface="Roboto" panose="02000000000000000000" pitchFamily="2" charset="0"/>
                          <a:ea typeface="Roboto" panose="02000000000000000000" pitchFamily="2" charset="0"/>
                        </a:rPr>
                        <a:t>à sa famille ?</a:t>
                      </a:r>
                    </a:p>
                    <a:p>
                      <a:pPr marL="171450" indent="-171450">
                        <a:lnSpc>
                          <a:spcPct val="114000"/>
                        </a:lnSpc>
                        <a:buFont typeface="Arial" panose="020B0604020202020204" pitchFamily="34" charset="0"/>
                        <a:buChar char="•"/>
                      </a:pPr>
                      <a:r>
                        <a:rPr lang="fr-FR" sz="1000" b="0" kern="1300" baseline="0" dirty="0">
                          <a:solidFill>
                            <a:schemeClr val="tx1"/>
                          </a:solidFill>
                          <a:latin typeface="Roboto" panose="02000000000000000000" pitchFamily="2" charset="0"/>
                          <a:ea typeface="Roboto" panose="02000000000000000000" pitchFamily="2" charset="0"/>
                        </a:rPr>
                        <a:t>à  son chat ?</a:t>
                      </a:r>
                    </a:p>
                    <a:p>
                      <a:pPr marL="171450" indent="-171450">
                        <a:lnSpc>
                          <a:spcPct val="114000"/>
                        </a:lnSpc>
                        <a:buFont typeface="Arial" panose="020B0604020202020204" pitchFamily="34" charset="0"/>
                        <a:buChar char="•"/>
                      </a:pPr>
                      <a:r>
                        <a:rPr lang="fr-FR" sz="1000" b="0" kern="1300" baseline="0" dirty="0">
                          <a:solidFill>
                            <a:schemeClr val="tx1"/>
                          </a:solidFill>
                          <a:latin typeface="Roboto" panose="02000000000000000000" pitchFamily="2" charset="0"/>
                          <a:ea typeface="Roboto" panose="02000000000000000000" pitchFamily="2" charset="0"/>
                        </a:rPr>
                        <a:t>à son téléphone ? </a:t>
                      </a:r>
                    </a:p>
                    <a:p>
                      <a:pPr marL="171450" indent="-171450">
                        <a:lnSpc>
                          <a:spcPct val="114000"/>
                        </a:lnSpc>
                        <a:buFont typeface="Arial" panose="020B0604020202020204" pitchFamily="34" charset="0"/>
                        <a:buChar char="•"/>
                      </a:pPr>
                      <a:r>
                        <a:rPr lang="fr-FR" sz="1000" b="0" kern="1300" baseline="0" dirty="0">
                          <a:solidFill>
                            <a:schemeClr val="tx1"/>
                          </a:solidFill>
                          <a:latin typeface="Roboto" panose="02000000000000000000" pitchFamily="2" charset="0"/>
                          <a:ea typeface="Roboto" panose="02000000000000000000" pitchFamily="2" charset="0"/>
                        </a:rPr>
                        <a:t>à sa ville ?</a:t>
                      </a:r>
                    </a:p>
                    <a:p>
                      <a:pPr marL="0" indent="0">
                        <a:lnSpc>
                          <a:spcPct val="114000"/>
                        </a:lnSpc>
                        <a:buFont typeface="Arial" panose="020B0604020202020204" pitchFamily="34" charset="0"/>
                        <a:buNone/>
                      </a:pPr>
                      <a:r>
                        <a:rPr lang="fr-FR" sz="1000" b="0" kern="1300" baseline="0" dirty="0">
                          <a:solidFill>
                            <a:schemeClr val="tx1"/>
                          </a:solidFill>
                          <a:latin typeface="Roboto" panose="02000000000000000000" pitchFamily="2" charset="0"/>
                          <a:ea typeface="Roboto" panose="02000000000000000000" pitchFamily="2" charset="0"/>
                        </a:rPr>
                        <a:t>C’est normal ou c’est bizarre ? Qu’est-ce que vous en pensez ?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58001463"/>
                  </a:ext>
                </a:extLst>
              </a:tr>
              <a:tr h="1148197">
                <a:tc>
                  <a:txBody>
                    <a:bodyPr/>
                    <a:lstStyle/>
                    <a:p>
                      <a:pPr algn="r"/>
                      <a:r>
                        <a:rPr lang="fr-FR" sz="5300" b="1" i="0" dirty="0">
                          <a:solidFill>
                            <a:srgbClr val="46B8B7"/>
                          </a:solidFill>
                          <a:latin typeface="Proto Grotesk" panose="02000000000000000000" pitchFamily="2" charset="0"/>
                        </a:rPr>
                        <a:t>2</a:t>
                      </a: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pPr>
                      <a:endParaRPr lang="fr-FR" sz="1400" b="1" kern="1300" baseline="0" dirty="0">
                        <a:solidFill>
                          <a:schemeClr val="tx1"/>
                        </a:solidFill>
                        <a:latin typeface="Roboto" panose="02000000000000000000" pitchFamily="2" charset="0"/>
                        <a:ea typeface="Roboto" panose="02000000000000000000" pitchFamily="2" charset="0"/>
                      </a:endParaRPr>
                    </a:p>
                    <a:p>
                      <a:pPr>
                        <a:lnSpc>
                          <a:spcPct val="114000"/>
                        </a:lnSpc>
                      </a:pPr>
                      <a:r>
                        <a:rPr lang="fr-FR" sz="1000" b="1" kern="1300" baseline="0" dirty="0">
                          <a:solidFill>
                            <a:schemeClr val="tx1"/>
                          </a:solidFill>
                          <a:latin typeface="Roboto" panose="02000000000000000000" pitchFamily="2" charset="0"/>
                          <a:ea typeface="Roboto" panose="02000000000000000000" pitchFamily="2" charset="0"/>
                        </a:rPr>
                        <a:t>Deuxième temps</a:t>
                      </a:r>
                    </a:p>
                    <a:p>
                      <a:pPr algn="just">
                        <a:lnSpc>
                          <a:spcPct val="114000"/>
                        </a:lnSpc>
                      </a:pPr>
                      <a:r>
                        <a:rPr lang="fr-FR" sz="1000" b="0" i="1" kern="1300" baseline="0" dirty="0">
                          <a:solidFill>
                            <a:schemeClr val="tx1"/>
                          </a:solidFill>
                          <a:latin typeface="Roboto" panose="02000000000000000000" pitchFamily="2" charset="0"/>
                          <a:ea typeface="Roboto" panose="02000000000000000000" pitchFamily="2" charset="0"/>
                        </a:rPr>
                        <a:t>Projeter les phrases de la fiche matériel. </a:t>
                      </a:r>
                    </a:p>
                    <a:p>
                      <a:pPr marL="0" marR="0" lvl="0" indent="0" algn="just" defTabSz="755934" rtl="0" eaLnBrk="1" fontAlgn="auto" latinLnBrk="0" hangingPunct="1">
                        <a:lnSpc>
                          <a:spcPct val="114000"/>
                        </a:lnSpc>
                        <a:spcBef>
                          <a:spcPts val="0"/>
                        </a:spcBef>
                        <a:spcAft>
                          <a:spcPts val="0"/>
                        </a:spcAft>
                        <a:buClrTx/>
                        <a:buSzTx/>
                        <a:buFontTx/>
                        <a:buNone/>
                        <a:tabLst/>
                        <a:defRPr/>
                      </a:pPr>
                      <a:r>
                        <a:rPr lang="fr-FR" sz="1000" b="0" kern="1300" baseline="0" dirty="0">
                          <a:solidFill>
                            <a:schemeClr val="tx1"/>
                          </a:solidFill>
                          <a:latin typeface="Roboto" panose="02000000000000000000" pitchFamily="2" charset="0"/>
                          <a:ea typeface="Roboto" panose="02000000000000000000" pitchFamily="2" charset="0"/>
                        </a:rPr>
                        <a:t>Comment Angèle parle-t-elle de sa ville ? C’est positif ou négatif ?</a:t>
                      </a: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Venez entourer les phases que vous entendez.</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1937018"/>
                  </a:ext>
                </a:extLst>
              </a:tr>
              <a:tr h="910151">
                <a:tc>
                  <a:txBody>
                    <a:bodyPr/>
                    <a:lstStyle/>
                    <a:p>
                      <a:pPr algn="r"/>
                      <a:r>
                        <a:rPr lang="fr-FR" sz="5300" b="1" i="0" dirty="0">
                          <a:solidFill>
                            <a:srgbClr val="46B8B7"/>
                          </a:solidFill>
                          <a:latin typeface="Proto Grotesk" panose="02000000000000000000" pitchFamily="2" charset="0"/>
                        </a:rPr>
                        <a:t>3</a:t>
                      </a: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pPr>
                      <a:endParaRPr lang="fr-FR" sz="1000" b="1" kern="1300" baseline="0" dirty="0">
                        <a:solidFill>
                          <a:schemeClr val="tx1"/>
                        </a:solidFill>
                        <a:latin typeface="Roboto" panose="02000000000000000000" pitchFamily="2" charset="0"/>
                        <a:ea typeface="Roboto" panose="02000000000000000000" pitchFamily="2" charset="0"/>
                      </a:endParaRPr>
                    </a:p>
                    <a:p>
                      <a:pPr>
                        <a:lnSpc>
                          <a:spcPct val="114000"/>
                        </a:lnSpc>
                      </a:pPr>
                      <a:r>
                        <a:rPr lang="fr-FR" sz="1000" b="1" kern="1300" baseline="0" dirty="0">
                          <a:solidFill>
                            <a:schemeClr val="tx1"/>
                          </a:solidFill>
                          <a:latin typeface="Roboto" panose="02000000000000000000" pitchFamily="2" charset="0"/>
                          <a:ea typeface="Roboto" panose="02000000000000000000" pitchFamily="2" charset="0"/>
                        </a:rPr>
                        <a:t>Troisième temps</a:t>
                      </a:r>
                    </a:p>
                    <a:p>
                      <a:pPr algn="just">
                        <a:lnSpc>
                          <a:spcPct val="114000"/>
                        </a:lnSpc>
                      </a:pPr>
                      <a:r>
                        <a:rPr lang="fr-FR" sz="1000" b="0" i="0" kern="1300" baseline="0" dirty="0">
                          <a:solidFill>
                            <a:schemeClr val="tx1"/>
                          </a:solidFill>
                          <a:latin typeface="Roboto" panose="02000000000000000000" pitchFamily="2" charset="0"/>
                          <a:ea typeface="Roboto" panose="02000000000000000000" pitchFamily="2" charset="0"/>
                        </a:rPr>
                        <a:t>À la fin de la chanson, Angèle chante en flamand, l’autre langue de la Belgique. </a:t>
                      </a:r>
                    </a:p>
                    <a:p>
                      <a:pPr>
                        <a:lnSpc>
                          <a:spcPct val="114000"/>
                        </a:lnSpc>
                      </a:pPr>
                      <a:r>
                        <a:rPr lang="fr-FR" sz="1000" b="0" kern="1300" baseline="0" dirty="0">
                          <a:solidFill>
                            <a:schemeClr val="tx1"/>
                          </a:solidFill>
                          <a:latin typeface="Roboto" panose="02000000000000000000" pitchFamily="2" charset="0"/>
                          <a:ea typeface="Roboto" panose="02000000000000000000" pitchFamily="2" charset="0"/>
                        </a:rPr>
                        <a:t>Réécoutez la fin de la chanson et levez la main quand vous entendez cette langue. </a:t>
                      </a:r>
                      <a:endParaRPr lang="fr-FR" sz="1000" b="0" kern="1300" baseline="0" dirty="0">
                        <a:solidFill>
                          <a:schemeClr val="tx1"/>
                        </a:solidFill>
                        <a:latin typeface="Roboto" panose="02000000000000000000" pitchFamily="2"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0253087"/>
                  </a:ext>
                </a:extLst>
              </a:tr>
              <a:tr h="2745879">
                <a:tc>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dirty="0">
                          <a:solidFill>
                            <a:srgbClr val="46B8B7"/>
                          </a:solidFill>
                          <a:latin typeface="Proto Grotesk" panose="02000000000000000000" pitchFamily="2" charset="0"/>
                        </a:rPr>
                        <a:t>4</a:t>
                      </a:r>
                    </a:p>
                    <a:p>
                      <a:pPr marL="0" marR="0" lvl="0" indent="0" algn="r" defTabSz="755934" rtl="0" eaLnBrk="1" fontAlgn="auto" latinLnBrk="0" hangingPunct="1">
                        <a:lnSpc>
                          <a:spcPct val="100000"/>
                        </a:lnSpc>
                        <a:spcBef>
                          <a:spcPts val="0"/>
                        </a:spcBef>
                        <a:spcAft>
                          <a:spcPts val="0"/>
                        </a:spcAft>
                        <a:buClrTx/>
                        <a:buSzTx/>
                        <a:buFontTx/>
                        <a:buNone/>
                        <a:tabLst/>
                        <a:defRPr/>
                      </a:pPr>
                      <a:endParaRPr lang="fr-FR" sz="5300" b="1" i="0" dirty="0">
                        <a:solidFill>
                          <a:srgbClr val="46B8B7"/>
                        </a:solidFill>
                        <a:latin typeface="Proto Grotesk" panose="02000000000000000000" pitchFamily="2" charset="0"/>
                      </a:endParaRPr>
                    </a:p>
                    <a:p>
                      <a:pPr algn="r"/>
                      <a:endParaRPr lang="fr-FR" sz="5300" b="1" i="0" dirty="0">
                        <a:solidFill>
                          <a:srgbClr val="46B8B7"/>
                        </a:solidFill>
                        <a:latin typeface="Proto Grotesk" panose="02000000000000000000" pitchFamily="2" charset="0"/>
                      </a:endParaRPr>
                    </a:p>
                  </a:txBody>
                  <a:tcPr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r-FR" sz="20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14000"/>
                        </a:lnSpc>
                      </a:pPr>
                      <a:endParaRPr lang="fr-FR" sz="1000" b="1" kern="1300" baseline="0" dirty="0">
                        <a:solidFill>
                          <a:schemeClr val="tx1"/>
                        </a:solidFill>
                        <a:latin typeface="Roboto" panose="02000000000000000000" pitchFamily="2" charset="0"/>
                        <a:ea typeface="Roboto" panose="02000000000000000000" pitchFamily="2" charset="0"/>
                      </a:endParaRPr>
                    </a:p>
                    <a:p>
                      <a:pPr>
                        <a:lnSpc>
                          <a:spcPct val="114000"/>
                        </a:lnSpc>
                      </a:pPr>
                      <a:endParaRPr lang="fr-FR" sz="200" b="1" kern="1300" baseline="0" dirty="0">
                        <a:solidFill>
                          <a:schemeClr val="tx1"/>
                        </a:solidFill>
                        <a:latin typeface="Roboto" panose="02000000000000000000" pitchFamily="2" charset="0"/>
                        <a:ea typeface="Roboto" panose="02000000000000000000" pitchFamily="2" charset="0"/>
                      </a:endParaRPr>
                    </a:p>
                    <a:p>
                      <a:pPr>
                        <a:lnSpc>
                          <a:spcPct val="114000"/>
                        </a:lnSpc>
                      </a:pPr>
                      <a:r>
                        <a:rPr lang="fr-FR" sz="1000" b="1" kern="1300" baseline="0" dirty="0">
                          <a:solidFill>
                            <a:schemeClr val="tx1"/>
                          </a:solidFill>
                          <a:latin typeface="Roboto" panose="02000000000000000000" pitchFamily="2" charset="0"/>
                          <a:ea typeface="Roboto" panose="02000000000000000000" pitchFamily="2" charset="0"/>
                        </a:rPr>
                        <a:t>Quatrième temps</a:t>
                      </a:r>
                    </a:p>
                    <a:p>
                      <a:pPr>
                        <a:lnSpc>
                          <a:spcPct val="114000"/>
                        </a:lnSpc>
                      </a:pPr>
                      <a:r>
                        <a:rPr lang="fr-FR" sz="1000" b="0" i="1" kern="1300" baseline="0" dirty="0">
                          <a:solidFill>
                            <a:schemeClr val="tx1"/>
                          </a:solidFill>
                          <a:latin typeface="Roboto Medium" panose="02000000000000000000" pitchFamily="2" charset="0"/>
                          <a:ea typeface="Roboto Medium" panose="02000000000000000000" pitchFamily="2" charset="0"/>
                        </a:rPr>
                        <a:t>En petits groupes. </a:t>
                      </a:r>
                    </a:p>
                    <a:p>
                      <a:pPr>
                        <a:lnSpc>
                          <a:spcPct val="114000"/>
                        </a:lnSpc>
                      </a:pPr>
                      <a:r>
                        <a:rPr lang="fr-FR" sz="1000" b="0" kern="1300" baseline="0" dirty="0">
                          <a:solidFill>
                            <a:schemeClr val="tx1"/>
                          </a:solidFill>
                          <a:latin typeface="Roboto" panose="02000000000000000000" pitchFamily="2" charset="0"/>
                          <a:ea typeface="Roboto" panose="02000000000000000000" pitchFamily="2" charset="0"/>
                        </a:rPr>
                        <a:t>Observez les paroles :</a:t>
                      </a:r>
                    </a:p>
                    <a:p>
                      <a:pPr algn="just">
                        <a:lnSpc>
                          <a:spcPct val="114000"/>
                        </a:lnSpc>
                      </a:pPr>
                      <a:endParaRPr lang="fr-FR" sz="1000" b="0" kern="1300" baseline="0" dirty="0">
                        <a:solidFill>
                          <a:schemeClr val="tx1"/>
                        </a:solidFill>
                        <a:latin typeface="Roboto" panose="02000000000000000000" pitchFamily="2" charset="0"/>
                        <a:ea typeface="Roboto" panose="02000000000000000000" pitchFamily="2" charset="0"/>
                      </a:endParaRPr>
                    </a:p>
                    <a:p>
                      <a:pPr algn="ctr">
                        <a:lnSpc>
                          <a:spcPct val="114000"/>
                        </a:lnSpc>
                      </a:pPr>
                      <a:r>
                        <a:rPr lang="fr-FR" sz="1000" b="0" kern="1300" baseline="0" dirty="0">
                          <a:solidFill>
                            <a:schemeClr val="tx1"/>
                          </a:solidFill>
                          <a:latin typeface="Roboto" panose="02000000000000000000" pitchFamily="2" charset="0"/>
                          <a:ea typeface="Roboto" panose="02000000000000000000" pitchFamily="2" charset="0"/>
                        </a:rPr>
                        <a:t>« </a:t>
                      </a:r>
                      <a:r>
                        <a:rPr lang="fr-FR" sz="1000" b="0" u="sng" kern="1300" baseline="0" dirty="0">
                          <a:solidFill>
                            <a:schemeClr val="tx1"/>
                          </a:solidFill>
                          <a:latin typeface="Roboto" panose="02000000000000000000" pitchFamily="2" charset="0"/>
                          <a:ea typeface="Roboto" panose="02000000000000000000" pitchFamily="2" charset="0"/>
                        </a:rPr>
                        <a:t>Bruxelles</a:t>
                      </a:r>
                      <a:r>
                        <a:rPr lang="fr-FR" sz="1000" b="0" kern="1300" baseline="0" dirty="0">
                          <a:solidFill>
                            <a:schemeClr val="tx1"/>
                          </a:solidFill>
                          <a:latin typeface="Roboto" panose="02000000000000000000" pitchFamily="2" charset="0"/>
                          <a:ea typeface="Roboto" panose="02000000000000000000" pitchFamily="2" charset="0"/>
                        </a:rPr>
                        <a:t> je t’aime, </a:t>
                      </a:r>
                      <a:r>
                        <a:rPr lang="fr-FR" sz="1000" b="0" u="sng" kern="1300" baseline="0" dirty="0">
                          <a:solidFill>
                            <a:schemeClr val="tx1"/>
                          </a:solidFill>
                          <a:latin typeface="Roboto" panose="02000000000000000000" pitchFamily="2" charset="0"/>
                          <a:ea typeface="Roboto" panose="02000000000000000000" pitchFamily="2" charset="0"/>
                        </a:rPr>
                        <a:t>t’es la plus belle </a:t>
                      </a:r>
                      <a:r>
                        <a:rPr lang="fr-FR" sz="1000" b="0" kern="1300" baseline="0" dirty="0">
                          <a:solidFill>
                            <a:schemeClr val="tx1"/>
                          </a:solidFill>
                          <a:latin typeface="Roboto" panose="02000000000000000000" pitchFamily="2" charset="0"/>
                          <a:ea typeface="Roboto" panose="02000000000000000000" pitchFamily="2" charset="0"/>
                        </a:rPr>
                        <a:t>»</a:t>
                      </a:r>
                    </a:p>
                    <a:p>
                      <a:pPr algn="just">
                        <a:lnSpc>
                          <a:spcPct val="114000"/>
                        </a:lnSpc>
                      </a:pPr>
                      <a:endParaRPr lang="fr-FR" sz="1000" b="0" kern="1300" baseline="0"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Comme la chanteuse, utilisez cette structure pour parler d’une ville francophone. Remplacez les mots soulignés et écrivez une phrase qui rime avec le nom d’une de ces villes : </a:t>
                      </a:r>
                    </a:p>
                    <a:p>
                      <a:pPr algn="just">
                        <a:lnSpc>
                          <a:spcPct val="114000"/>
                        </a:lnSpc>
                      </a:pPr>
                      <a:r>
                        <a:rPr lang="fr-FR" sz="1000" b="0" i="1" kern="1300" baseline="0" dirty="0">
                          <a:solidFill>
                            <a:schemeClr val="tx1"/>
                          </a:solidFill>
                          <a:latin typeface="Roboto" panose="02000000000000000000" pitchFamily="2" charset="0"/>
                          <a:ea typeface="Roboto" panose="02000000000000000000" pitchFamily="2" charset="0"/>
                        </a:rPr>
                        <a:t>Paris, Genève, Dakar, Alger, Marseille. </a:t>
                      </a:r>
                    </a:p>
                    <a:p>
                      <a:pPr algn="just">
                        <a:lnSpc>
                          <a:spcPct val="114000"/>
                        </a:lnSpc>
                      </a:pPr>
                      <a:endParaRPr lang="fr-FR" sz="1000" b="0" kern="1300" baseline="0"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0" kern="1300" baseline="0" dirty="0">
                          <a:solidFill>
                            <a:schemeClr val="tx1"/>
                          </a:solidFill>
                          <a:latin typeface="Roboto" panose="02000000000000000000" pitchFamily="2" charset="0"/>
                          <a:ea typeface="Roboto" panose="02000000000000000000" pitchFamily="2" charset="0"/>
                        </a:rPr>
                        <a:t>Aidez-vous du nuage de mots de la fiche matériel.  </a:t>
                      </a:r>
                    </a:p>
                    <a:p>
                      <a:pPr algn="just">
                        <a:lnSpc>
                          <a:spcPct val="114000"/>
                        </a:lnSpc>
                      </a:pPr>
                      <a:endParaRPr lang="fr-FR" sz="1000" b="0" kern="1300" baseline="0" dirty="0">
                        <a:solidFill>
                          <a:schemeClr val="tx1"/>
                        </a:solidFill>
                        <a:latin typeface="Roboto" panose="02000000000000000000" pitchFamily="2" charset="0"/>
                        <a:ea typeface="Roboto" panose="02000000000000000000" pitchFamily="2" charset="0"/>
                      </a:endParaRPr>
                    </a:p>
                    <a:p>
                      <a:pPr algn="just">
                        <a:lnSpc>
                          <a:spcPct val="114000"/>
                        </a:lnSpc>
                      </a:pPr>
                      <a:r>
                        <a:rPr lang="fr-FR" sz="1000" b="0" i="1" kern="1300" baseline="0" dirty="0">
                          <a:solidFill>
                            <a:schemeClr val="tx1"/>
                          </a:solidFill>
                          <a:latin typeface="Roboto" panose="02000000000000000000" pitchFamily="2" charset="0"/>
                          <a:ea typeface="Roboto" panose="02000000000000000000" pitchFamily="2" charset="0"/>
                        </a:rPr>
                        <a:t>Chaque groupe choisit une ville, se lève et dit sa phrase devant le reste de la classe. Les autres groupes peuvent continuer avec une autre ville ou la même ville, mais avec une rime différente.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1671738"/>
                  </a:ext>
                </a:extLst>
              </a:tr>
            </a:tbl>
          </a:graphicData>
        </a:graphic>
      </p:graphicFrame>
      <p:pic>
        <p:nvPicPr>
          <p:cNvPr id="41" name="Image 40">
            <a:extLst>
              <a:ext uri="{FF2B5EF4-FFF2-40B4-BE49-F238E27FC236}">
                <a16:creationId xmlns:a16="http://schemas.microsoft.com/office/drawing/2014/main" id="{329AF133-7D12-6D43-B997-20AF26AD2E2D}"/>
              </a:ext>
            </a:extLst>
          </p:cNvPr>
          <p:cNvPicPr>
            <a:picLocks noChangeAspect="1"/>
          </p:cNvPicPr>
          <p:nvPr>
            <p:custDataLst>
              <p:tags r:id="rId3"/>
            </p:custDataLst>
          </p:nvPr>
        </p:nvPicPr>
        <p:blipFill>
          <a:blip r:embed="rId12"/>
          <a:stretch>
            <a:fillRect/>
          </a:stretch>
        </p:blipFill>
        <p:spPr>
          <a:xfrm>
            <a:off x="1886689" y="2096966"/>
            <a:ext cx="508000" cy="5080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custDataLst>
              <p:tags r:id="rId4"/>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Bruxelles je t’aime » </a:t>
            </a:r>
            <a:r>
              <a:rPr lang="fr-FR" sz="1200" dirty="0">
                <a:latin typeface="Roboto" panose="02000000000000000000" pitchFamily="2" charset="0"/>
                <a:ea typeface="Roboto" panose="02000000000000000000" pitchFamily="2" charset="0"/>
              </a:rPr>
              <a:t>Angèle</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5"/>
            </p:custDataLst>
          </p:nvPr>
        </p:nvSpPr>
        <p:spPr>
          <a:xfrm>
            <a:off x="325877" y="9699633"/>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Alizée </a:t>
            </a:r>
            <a:r>
              <a:rPr lang="fr-FR" sz="800" kern="1000" dirty="0" err="1">
                <a:latin typeface="Roboto Light" panose="02000000000000000000" pitchFamily="2" charset="0"/>
                <a:ea typeface="Roboto" panose="02000000000000000000" pitchFamily="2" charset="0"/>
              </a:rPr>
              <a:t>Giorgetta</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19" name="Image 18">
            <a:extLst>
              <a:ext uri="{FF2B5EF4-FFF2-40B4-BE49-F238E27FC236}">
                <a16:creationId xmlns:a16="http://schemas.microsoft.com/office/drawing/2014/main" id="{BC9B4522-A483-8B46-9193-CEA947038687}"/>
              </a:ext>
            </a:extLst>
          </p:cNvPr>
          <p:cNvPicPr>
            <a:picLocks noChangeAspect="1"/>
          </p:cNvPicPr>
          <p:nvPr>
            <p:custDataLst>
              <p:tags r:id="rId6"/>
            </p:custDataLst>
          </p:nvPr>
        </p:nvPicPr>
        <p:blipFill>
          <a:blip r:embed="rId12"/>
          <a:stretch>
            <a:fillRect/>
          </a:stretch>
        </p:blipFill>
        <p:spPr>
          <a:xfrm>
            <a:off x="1886689" y="5819195"/>
            <a:ext cx="508000" cy="508000"/>
          </a:xfrm>
          <a:prstGeom prst="rect">
            <a:avLst/>
          </a:prstGeom>
        </p:spPr>
      </p:pic>
      <p:pic>
        <p:nvPicPr>
          <p:cNvPr id="24" name="Image 23">
            <a:extLst>
              <a:ext uri="{FF2B5EF4-FFF2-40B4-BE49-F238E27FC236}">
                <a16:creationId xmlns:a16="http://schemas.microsoft.com/office/drawing/2014/main" id="{0DD73D33-6E40-294D-A613-FE3921D7FAA0}"/>
              </a:ext>
            </a:extLst>
          </p:cNvPr>
          <p:cNvPicPr>
            <a:picLocks noChangeAspect="1"/>
          </p:cNvPicPr>
          <p:nvPr>
            <p:custDataLst>
              <p:tags r:id="rId7"/>
            </p:custDataLst>
          </p:nvPr>
        </p:nvPicPr>
        <p:blipFill>
          <a:blip r:embed="rId13"/>
          <a:stretch>
            <a:fillRect/>
          </a:stretch>
        </p:blipFill>
        <p:spPr>
          <a:xfrm>
            <a:off x="1886689" y="3648715"/>
            <a:ext cx="508000" cy="508000"/>
          </a:xfrm>
          <a:prstGeom prst="rect">
            <a:avLst/>
          </a:prstGeom>
        </p:spPr>
      </p:pic>
      <p:pic>
        <p:nvPicPr>
          <p:cNvPr id="26" name="Image 25">
            <a:extLst>
              <a:ext uri="{FF2B5EF4-FFF2-40B4-BE49-F238E27FC236}">
                <a16:creationId xmlns:a16="http://schemas.microsoft.com/office/drawing/2014/main" id="{C0DB43A6-DD71-414E-9B8D-CB35B177175F}"/>
              </a:ext>
            </a:extLst>
          </p:cNvPr>
          <p:cNvPicPr>
            <a:picLocks noChangeAspect="1"/>
          </p:cNvPicPr>
          <p:nvPr>
            <p:custDataLst>
              <p:tags r:id="rId8"/>
            </p:custDataLst>
          </p:nvPr>
        </p:nvPicPr>
        <p:blipFill>
          <a:blip r:embed="rId14"/>
          <a:stretch>
            <a:fillRect/>
          </a:stretch>
        </p:blipFill>
        <p:spPr>
          <a:xfrm>
            <a:off x="322" y="7951"/>
            <a:ext cx="2743200" cy="660400"/>
          </a:xfrm>
          <a:prstGeom prst="rect">
            <a:avLst/>
          </a:prstGeom>
        </p:spPr>
      </p:pic>
      <p:pic>
        <p:nvPicPr>
          <p:cNvPr id="28" name="Image 27">
            <a:extLst>
              <a:ext uri="{FF2B5EF4-FFF2-40B4-BE49-F238E27FC236}">
                <a16:creationId xmlns:a16="http://schemas.microsoft.com/office/drawing/2014/main" id="{7B01DB9D-5C8A-46DE-B73D-555E11B09787}"/>
              </a:ext>
            </a:extLst>
          </p:cNvPr>
          <p:cNvPicPr>
            <a:picLocks noChangeAspect="1"/>
          </p:cNvPicPr>
          <p:nvPr>
            <p:custDataLst>
              <p:tags r:id="rId9"/>
            </p:custDataLst>
          </p:nvPr>
        </p:nvPicPr>
        <p:blipFill>
          <a:blip r:embed="rId13"/>
          <a:stretch>
            <a:fillRect/>
          </a:stretch>
        </p:blipFill>
        <p:spPr>
          <a:xfrm>
            <a:off x="1886689" y="4787714"/>
            <a:ext cx="508000" cy="508000"/>
          </a:xfrm>
          <a:prstGeom prst="rect">
            <a:avLst/>
          </a:prstGeom>
        </p:spPr>
      </p:pic>
      <p:pic>
        <p:nvPicPr>
          <p:cNvPr id="3" name="Image 2">
            <a:extLst>
              <a:ext uri="{FF2B5EF4-FFF2-40B4-BE49-F238E27FC236}">
                <a16:creationId xmlns:a16="http://schemas.microsoft.com/office/drawing/2014/main" id="{F01580B7-24F2-2749-A3E3-694E001460BE}"/>
              </a:ext>
            </a:extLst>
          </p:cNvPr>
          <p:cNvPicPr>
            <a:picLocks noChangeAspect="1"/>
          </p:cNvPicPr>
          <p:nvPr/>
        </p:nvPicPr>
        <p:blipFill>
          <a:blip r:embed="rId15"/>
          <a:stretch>
            <a:fillRect/>
          </a:stretch>
        </p:blipFill>
        <p:spPr>
          <a:xfrm>
            <a:off x="0" y="10071100"/>
            <a:ext cx="7559675" cy="601467"/>
          </a:xfrm>
          <a:prstGeom prst="rect">
            <a:avLst/>
          </a:prstGeom>
        </p:spPr>
      </p:pic>
    </p:spTree>
    <p:extLst>
      <p:ext uri="{BB962C8B-B14F-4D97-AF65-F5344CB8AC3E}">
        <p14:creationId xmlns:p14="http://schemas.microsoft.com/office/powerpoint/2010/main" val="1450313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D7C9FBC-5C2E-AF47-9409-A4CE081AE32D}"/>
              </a:ext>
            </a:extLst>
          </p:cNvPr>
          <p:cNvPicPr>
            <a:picLocks noChangeAspect="1"/>
          </p:cNvPicPr>
          <p:nvPr>
            <p:custDataLst>
              <p:tags r:id="rId1"/>
            </p:custDataLst>
          </p:nvPr>
        </p:nvPicPr>
        <p:blipFill>
          <a:blip r:embed="rId11"/>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1263350717"/>
              </p:ext>
            </p:extLst>
          </p:nvPr>
        </p:nvGraphicFramePr>
        <p:xfrm>
          <a:off x="944162" y="899574"/>
          <a:ext cx="6289637" cy="9049213"/>
        </p:xfrm>
        <a:graphic>
          <a:graphicData uri="http://schemas.openxmlformats.org/drawingml/2006/table">
            <a:tbl>
              <a:tblPr bandRow="1">
                <a:tableStyleId>{073A0DAA-6AF3-43AB-8588-CEC1D06C72B9}</a:tableStyleId>
              </a:tblPr>
              <a:tblGrid>
                <a:gridCol w="902949">
                  <a:extLst>
                    <a:ext uri="{9D8B030D-6E8A-4147-A177-3AD203B41FA5}">
                      <a16:colId xmlns:a16="http://schemas.microsoft.com/office/drawing/2014/main" val="1465138558"/>
                    </a:ext>
                  </a:extLst>
                </a:gridCol>
                <a:gridCol w="945274">
                  <a:extLst>
                    <a:ext uri="{9D8B030D-6E8A-4147-A177-3AD203B41FA5}">
                      <a16:colId xmlns:a16="http://schemas.microsoft.com/office/drawing/2014/main" val="1509632764"/>
                    </a:ext>
                  </a:extLst>
                </a:gridCol>
                <a:gridCol w="4441414">
                  <a:extLst>
                    <a:ext uri="{9D8B030D-6E8A-4147-A177-3AD203B41FA5}">
                      <a16:colId xmlns:a16="http://schemas.microsoft.com/office/drawing/2014/main" val="9856797"/>
                    </a:ext>
                  </a:extLst>
                </a:gridCol>
              </a:tblGrid>
              <a:tr h="489808">
                <a:tc rowSpan="3">
                  <a:txBody>
                    <a:bodyPr/>
                    <a:lstStyle/>
                    <a:p>
                      <a:pPr algn="r"/>
                      <a:r>
                        <a:rPr lang="fr-FR" sz="5300" b="1" i="0" baseline="0" dirty="0">
                          <a:solidFill>
                            <a:srgbClr val="46B8B7"/>
                          </a:solidFill>
                          <a:latin typeface="Proto Grotesk" panose="02000000000000000000" pitchFamily="2" charset="0"/>
                        </a:rPr>
                        <a:t>1</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fr-FR" sz="1600" b="1" i="0" kern="1300" baseline="0" dirty="0">
                        <a:latin typeface="Roboto" panose="02000000000000000000" pitchFamily="2" charset="0"/>
                      </a:endParaRPr>
                    </a:p>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27749">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341281773"/>
                  </a:ext>
                </a:extLst>
              </a:tr>
              <a:tr h="1317063">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 </a:t>
                      </a:r>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Complétez les phrases. </a:t>
                      </a:r>
                    </a:p>
                    <a:p>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pPr>
                        <a:lnSpc>
                          <a:spcPct val="114000"/>
                        </a:lnSpc>
                      </a:pPr>
                      <a:r>
                        <a:rPr lang="fr-FR" sz="1000" b="0" i="0" kern="1300" baseline="0" dirty="0">
                          <a:solidFill>
                            <a:schemeClr val="dk1"/>
                          </a:solidFill>
                          <a:effectLst/>
                          <a:latin typeface="Roboto Medium" panose="02000000000000000000" pitchFamily="2" charset="0"/>
                          <a:ea typeface="+mn-ea"/>
                          <a:cs typeface="+mn-cs"/>
                        </a:rPr>
                        <a:t>                              À Bruxelles, on mange…</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                              On boit…</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                              On parle…</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                              On peut voir…</a:t>
                      </a:r>
                    </a:p>
                    <a:p>
                      <a:pPr>
                        <a:lnSpc>
                          <a:spcPct val="114000"/>
                        </a:lnSpc>
                      </a:pPr>
                      <a:r>
                        <a:rPr lang="fr-FR" sz="1000" b="0" i="0" kern="1300" baseline="0" dirty="0">
                          <a:solidFill>
                            <a:schemeClr val="dk1"/>
                          </a:solidFill>
                          <a:effectLst/>
                          <a:latin typeface="Roboto Medium" panose="02000000000000000000" pitchFamily="2" charset="0"/>
                          <a:ea typeface="+mn-ea"/>
                          <a:cs typeface="+mn-cs"/>
                        </a:rPr>
                        <a:t>                              Et pour la météo, il fait…</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536045">
                <a:tc rowSpan="3">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46B8B7"/>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04723">
                <a:tc vMerge="1">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fr-FR" sz="5300" b="1" i="0" baseline="0" dirty="0">
                          <a:solidFill>
                            <a:srgbClr val="5194C4"/>
                          </a:solidFill>
                          <a:latin typeface="Proto Grotesk" panose="02000000000000000000" pitchFamily="2" charset="0"/>
                        </a:rPr>
                        <a:t>2</a:t>
                      </a:r>
                    </a:p>
                    <a:p>
                      <a:pPr algn="r"/>
                      <a:endParaRPr lang="fr-FR" sz="5300" b="1" i="0" baseline="0" dirty="0">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rowSpan="2">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chanson</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530029951"/>
                  </a:ext>
                </a:extLst>
              </a:tr>
              <a:tr h="2678641">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solidFill>
                          <a:schemeClr val="dk1"/>
                        </a:solidFill>
                        <a:effectLst/>
                        <a:latin typeface="Roboto" panose="02000000000000000000" pitchFamily="2" charset="0"/>
                        <a:ea typeface="+mn-ea"/>
                        <a:cs typeface="+mn-cs"/>
                      </a:endParaRPr>
                    </a:p>
                    <a:p>
                      <a:pPr marL="228600" indent="-228600">
                        <a:buAutoNum type="alphaUcPeriod"/>
                      </a:pPr>
                      <a:r>
                        <a:rPr lang="fr-FR" sz="1000" b="0" i="0" kern="1300" baseline="0" dirty="0">
                          <a:solidFill>
                            <a:schemeClr val="dk1"/>
                          </a:solidFill>
                          <a:effectLst/>
                          <a:latin typeface="Roboto Medium" panose="02000000000000000000" pitchFamily="2" charset="0"/>
                          <a:ea typeface="+mn-ea"/>
                          <a:cs typeface="+mn-cs"/>
                        </a:rPr>
                        <a:t>Entourez la bonne réponse. </a:t>
                      </a:r>
                    </a:p>
                    <a:p>
                      <a:pPr marL="0" indent="0">
                        <a:lnSpc>
                          <a:spcPct val="150000"/>
                        </a:lnSpc>
                        <a:buNone/>
                      </a:pPr>
                      <a:r>
                        <a:rPr lang="fr-FR" sz="1000" b="0" i="0" kern="1300" baseline="0" dirty="0">
                          <a:solidFill>
                            <a:schemeClr val="dk1"/>
                          </a:solidFill>
                          <a:effectLst/>
                          <a:latin typeface="Roboto Medium" panose="02000000000000000000" pitchFamily="2" charset="0"/>
                          <a:ea typeface="+mn-ea"/>
                          <a:cs typeface="+mn-cs"/>
                        </a:rPr>
                        <a:t>La musique est </a:t>
                      </a:r>
                      <a:r>
                        <a:rPr lang="fr-FR" sz="1000" b="1" i="0" kern="1300" baseline="0" dirty="0">
                          <a:solidFill>
                            <a:schemeClr val="dk1"/>
                          </a:solidFill>
                          <a:effectLst/>
                          <a:latin typeface="Roboto Medium" panose="02000000000000000000" pitchFamily="2" charset="0"/>
                          <a:ea typeface="+mn-ea"/>
                          <a:cs typeface="+mn-cs"/>
                        </a:rPr>
                        <a:t>lente | rythmée</a:t>
                      </a:r>
                      <a:r>
                        <a:rPr lang="fr-FR" sz="1000" b="0" i="0" kern="1300" baseline="0" dirty="0">
                          <a:solidFill>
                            <a:schemeClr val="dk1"/>
                          </a:solidFill>
                          <a:effectLst/>
                          <a:latin typeface="Roboto Medium" panose="02000000000000000000" pitchFamily="2" charset="0"/>
                          <a:ea typeface="+mn-ea"/>
                          <a:cs typeface="+mn-cs"/>
                        </a:rPr>
                        <a:t>. </a:t>
                      </a:r>
                    </a:p>
                    <a:p>
                      <a:pPr marL="0" indent="0">
                        <a:lnSpc>
                          <a:spcPct val="150000"/>
                        </a:lnSpc>
                        <a:buNone/>
                      </a:pPr>
                      <a:r>
                        <a:rPr lang="fr-FR" sz="1000" b="0" i="0" kern="1300" baseline="0" dirty="0">
                          <a:solidFill>
                            <a:schemeClr val="dk1"/>
                          </a:solidFill>
                          <a:effectLst/>
                          <a:latin typeface="Roboto Medium" panose="02000000000000000000" pitchFamily="2" charset="0"/>
                          <a:ea typeface="+mn-ea"/>
                          <a:cs typeface="+mn-cs"/>
                        </a:rPr>
                        <a:t>C’est une chanson pour </a:t>
                      </a:r>
                      <a:r>
                        <a:rPr lang="fr-FR" sz="1000" b="1" i="0" kern="1300" baseline="0" dirty="0">
                          <a:solidFill>
                            <a:schemeClr val="dk1"/>
                          </a:solidFill>
                          <a:effectLst/>
                          <a:latin typeface="Roboto Medium" panose="02000000000000000000" pitchFamily="2" charset="0"/>
                          <a:ea typeface="+mn-ea"/>
                          <a:cs typeface="+mn-cs"/>
                        </a:rPr>
                        <a:t>danser | se détendre</a:t>
                      </a:r>
                      <a:r>
                        <a:rPr lang="fr-FR" sz="1000" b="0" i="0" kern="1300" baseline="0" dirty="0">
                          <a:solidFill>
                            <a:schemeClr val="dk1"/>
                          </a:solidFill>
                          <a:effectLst/>
                          <a:latin typeface="Roboto Medium" panose="02000000000000000000" pitchFamily="2" charset="0"/>
                          <a:ea typeface="+mn-ea"/>
                          <a:cs typeface="+mn-cs"/>
                        </a:rPr>
                        <a:t>. </a:t>
                      </a:r>
                    </a:p>
                    <a:p>
                      <a:pPr marL="0" indent="0">
                        <a:lnSpc>
                          <a:spcPct val="150000"/>
                        </a:lnSpc>
                        <a:buNone/>
                      </a:pPr>
                      <a:r>
                        <a:rPr lang="fr-FR" sz="1000" b="0" i="0" kern="1300" baseline="0" dirty="0">
                          <a:solidFill>
                            <a:schemeClr val="dk1"/>
                          </a:solidFill>
                          <a:effectLst/>
                          <a:latin typeface="Roboto Medium" panose="02000000000000000000" pitchFamily="2" charset="0"/>
                          <a:ea typeface="+mn-ea"/>
                          <a:cs typeface="+mn-cs"/>
                        </a:rPr>
                        <a:t>À la fin de la chanson, Angèle chante aussi en </a:t>
                      </a:r>
                      <a:r>
                        <a:rPr lang="fr-FR" sz="1000" b="1" i="0" kern="1300" baseline="0" dirty="0">
                          <a:solidFill>
                            <a:schemeClr val="dk1"/>
                          </a:solidFill>
                          <a:effectLst/>
                          <a:latin typeface="Roboto Medium" panose="02000000000000000000" pitchFamily="2" charset="0"/>
                          <a:ea typeface="+mn-ea"/>
                          <a:cs typeface="+mn-cs"/>
                        </a:rPr>
                        <a:t>anglais | flamand</a:t>
                      </a:r>
                      <a:r>
                        <a:rPr lang="fr-FR" sz="1000" b="0" i="0" kern="1300" baseline="0" dirty="0">
                          <a:solidFill>
                            <a:schemeClr val="dk1"/>
                          </a:solidFill>
                          <a:effectLst/>
                          <a:latin typeface="Roboto Medium" panose="02000000000000000000" pitchFamily="2" charset="0"/>
                          <a:ea typeface="+mn-ea"/>
                          <a:cs typeface="+mn-cs"/>
                        </a:rPr>
                        <a:t>. </a:t>
                      </a:r>
                    </a:p>
                    <a:p>
                      <a:pPr marL="0" indent="0">
                        <a:lnSpc>
                          <a:spcPct val="150000"/>
                        </a:lnSpc>
                        <a:buNone/>
                      </a:pPr>
                      <a:endParaRPr lang="fr-FR" sz="1000" b="0" i="0" kern="1300" baseline="0" dirty="0">
                        <a:solidFill>
                          <a:schemeClr val="dk1"/>
                        </a:solidFill>
                        <a:effectLst/>
                        <a:latin typeface="Roboto Medium" panose="02000000000000000000" pitchFamily="2" charset="0"/>
                        <a:ea typeface="+mn-ea"/>
                        <a:cs typeface="+mn-cs"/>
                      </a:endParaRPr>
                    </a:p>
                    <a:p>
                      <a:pPr marL="228600" indent="-228600">
                        <a:buAutoNum type="alphaUcPeriod" startAt="2"/>
                      </a:pPr>
                      <a:r>
                        <a:rPr lang="fr-FR" sz="1000" b="0" i="0" kern="1300" baseline="0" dirty="0">
                          <a:solidFill>
                            <a:schemeClr val="dk1"/>
                          </a:solidFill>
                          <a:effectLst/>
                          <a:latin typeface="Roboto Medium" panose="02000000000000000000" pitchFamily="2" charset="0"/>
                          <a:ea typeface="+mn-ea"/>
                          <a:cs typeface="+mn-cs"/>
                        </a:rPr>
                        <a:t>Complétez le refrain : </a:t>
                      </a:r>
                    </a:p>
                    <a:p>
                      <a:pPr marL="0" marR="0" lvl="0" indent="0" algn="l" defTabSz="755934" rtl="0" eaLnBrk="1" fontAlgn="auto" latinLnBrk="0" hangingPunct="1">
                        <a:lnSpc>
                          <a:spcPct val="150000"/>
                        </a:lnSpc>
                        <a:spcBef>
                          <a:spcPts val="0"/>
                        </a:spcBef>
                        <a:spcAft>
                          <a:spcPts val="0"/>
                        </a:spcAft>
                        <a:buClrTx/>
                        <a:buSzTx/>
                        <a:buFontTx/>
                        <a:buNone/>
                        <a:tabLst/>
                        <a:defRPr/>
                      </a:pPr>
                      <a:r>
                        <a:rPr lang="fr-FR" sz="1000" dirty="0">
                          <a:latin typeface="Roboto" panose="02000000000000000000"/>
                          <a:ea typeface="Times New Roman" panose="02020603050405020304" pitchFamily="18" charset="0"/>
                          <a:cs typeface="Tahoma" panose="020B0604030504040204" pitchFamily="34" charset="0"/>
                        </a:rPr>
                        <a:t>Bruxelles je t'aime (x2), tu m'avais manqué</a:t>
                      </a:r>
                      <a:br>
                        <a:rPr lang="fr-FR" sz="1000" dirty="0">
                          <a:latin typeface="Roboto" panose="02000000000000000000"/>
                          <a:ea typeface="Times New Roman" panose="02020603050405020304" pitchFamily="18" charset="0"/>
                          <a:cs typeface="Tahoma" panose="020B0604030504040204" pitchFamily="34" charset="0"/>
                        </a:rPr>
                      </a:br>
                      <a:r>
                        <a:rPr lang="fr-FR" sz="1000" dirty="0">
                          <a:latin typeface="Roboto" panose="02000000000000000000"/>
                          <a:ea typeface="Times New Roman" panose="02020603050405020304" pitchFamily="18" charset="0"/>
                          <a:cs typeface="Tahoma" panose="020B0604030504040204" pitchFamily="34" charset="0"/>
                        </a:rPr>
                        <a:t>Bruxelles je t'aime (x2), t'es ma _ _ _ _ _ _ _ _</a:t>
                      </a:r>
                      <a:br>
                        <a:rPr lang="fr-FR" sz="1000" dirty="0">
                          <a:latin typeface="Roboto" panose="02000000000000000000"/>
                          <a:ea typeface="Times New Roman" panose="02020603050405020304" pitchFamily="18" charset="0"/>
                          <a:cs typeface="Tahoma" panose="020B0604030504040204" pitchFamily="34" charset="0"/>
                        </a:rPr>
                      </a:br>
                      <a:r>
                        <a:rPr lang="fr-FR" sz="1000" dirty="0">
                          <a:latin typeface="Roboto" panose="02000000000000000000"/>
                          <a:ea typeface="Times New Roman" panose="02020603050405020304" pitchFamily="18" charset="0"/>
                          <a:cs typeface="Tahoma" panose="020B0604030504040204" pitchFamily="34" charset="0"/>
                        </a:rPr>
                        <a:t>Bruxelles je t'aime (x2), tu m'avais manqué</a:t>
                      </a:r>
                      <a:br>
                        <a:rPr lang="fr-FR" sz="1000" dirty="0">
                          <a:latin typeface="Roboto" panose="02000000000000000000"/>
                          <a:ea typeface="Times New Roman" panose="02020603050405020304" pitchFamily="18" charset="0"/>
                          <a:cs typeface="Tahoma" panose="020B0604030504040204" pitchFamily="34" charset="0"/>
                        </a:rPr>
                      </a:br>
                      <a:r>
                        <a:rPr lang="fr-FR" sz="1000" dirty="0">
                          <a:latin typeface="Roboto" panose="02000000000000000000"/>
                          <a:ea typeface="Times New Roman" panose="02020603050405020304" pitchFamily="18" charset="0"/>
                          <a:cs typeface="Tahoma" panose="020B0604030504040204" pitchFamily="34" charset="0"/>
                        </a:rPr>
                        <a:t>T'es la plus _ _ _ _ _ , oui, t'es la plus _ _ _ _ _</a:t>
                      </a:r>
                    </a:p>
                    <a:p>
                      <a:pPr marL="171450" marR="0" lvl="0" indent="-171450" algn="l" defTabSz="755934"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lang="fr-FR" sz="1000" dirty="0">
                          <a:latin typeface="Roboto" panose="02000000000000000000"/>
                          <a:ea typeface="MS Mincho" panose="02020609040205080304" pitchFamily="49" charset="-128"/>
                          <a:cs typeface="Tahoma" panose="020B0604030504040204" pitchFamily="34" charset="0"/>
                        </a:rPr>
                        <a:t>Comment Angèle parle-t-elle de sa ville ? </a:t>
                      </a:r>
                      <a:endParaRPr lang="fr-FR" sz="1000" dirty="0">
                        <a:latin typeface="Roboto" panose="02000000000000000000"/>
                        <a:ea typeface="MS Mincho" panose="02020609040205080304" pitchFamily="49" charset="-128"/>
                        <a:cs typeface="Times New Roman" panose="02020603050405020304" pitchFamily="18" charset="0"/>
                      </a:endParaRPr>
                    </a:p>
                    <a:p>
                      <a:pPr marL="0" indent="0">
                        <a:buNone/>
                      </a:pPr>
                      <a:endParaRPr lang="fr-FR" sz="1000" b="0" i="0" kern="1300" baseline="0" dirty="0">
                        <a:solidFill>
                          <a:schemeClr val="dk1"/>
                        </a:solidFill>
                        <a:effectLst/>
                        <a:latin typeface="Roboto Medium"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53065">
                <a:tc rowSpan="3">
                  <a:txBody>
                    <a:bodyPr/>
                    <a:lstStyle/>
                    <a:p>
                      <a:pPr algn="r"/>
                      <a:r>
                        <a:rPr lang="fr-FR" sz="5300" b="1" i="0" baseline="0" dirty="0">
                          <a:solidFill>
                            <a:srgbClr val="46B8B7"/>
                          </a:solidFill>
                          <a:latin typeface="Proto Grotesk" panose="02000000000000000000" pitchFamily="2" charset="0"/>
                        </a:rPr>
                        <a:t>3</a:t>
                      </a:r>
                    </a:p>
                  </a:txBody>
                  <a:tcPr marL="0" marR="0" marT="72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27749">
                <a:tc vMerge="1">
                  <a:txBody>
                    <a:bodyPr/>
                    <a:lstStyle/>
                    <a:p>
                      <a:pPr algn="r"/>
                      <a:r>
                        <a:rPr lang="fr-FR" sz="5300" b="1" i="0" baseline="0" dirty="0">
                          <a:solidFill>
                            <a:srgbClr val="5194C4"/>
                          </a:solidFill>
                          <a:latin typeface="Proto Grotesk" panose="02000000000000000000" pitchFamily="2" charset="0"/>
                        </a:rPr>
                        <a:t>3</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413773219"/>
                  </a:ext>
                </a:extLst>
              </a:tr>
              <a:tr h="3214370">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indent="-228600">
                        <a:buAutoNum type="alphaUcPeriod"/>
                      </a:pPr>
                      <a:r>
                        <a:rPr lang="fr-FR" sz="1000" b="0" kern="1300" baseline="0" dirty="0">
                          <a:solidFill>
                            <a:schemeClr val="dk1"/>
                          </a:solidFill>
                          <a:effectLst/>
                          <a:latin typeface="Roboto Medium" panose="02000000000000000000" pitchFamily="2" charset="0"/>
                          <a:ea typeface="+mn-ea"/>
                          <a:cs typeface="+mn-cs"/>
                        </a:rPr>
                        <a:t>Choisissez la ou les bonne(s) réponse(s). </a:t>
                      </a:r>
                    </a:p>
                    <a:p>
                      <a:pPr marL="0" indent="0">
                        <a:buNone/>
                      </a:pPr>
                      <a:r>
                        <a:rPr lang="fr-FR" sz="1000" b="0" kern="1300" baseline="0" dirty="0">
                          <a:solidFill>
                            <a:schemeClr val="dk1"/>
                          </a:solidFill>
                          <a:effectLst/>
                          <a:latin typeface="Roboto Medium" panose="02000000000000000000" pitchFamily="2" charset="0"/>
                          <a:ea typeface="+mn-ea"/>
                          <a:cs typeface="+mn-cs"/>
                        </a:rPr>
                        <a:t>Quelles autres villes ? Dans sa chanson, Angèle parle de…</a:t>
                      </a:r>
                      <a:endParaRPr lang="fr-FR" sz="1000" b="0" i="0" kern="1300" baseline="0" dirty="0">
                        <a:solidFill>
                          <a:schemeClr val="dk1"/>
                        </a:solidFill>
                        <a:effectLst/>
                        <a:latin typeface="Roboto Medium" panose="02000000000000000000" pitchFamily="2" charset="0"/>
                        <a:ea typeface="+mn-ea"/>
                        <a:cs typeface="+mn-cs"/>
                      </a:endParaRP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New York </a:t>
                      </a:r>
                    </a:p>
                    <a:p>
                      <a:pPr marL="171450" marR="0" lvl="0" indent="-171450" algn="l" defTabSz="755934" rtl="0" eaLnBrk="1" fontAlgn="auto" latinLnBrk="0" hangingPunct="1">
                        <a:lnSpc>
                          <a:spcPct val="100000"/>
                        </a:lnSpc>
                        <a:spcBef>
                          <a:spcPts val="0"/>
                        </a:spcBef>
                        <a:spcAft>
                          <a:spcPts val="0"/>
                        </a:spcAft>
                        <a:buClrTx/>
                        <a:buSzTx/>
                        <a:buFont typeface="Wingdings" pitchFamily="2" charset="2"/>
                        <a:buChar char="q"/>
                        <a:tabLst/>
                        <a:defRPr/>
                      </a:pPr>
                      <a:r>
                        <a:rPr lang="fr-FR" sz="1000" b="0" kern="1300" baseline="0" dirty="0">
                          <a:solidFill>
                            <a:schemeClr val="dk1"/>
                          </a:solidFill>
                          <a:effectLst/>
                          <a:latin typeface="Roboto" panose="02000000000000000000" pitchFamily="2" charset="0"/>
                          <a:ea typeface="+mn-ea"/>
                          <a:cs typeface="+mn-cs"/>
                        </a:rPr>
                        <a:t>Paris</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Londres</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Rome</a:t>
                      </a:r>
                    </a:p>
                    <a:p>
                      <a:pPr marL="171450" indent="-171450">
                        <a:buFont typeface="Wingdings" pitchFamily="2" charset="2"/>
                        <a:buChar char="q"/>
                      </a:pPr>
                      <a:endParaRPr lang="fr-FR" sz="1000" b="0" i="0" kern="1300" baseline="0" dirty="0">
                        <a:solidFill>
                          <a:schemeClr val="dk1"/>
                        </a:solidFill>
                        <a:effectLst/>
                        <a:latin typeface="Roboto" panose="02000000000000000000" pitchFamily="2" charset="0"/>
                        <a:ea typeface="+mn-ea"/>
                        <a:cs typeface="+mn-cs"/>
                      </a:endParaRPr>
                    </a:p>
                    <a:p>
                      <a:pPr marL="0" indent="0">
                        <a:buNone/>
                      </a:pPr>
                      <a:r>
                        <a:rPr lang="fr-FR" sz="1000" b="0" kern="1300" baseline="0" dirty="0">
                          <a:solidFill>
                            <a:schemeClr val="dk1"/>
                          </a:solidFill>
                          <a:effectLst/>
                          <a:latin typeface="Roboto Medium" panose="02000000000000000000" pitchFamily="2" charset="0"/>
                          <a:ea typeface="+mn-ea"/>
                          <a:cs typeface="+mn-cs"/>
                        </a:rPr>
                        <a:t>Quelle météo ? Dans sa chanson, Angèle regrette…</a:t>
                      </a:r>
                      <a:endParaRPr lang="fr-FR" sz="1000" b="0" i="0" kern="1300" baseline="0" dirty="0">
                        <a:solidFill>
                          <a:schemeClr val="dk1"/>
                        </a:solidFill>
                        <a:effectLst/>
                        <a:latin typeface="Roboto Medium" panose="02000000000000000000" pitchFamily="2" charset="0"/>
                        <a:ea typeface="+mn-ea"/>
                        <a:cs typeface="+mn-cs"/>
                      </a:endParaRPr>
                    </a:p>
                    <a:p>
                      <a:pPr marL="171450" indent="-171450">
                        <a:buFont typeface="Wingdings" pitchFamily="2" charset="2"/>
                        <a:buChar char="q"/>
                      </a:pPr>
                      <a:r>
                        <a:rPr lang="fr-FR" sz="1000" b="0" kern="1300" baseline="0" dirty="0">
                          <a:solidFill>
                            <a:schemeClr val="dk1"/>
                          </a:solidFill>
                          <a:effectLst/>
                          <a:latin typeface="Roboto" panose="02000000000000000000" pitchFamily="2" charset="0"/>
                          <a:ea typeface="+mn-ea"/>
                          <a:cs typeface="+mn-cs"/>
                        </a:rPr>
                        <a:t>la tempête</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l’orage</a:t>
                      </a:r>
                      <a:endParaRPr lang="fr-FR" sz="1000" b="0" kern="1300" baseline="0" dirty="0">
                        <a:solidFill>
                          <a:schemeClr val="dk1"/>
                        </a:solidFill>
                        <a:effectLst/>
                        <a:latin typeface="Roboto" panose="02000000000000000000" pitchFamily="2" charset="0"/>
                        <a:ea typeface="+mn-ea"/>
                        <a:cs typeface="+mn-cs"/>
                      </a:endParaRP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le soleil</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le ciel gris</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le ciel bleu</a:t>
                      </a:r>
                    </a:p>
                    <a:p>
                      <a:pPr marL="171450" indent="-171450">
                        <a:buFont typeface="Wingdings" pitchFamily="2" charset="2"/>
                        <a:buChar char="q"/>
                      </a:pPr>
                      <a:r>
                        <a:rPr lang="fr-FR" sz="1000" b="0" i="0" kern="1300" baseline="0" dirty="0">
                          <a:solidFill>
                            <a:schemeClr val="dk1"/>
                          </a:solidFill>
                          <a:effectLst/>
                          <a:latin typeface="Roboto" panose="02000000000000000000" pitchFamily="2" charset="0"/>
                          <a:ea typeface="+mn-ea"/>
                          <a:cs typeface="+mn-cs"/>
                        </a:rPr>
                        <a:t>la pluie</a:t>
                      </a:r>
                    </a:p>
                    <a:p>
                      <a:pPr marL="171450" indent="-171450">
                        <a:buFont typeface="Wingdings" pitchFamily="2" charset="2"/>
                        <a:buChar char="q"/>
                      </a:pPr>
                      <a:endParaRPr lang="fr-FR" sz="1000" b="0" i="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r>
                        <a:rPr lang="fr-FR" sz="1000" b="0" i="0" kern="1300" baseline="0" dirty="0">
                          <a:solidFill>
                            <a:schemeClr val="dk1"/>
                          </a:solidFill>
                          <a:effectLst/>
                          <a:latin typeface="Roboto" panose="02000000000000000000" pitchFamily="2" charset="0"/>
                          <a:ea typeface="+mn-ea"/>
                          <a:cs typeface="+mn-cs"/>
                        </a:rPr>
                        <a:t>B. Retrouvez les paroles de la chanson avec les mots.</a:t>
                      </a:r>
                    </a:p>
                    <a:p>
                      <a:pPr marL="0" indent="0">
                        <a:buFont typeface="Wingdings" pitchFamily="2" charset="2"/>
                        <a:buNone/>
                      </a:pPr>
                      <a:r>
                        <a:rPr lang="fr-FR" sz="1000" b="0" i="0" kern="1300" baseline="0" dirty="0">
                          <a:solidFill>
                            <a:schemeClr val="dk1"/>
                          </a:solidFill>
                          <a:effectLst/>
                          <a:latin typeface="Roboto" panose="02000000000000000000" pitchFamily="2" charset="0"/>
                          <a:ea typeface="+mn-ea"/>
                          <a:cs typeface="+mn-cs"/>
                        </a:rPr>
                        <a:t>On n’a pas… ni …</a:t>
                      </a:r>
                    </a:p>
                    <a:p>
                      <a:pPr marL="0" indent="0">
                        <a:buFont typeface="Wingdings" pitchFamily="2" charset="2"/>
                        <a:buNone/>
                      </a:pPr>
                      <a:r>
                        <a:rPr lang="fr-FR" sz="1000" b="0" i="0" kern="1300" baseline="0" dirty="0">
                          <a:solidFill>
                            <a:schemeClr val="dk1"/>
                          </a:solidFill>
                          <a:effectLst/>
                          <a:latin typeface="Roboto" panose="02000000000000000000" pitchFamily="2" charset="0"/>
                          <a:ea typeface="+mn-ea"/>
                          <a:cs typeface="+mn-cs"/>
                        </a:rPr>
                        <a:t>On n’est pas… </a:t>
                      </a:r>
                    </a:p>
                    <a:p>
                      <a:pPr marL="0" indent="0">
                        <a:buFont typeface="Wingdings" pitchFamily="2" charset="2"/>
                        <a:buNone/>
                      </a:pPr>
                      <a:endParaRPr lang="fr-FR" sz="1000" b="0" i="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r>
                        <a:rPr lang="fr-FR" sz="1000" b="0" i="0" kern="1300" baseline="0" dirty="0">
                          <a:solidFill>
                            <a:schemeClr val="dk1"/>
                          </a:solidFill>
                          <a:effectLst/>
                          <a:latin typeface="Roboto" panose="02000000000000000000" pitchFamily="2" charset="0"/>
                          <a:ea typeface="+mn-ea"/>
                          <a:cs typeface="+mn-cs"/>
                        </a:rPr>
                        <a:t>Complétez : Cette ville, c’est … !</a:t>
                      </a:r>
                      <a:endParaRPr lang="fr-FR" sz="1000" b="0" kern="1300" baseline="0" dirty="0">
                        <a:solidFill>
                          <a:schemeClr val="dk1"/>
                        </a:solidFill>
                        <a:effectLst/>
                        <a:latin typeface="Roboto" panose="02000000000000000000" pitchFamily="2" charset="0"/>
                        <a:ea typeface="+mn-ea"/>
                        <a:cs typeface="+mn-cs"/>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custDataLst>
              <p:tags r:id="rId3"/>
            </p:custDataLst>
          </p:nvPr>
        </p:nvSpPr>
        <p:spPr>
          <a:xfrm>
            <a:off x="325877" y="724598"/>
            <a:ext cx="2417323"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Bruxelles je t’aime » </a:t>
            </a:r>
            <a:r>
              <a:rPr lang="fr-FR" sz="1200" dirty="0">
                <a:latin typeface="Roboto" panose="02000000000000000000" pitchFamily="2" charset="0"/>
                <a:ea typeface="Roboto" panose="02000000000000000000" pitchFamily="2" charset="0"/>
              </a:rPr>
              <a:t>Angèle</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4"/>
            </p:custDataLst>
          </p:nvPr>
        </p:nvSpPr>
        <p:spPr>
          <a:xfrm>
            <a:off x="325877" y="9698721"/>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Alizée </a:t>
            </a:r>
            <a:r>
              <a:rPr lang="fr-FR" sz="800" kern="1000" dirty="0" err="1">
                <a:latin typeface="Roboto Light" panose="02000000000000000000" pitchFamily="2" charset="0"/>
                <a:ea typeface="Roboto" panose="02000000000000000000" pitchFamily="2" charset="0"/>
              </a:rPr>
              <a:t>Giorgetta</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6" name="Image 5">
            <a:extLst>
              <a:ext uri="{FF2B5EF4-FFF2-40B4-BE49-F238E27FC236}">
                <a16:creationId xmlns:a16="http://schemas.microsoft.com/office/drawing/2014/main" id="{7561E045-9E1E-2644-9D5C-7B04C7282AFA}"/>
              </a:ext>
            </a:extLst>
          </p:cNvPr>
          <p:cNvPicPr>
            <a:picLocks noChangeAspect="1"/>
          </p:cNvPicPr>
          <p:nvPr>
            <p:custDataLst>
              <p:tags r:id="rId5"/>
            </p:custDataLst>
          </p:nvPr>
        </p:nvPicPr>
        <p:blipFill>
          <a:blip r:embed="rId12"/>
          <a:stretch>
            <a:fillRect/>
          </a:stretch>
        </p:blipFill>
        <p:spPr>
          <a:xfrm>
            <a:off x="1903414" y="1287932"/>
            <a:ext cx="508000" cy="508000"/>
          </a:xfrm>
          <a:prstGeom prst="rect">
            <a:avLst/>
          </a:prstGeom>
        </p:spPr>
      </p:pic>
      <p:pic>
        <p:nvPicPr>
          <p:cNvPr id="9" name="Image 8">
            <a:extLst>
              <a:ext uri="{FF2B5EF4-FFF2-40B4-BE49-F238E27FC236}">
                <a16:creationId xmlns:a16="http://schemas.microsoft.com/office/drawing/2014/main" id="{894031BE-7983-4C46-B5FF-10715FE2CEEF}"/>
              </a:ext>
            </a:extLst>
          </p:cNvPr>
          <p:cNvPicPr>
            <a:picLocks noChangeAspect="1"/>
          </p:cNvPicPr>
          <p:nvPr>
            <p:custDataLst>
              <p:tags r:id="rId6"/>
            </p:custDataLst>
          </p:nvPr>
        </p:nvPicPr>
        <p:blipFill>
          <a:blip r:embed="rId13"/>
          <a:stretch>
            <a:fillRect/>
          </a:stretch>
        </p:blipFill>
        <p:spPr>
          <a:xfrm>
            <a:off x="1942395" y="3318726"/>
            <a:ext cx="508000" cy="508000"/>
          </a:xfrm>
          <a:prstGeom prst="rect">
            <a:avLst/>
          </a:prstGeom>
        </p:spPr>
      </p:pic>
      <p:pic>
        <p:nvPicPr>
          <p:cNvPr id="12" name="Image 11">
            <a:extLst>
              <a:ext uri="{FF2B5EF4-FFF2-40B4-BE49-F238E27FC236}">
                <a16:creationId xmlns:a16="http://schemas.microsoft.com/office/drawing/2014/main" id="{E12B9FE9-BD5C-ED4F-AE17-D3F23E16AB50}"/>
              </a:ext>
            </a:extLst>
          </p:cNvPr>
          <p:cNvPicPr>
            <a:picLocks noChangeAspect="1"/>
          </p:cNvPicPr>
          <p:nvPr>
            <p:custDataLst>
              <p:tags r:id="rId7"/>
            </p:custDataLst>
          </p:nvPr>
        </p:nvPicPr>
        <p:blipFill>
          <a:blip r:embed="rId14"/>
          <a:stretch>
            <a:fillRect/>
          </a:stretch>
        </p:blipFill>
        <p:spPr>
          <a:xfrm>
            <a:off x="1942395" y="6565192"/>
            <a:ext cx="508000" cy="508000"/>
          </a:xfrm>
          <a:prstGeom prst="rect">
            <a:avLst/>
          </a:prstGeom>
        </p:spPr>
      </p:pic>
      <p:pic>
        <p:nvPicPr>
          <p:cNvPr id="25" name="Image 24">
            <a:extLst>
              <a:ext uri="{FF2B5EF4-FFF2-40B4-BE49-F238E27FC236}">
                <a16:creationId xmlns:a16="http://schemas.microsoft.com/office/drawing/2014/main" id="{93B8FAA4-12CF-469A-AAD6-DA9E2FA3F9DB}"/>
              </a:ext>
            </a:extLst>
          </p:cNvPr>
          <p:cNvPicPr>
            <a:picLocks noChangeAspect="1"/>
          </p:cNvPicPr>
          <p:nvPr>
            <p:custDataLst>
              <p:tags r:id="rId8"/>
            </p:custDataLst>
          </p:nvPr>
        </p:nvPicPr>
        <p:blipFill>
          <a:blip r:embed="rId15"/>
          <a:stretch>
            <a:fillRect/>
          </a:stretch>
        </p:blipFill>
        <p:spPr>
          <a:xfrm>
            <a:off x="322" y="3621"/>
            <a:ext cx="2743200" cy="660400"/>
          </a:xfrm>
          <a:prstGeom prst="rect">
            <a:avLst/>
          </a:prstGeom>
        </p:spPr>
      </p:pic>
      <p:pic>
        <p:nvPicPr>
          <p:cNvPr id="5" name="Image 4">
            <a:extLst>
              <a:ext uri="{FF2B5EF4-FFF2-40B4-BE49-F238E27FC236}">
                <a16:creationId xmlns:a16="http://schemas.microsoft.com/office/drawing/2014/main" id="{647677E0-DC58-4689-8C50-87CC3F2B1F93}"/>
              </a:ext>
            </a:extLst>
          </p:cNvPr>
          <p:cNvPicPr>
            <a:picLocks noChangeAspect="1"/>
          </p:cNvPicPr>
          <p:nvPr>
            <p:custDataLst>
              <p:tags r:id="rId9"/>
            </p:custDataLst>
          </p:nvPr>
        </p:nvPicPr>
        <p:blipFill rotWithShape="1">
          <a:blip r:embed="rId16"/>
          <a:srcRect l="18179" t="7892" r="5135" b="35313"/>
          <a:stretch/>
        </p:blipFill>
        <p:spPr>
          <a:xfrm>
            <a:off x="5371548" y="9363683"/>
            <a:ext cx="1467401" cy="546115"/>
          </a:xfrm>
          <a:prstGeom prst="rect">
            <a:avLst/>
          </a:prstGeom>
        </p:spPr>
      </p:pic>
      <p:pic>
        <p:nvPicPr>
          <p:cNvPr id="11" name="Image 10">
            <a:extLst>
              <a:ext uri="{FF2B5EF4-FFF2-40B4-BE49-F238E27FC236}">
                <a16:creationId xmlns:a16="http://schemas.microsoft.com/office/drawing/2014/main" id="{AB4E7B54-DD1C-4C46-8241-6A4B435A3A13}"/>
              </a:ext>
            </a:extLst>
          </p:cNvPr>
          <p:cNvPicPr>
            <a:picLocks noChangeAspect="1"/>
          </p:cNvPicPr>
          <p:nvPr/>
        </p:nvPicPr>
        <p:blipFill>
          <a:blip r:embed="rId17"/>
          <a:stretch>
            <a:fillRect/>
          </a:stretch>
        </p:blipFill>
        <p:spPr>
          <a:xfrm>
            <a:off x="0" y="10071100"/>
            <a:ext cx="7559675" cy="601467"/>
          </a:xfrm>
          <a:prstGeom prst="rect">
            <a:avLst/>
          </a:prstGeom>
        </p:spPr>
      </p:pic>
    </p:spTree>
    <p:extLst>
      <p:ext uri="{BB962C8B-B14F-4D97-AF65-F5344CB8AC3E}">
        <p14:creationId xmlns:p14="http://schemas.microsoft.com/office/powerpoint/2010/main" val="4066774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1C302A43-B7F5-3B48-A89E-840AD97967CB}"/>
              </a:ext>
            </a:extLst>
          </p:cNvPr>
          <p:cNvPicPr>
            <a:picLocks noChangeAspect="1"/>
          </p:cNvPicPr>
          <p:nvPr>
            <p:custDataLst>
              <p:tags r:id="rId1"/>
            </p:custDataLst>
          </p:nvPr>
        </p:nvPicPr>
        <p:blipFill>
          <a:blip r:embed="rId9"/>
          <a:stretch>
            <a:fillRect/>
          </a:stretch>
        </p:blipFill>
        <p:spPr>
          <a:xfrm>
            <a:off x="7937" y="5556"/>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2988004046"/>
              </p:ext>
            </p:extLst>
          </p:nvPr>
        </p:nvGraphicFramePr>
        <p:xfrm>
          <a:off x="864394" y="1128713"/>
          <a:ext cx="6369404" cy="9110689"/>
        </p:xfrm>
        <a:graphic>
          <a:graphicData uri="http://schemas.openxmlformats.org/drawingml/2006/table">
            <a:tbl>
              <a:tblPr bandRow="1">
                <a:tableStyleId>{073A0DAA-6AF3-43AB-8588-CEC1D06C72B9}</a:tableStyleId>
              </a:tblPr>
              <a:tblGrid>
                <a:gridCol w="914400">
                  <a:extLst>
                    <a:ext uri="{9D8B030D-6E8A-4147-A177-3AD203B41FA5}">
                      <a16:colId xmlns:a16="http://schemas.microsoft.com/office/drawing/2014/main" val="1465138558"/>
                    </a:ext>
                  </a:extLst>
                </a:gridCol>
                <a:gridCol w="957262">
                  <a:extLst>
                    <a:ext uri="{9D8B030D-6E8A-4147-A177-3AD203B41FA5}">
                      <a16:colId xmlns:a16="http://schemas.microsoft.com/office/drawing/2014/main" val="1509632764"/>
                    </a:ext>
                  </a:extLst>
                </a:gridCol>
                <a:gridCol w="4497742">
                  <a:extLst>
                    <a:ext uri="{9D8B030D-6E8A-4147-A177-3AD203B41FA5}">
                      <a16:colId xmlns:a16="http://schemas.microsoft.com/office/drawing/2014/main" val="9856797"/>
                    </a:ext>
                  </a:extLst>
                </a:gridCol>
              </a:tblGrid>
              <a:tr h="360000">
                <a:tc rowSpan="3">
                  <a:txBody>
                    <a:bodyPr/>
                    <a:lstStyle/>
                    <a:p>
                      <a:pPr algn="r"/>
                      <a:r>
                        <a:rPr lang="fr-FR" sz="5300" b="1" i="0" baseline="0" dirty="0">
                          <a:solidFill>
                            <a:srgbClr val="46B8B7"/>
                          </a:solidFill>
                          <a:latin typeface="Proto Grotesk" panose="02000000000000000000" pitchFamily="2" charset="0"/>
                        </a:rPr>
                        <a:t>4</a:t>
                      </a:r>
                    </a:p>
                  </a:txBody>
                  <a:tcPr marL="0" marR="0" marT="23400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vMerge="1">
                  <a:txBody>
                    <a:bodyPr/>
                    <a:lstStyle/>
                    <a:p>
                      <a:pPr lvl="1"/>
                      <a:endParaRPr lang="fr-FR" sz="1488" kern="1200" dirty="0">
                        <a:solidFill>
                          <a:schemeClr val="dk1"/>
                        </a:solidFill>
                        <a:latin typeface="+mn-lt"/>
                        <a:ea typeface="+mn-ea"/>
                        <a:cs typeface="+mn-cs"/>
                      </a:endParaRPr>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341281773"/>
                  </a:ext>
                </a:extLst>
              </a:tr>
              <a:tr h="559477">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25000"/>
                        </a:lnSpc>
                      </a:pPr>
                      <a:endParaRPr lang="fr-FR" sz="1000" b="0" i="0" kern="1300" baseline="0" dirty="0">
                        <a:solidFill>
                          <a:schemeClr val="dk1"/>
                        </a:solidFill>
                        <a:effectLst/>
                        <a:latin typeface="Roboto" panose="02000000000000000000" pitchFamily="2" charset="0"/>
                        <a:ea typeface="+mn-ea"/>
                        <a:cs typeface="+mn-cs"/>
                      </a:endParaRPr>
                    </a:p>
                    <a:p>
                      <a:pPr>
                        <a:lnSpc>
                          <a:spcPct val="125000"/>
                        </a:lnSpc>
                      </a:pPr>
                      <a:r>
                        <a:rPr lang="fr-FR" sz="1000" b="0" i="1" kern="1300" baseline="0" dirty="0">
                          <a:solidFill>
                            <a:schemeClr val="dk1"/>
                          </a:solidFill>
                          <a:effectLst/>
                          <a:latin typeface="Roboto Medium" panose="02000000000000000000" pitchFamily="2" charset="0"/>
                          <a:ea typeface="+mn-ea"/>
                          <a:cs typeface="+mn-cs"/>
                        </a:rPr>
                        <a:t>À deux.</a:t>
                      </a:r>
                    </a:p>
                    <a:p>
                      <a:pPr>
                        <a:lnSpc>
                          <a:spcPct val="125000"/>
                        </a:lnSpc>
                      </a:pPr>
                      <a:r>
                        <a:rPr lang="fr-FR" sz="1000" b="0" i="0" kern="1300" baseline="0" dirty="0">
                          <a:solidFill>
                            <a:schemeClr val="dk1"/>
                          </a:solidFill>
                          <a:effectLst/>
                          <a:latin typeface="Roboto Medium" panose="02000000000000000000" pitchFamily="2" charset="0"/>
                          <a:ea typeface="+mn-ea"/>
                          <a:cs typeface="+mn-cs"/>
                        </a:rPr>
                        <a:t>Comme Angèle, parlez de votre ville avec amour ! Utilisez le modèle.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1741480">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nSpc>
                          <a:spcPct val="125000"/>
                        </a:lnSpc>
                      </a:pPr>
                      <a:endParaRPr lang="fr-FR" sz="1000" b="0" i="0" kern="1300" baseline="0" dirty="0">
                        <a:solidFill>
                          <a:schemeClr val="dk1"/>
                        </a:solidFill>
                        <a:effectLst/>
                        <a:latin typeface="Roboto" panose="02000000000000000000" pitchFamily="2" charset="0"/>
                        <a:ea typeface="+mn-ea"/>
                        <a:cs typeface="+mn-cs"/>
                      </a:endParaRPr>
                    </a:p>
                    <a:p>
                      <a:pPr algn="ctr">
                        <a:lnSpc>
                          <a:spcPct val="125000"/>
                        </a:lnSpc>
                      </a:pPr>
                      <a:r>
                        <a:rPr lang="fr-FR" sz="1000" kern="1300" baseline="0" dirty="0">
                          <a:solidFill>
                            <a:schemeClr val="dk1"/>
                          </a:solidFill>
                          <a:effectLst/>
                          <a:latin typeface="Roboto" panose="02000000000000000000" pitchFamily="2" charset="0"/>
                          <a:ea typeface="+mn-ea"/>
                          <a:cs typeface="+mn-cs"/>
                        </a:rPr>
                        <a:t>« ……………………</a:t>
                      </a:r>
                      <a:r>
                        <a:rPr lang="fr-FR" sz="1000" kern="1300" baseline="30000" dirty="0">
                          <a:solidFill>
                            <a:schemeClr val="dk1"/>
                          </a:solidFill>
                          <a:effectLst/>
                          <a:latin typeface="Roboto" panose="02000000000000000000" pitchFamily="2" charset="0"/>
                          <a:ea typeface="+mn-ea"/>
                          <a:cs typeface="+mn-cs"/>
                        </a:rPr>
                        <a:t>1</a:t>
                      </a:r>
                      <a:r>
                        <a:rPr lang="fr-FR" sz="1000" kern="1300" baseline="0" dirty="0">
                          <a:solidFill>
                            <a:schemeClr val="dk1"/>
                          </a:solidFill>
                          <a:effectLst/>
                          <a:latin typeface="Roboto" panose="02000000000000000000" pitchFamily="2" charset="0"/>
                          <a:ea typeface="+mn-ea"/>
                          <a:cs typeface="+mn-cs"/>
                        </a:rPr>
                        <a:t> je t’aime</a:t>
                      </a:r>
                    </a:p>
                    <a:p>
                      <a:pPr algn="ctr">
                        <a:lnSpc>
                          <a:spcPct val="125000"/>
                        </a:lnSpc>
                      </a:pPr>
                      <a:r>
                        <a:rPr lang="fr-FR" sz="1000" kern="1300" baseline="0" dirty="0">
                          <a:solidFill>
                            <a:schemeClr val="dk1"/>
                          </a:solidFill>
                          <a:effectLst/>
                          <a:latin typeface="Roboto" panose="02000000000000000000" pitchFamily="2" charset="0"/>
                          <a:ea typeface="+mn-ea"/>
                          <a:cs typeface="+mn-cs"/>
                        </a:rPr>
                        <a:t>T’es la plus ………….</a:t>
                      </a:r>
                      <a:r>
                        <a:rPr lang="fr-FR" sz="1000" kern="1300" baseline="30000" dirty="0">
                          <a:solidFill>
                            <a:schemeClr val="dk1"/>
                          </a:solidFill>
                          <a:effectLst/>
                          <a:latin typeface="Roboto" panose="02000000000000000000" pitchFamily="2" charset="0"/>
                          <a:ea typeface="+mn-ea"/>
                          <a:cs typeface="+mn-cs"/>
                        </a:rPr>
                        <a:t> 2</a:t>
                      </a:r>
                      <a:endParaRPr lang="fr-FR" sz="1000" kern="1300" baseline="0" dirty="0">
                        <a:solidFill>
                          <a:schemeClr val="dk1"/>
                        </a:solidFill>
                        <a:effectLst/>
                        <a:latin typeface="Roboto" panose="02000000000000000000" pitchFamily="2" charset="0"/>
                        <a:ea typeface="+mn-ea"/>
                        <a:cs typeface="+mn-cs"/>
                      </a:endParaRPr>
                    </a:p>
                    <a:p>
                      <a:pPr algn="ctr">
                        <a:lnSpc>
                          <a:spcPct val="125000"/>
                        </a:lnSpc>
                      </a:pPr>
                      <a:r>
                        <a:rPr lang="fr-FR" sz="1000" kern="1300" baseline="0" dirty="0">
                          <a:solidFill>
                            <a:schemeClr val="dk1"/>
                          </a:solidFill>
                          <a:effectLst/>
                          <a:latin typeface="Roboto" panose="02000000000000000000" pitchFamily="2" charset="0"/>
                          <a:ea typeface="+mn-ea"/>
                          <a:cs typeface="+mn-cs"/>
                        </a:rPr>
                        <a:t>On n’a pas …………….</a:t>
                      </a:r>
                      <a:r>
                        <a:rPr lang="fr-FR" sz="1000" kern="1300" baseline="30000" dirty="0">
                          <a:solidFill>
                            <a:schemeClr val="dk1"/>
                          </a:solidFill>
                          <a:effectLst/>
                          <a:latin typeface="Roboto" panose="02000000000000000000" pitchFamily="2" charset="0"/>
                          <a:ea typeface="+mn-ea"/>
                          <a:cs typeface="+mn-cs"/>
                        </a:rPr>
                        <a:t> 3</a:t>
                      </a:r>
                      <a:r>
                        <a:rPr lang="fr-FR" sz="1000" kern="1300" baseline="0" dirty="0">
                          <a:solidFill>
                            <a:schemeClr val="dk1"/>
                          </a:solidFill>
                          <a:effectLst/>
                          <a:latin typeface="Roboto" panose="02000000000000000000" pitchFamily="2" charset="0"/>
                          <a:ea typeface="+mn-ea"/>
                          <a:cs typeface="+mn-cs"/>
                        </a:rPr>
                        <a:t> et ……………</a:t>
                      </a:r>
                      <a:r>
                        <a:rPr lang="fr-FR" sz="1000" kern="1300" baseline="30000" dirty="0">
                          <a:solidFill>
                            <a:schemeClr val="dk1"/>
                          </a:solidFill>
                          <a:effectLst/>
                          <a:latin typeface="Roboto" panose="02000000000000000000" pitchFamily="2" charset="0"/>
                          <a:ea typeface="+mn-ea"/>
                          <a:cs typeface="+mn-cs"/>
                        </a:rPr>
                        <a:t>4</a:t>
                      </a:r>
                      <a:r>
                        <a:rPr lang="fr-FR" sz="1000" kern="1300" baseline="0" dirty="0">
                          <a:solidFill>
                            <a:schemeClr val="dk1"/>
                          </a:solidFill>
                          <a:effectLst/>
                          <a:latin typeface="Roboto" panose="02000000000000000000" pitchFamily="2" charset="0"/>
                          <a:ea typeface="+mn-ea"/>
                          <a:cs typeface="+mn-cs"/>
                        </a:rPr>
                        <a:t> </a:t>
                      </a:r>
                    </a:p>
                    <a:p>
                      <a:pPr algn="ctr">
                        <a:lnSpc>
                          <a:spcPct val="125000"/>
                        </a:lnSpc>
                      </a:pPr>
                      <a:r>
                        <a:rPr lang="fr-FR" sz="1000" kern="1300" baseline="0" dirty="0">
                          <a:solidFill>
                            <a:schemeClr val="dk1"/>
                          </a:solidFill>
                          <a:effectLst/>
                          <a:latin typeface="Roboto" panose="02000000000000000000" pitchFamily="2" charset="0"/>
                          <a:ea typeface="+mn-ea"/>
                          <a:cs typeface="+mn-cs"/>
                        </a:rPr>
                        <a:t>On n’est pas ……………………….</a:t>
                      </a:r>
                      <a:r>
                        <a:rPr lang="fr-FR" sz="1000" kern="1300" baseline="30000" dirty="0">
                          <a:solidFill>
                            <a:schemeClr val="dk1"/>
                          </a:solidFill>
                          <a:effectLst/>
                          <a:latin typeface="Roboto" panose="02000000000000000000" pitchFamily="2" charset="0"/>
                          <a:ea typeface="+mn-ea"/>
                          <a:cs typeface="+mn-cs"/>
                        </a:rPr>
                        <a:t> 5</a:t>
                      </a:r>
                      <a:endParaRPr lang="fr-FR" sz="1000" kern="1300" baseline="0" dirty="0">
                        <a:solidFill>
                          <a:schemeClr val="dk1"/>
                        </a:solidFill>
                        <a:effectLst/>
                        <a:latin typeface="Roboto" panose="02000000000000000000" pitchFamily="2" charset="0"/>
                        <a:ea typeface="+mn-ea"/>
                        <a:cs typeface="+mn-cs"/>
                      </a:endParaRPr>
                    </a:p>
                    <a:p>
                      <a:pPr algn="ctr">
                        <a:lnSpc>
                          <a:spcPct val="125000"/>
                        </a:lnSpc>
                      </a:pPr>
                      <a:r>
                        <a:rPr lang="fr-FR" sz="1000" kern="1300" baseline="0" dirty="0">
                          <a:solidFill>
                            <a:schemeClr val="dk1"/>
                          </a:solidFill>
                          <a:effectLst/>
                          <a:latin typeface="Roboto" panose="02000000000000000000" pitchFamily="2" charset="0"/>
                          <a:ea typeface="+mn-ea"/>
                          <a:cs typeface="+mn-cs"/>
                        </a:rPr>
                        <a:t>Ici il fait ……………….</a:t>
                      </a:r>
                      <a:r>
                        <a:rPr lang="fr-FR" sz="1000" kern="1300" baseline="30000" dirty="0">
                          <a:solidFill>
                            <a:schemeClr val="dk1"/>
                          </a:solidFill>
                          <a:effectLst/>
                          <a:latin typeface="Roboto" panose="02000000000000000000" pitchFamily="2" charset="0"/>
                          <a:ea typeface="+mn-ea"/>
                          <a:cs typeface="+mn-cs"/>
                        </a:rPr>
                        <a:t> 6</a:t>
                      </a:r>
                      <a:r>
                        <a:rPr lang="fr-FR" sz="1000" kern="1300" baseline="0" dirty="0">
                          <a:solidFill>
                            <a:schemeClr val="dk1"/>
                          </a:solidFill>
                          <a:effectLst/>
                          <a:latin typeface="Roboto" panose="02000000000000000000" pitchFamily="2" charset="0"/>
                          <a:ea typeface="+mn-ea"/>
                          <a:cs typeface="+mn-cs"/>
                        </a:rPr>
                        <a:t> »</a:t>
                      </a:r>
                      <a:r>
                        <a:rPr lang="fr-FR" sz="1000" b="1" kern="1300" baseline="0" dirty="0">
                          <a:solidFill>
                            <a:schemeClr val="dk1"/>
                          </a:solidFill>
                          <a:effectLst/>
                          <a:latin typeface="Roboto" panose="02000000000000000000" pitchFamily="2" charset="0"/>
                          <a:ea typeface="+mn-ea"/>
                          <a:cs typeface="+mn-cs"/>
                        </a:rPr>
                        <a:t> </a:t>
                      </a:r>
                    </a:p>
                    <a:p>
                      <a:pPr algn="ctr">
                        <a:lnSpc>
                          <a:spcPct val="125000"/>
                        </a:lnSpc>
                      </a:pPr>
                      <a:endParaRPr lang="fr-FR" sz="1000" kern="1300" baseline="0" dirty="0">
                        <a:solidFill>
                          <a:schemeClr val="dk1"/>
                        </a:solidFill>
                        <a:effectLst/>
                        <a:latin typeface="Roboto" panose="02000000000000000000" pitchFamily="2" charset="0"/>
                        <a:ea typeface="+mn-ea"/>
                        <a:cs typeface="+mn-cs"/>
                      </a:endParaRPr>
                    </a:p>
                    <a:p>
                      <a:pPr>
                        <a:lnSpc>
                          <a:spcPct val="125000"/>
                        </a:lnSpc>
                      </a:pPr>
                      <a:r>
                        <a:rPr lang="fr-FR" sz="1000" b="0" i="0" kern="1300" baseline="0" dirty="0">
                          <a:solidFill>
                            <a:schemeClr val="dk1"/>
                          </a:solidFill>
                          <a:effectLst/>
                          <a:latin typeface="Roboto Medium" panose="02000000000000000000" pitchFamily="2" charset="0"/>
                          <a:ea typeface="+mn-ea"/>
                          <a:cs typeface="+mn-cs"/>
                        </a:rPr>
                        <a:t>1 : le nom de la ville</a:t>
                      </a:r>
                    </a:p>
                    <a:p>
                      <a:pPr>
                        <a:lnSpc>
                          <a:spcPct val="125000"/>
                        </a:lnSpc>
                      </a:pPr>
                      <a:r>
                        <a:rPr lang="fr-FR" sz="1000" b="0" i="0" kern="1300" baseline="0" dirty="0">
                          <a:solidFill>
                            <a:schemeClr val="dk1"/>
                          </a:solidFill>
                          <a:effectLst/>
                          <a:latin typeface="Roboto Medium" panose="02000000000000000000" pitchFamily="2" charset="0"/>
                          <a:ea typeface="+mn-ea"/>
                          <a:cs typeface="+mn-cs"/>
                        </a:rPr>
                        <a:t>2 : un adjectif qui rime</a:t>
                      </a:r>
                    </a:p>
                    <a:p>
                      <a:pPr>
                        <a:lnSpc>
                          <a:spcPct val="125000"/>
                        </a:lnSpc>
                      </a:pPr>
                      <a:r>
                        <a:rPr lang="fr-FR" sz="1000" b="0" i="0" kern="1300" baseline="0" dirty="0">
                          <a:solidFill>
                            <a:schemeClr val="dk1"/>
                          </a:solidFill>
                          <a:effectLst/>
                          <a:latin typeface="Roboto Medium" panose="02000000000000000000" pitchFamily="2" charset="0"/>
                          <a:ea typeface="+mn-ea"/>
                          <a:cs typeface="+mn-cs"/>
                        </a:rPr>
                        <a:t>3, 4 et 5 : des lieux, objets, monuments, personnages, des traits de caractère (stressé, triste, joyeux…).</a:t>
                      </a:r>
                    </a:p>
                    <a:p>
                      <a:pPr>
                        <a:lnSpc>
                          <a:spcPct val="125000"/>
                        </a:lnSpc>
                      </a:pPr>
                      <a:r>
                        <a:rPr lang="fr-FR" sz="1000" b="0" i="0" kern="1300" baseline="0" dirty="0">
                          <a:solidFill>
                            <a:schemeClr val="dk1"/>
                          </a:solidFill>
                          <a:effectLst/>
                          <a:latin typeface="Roboto Medium" panose="02000000000000000000" pitchFamily="2" charset="0"/>
                          <a:ea typeface="+mn-ea"/>
                          <a:cs typeface="+mn-cs"/>
                        </a:rPr>
                        <a:t>6 : la météo</a:t>
                      </a:r>
                    </a:p>
                    <a:p>
                      <a:pPr>
                        <a:lnSpc>
                          <a:spcPct val="125000"/>
                        </a:lnSpc>
                      </a:pPr>
                      <a:endParaRPr lang="fr-FR" sz="1000" b="0" i="0" kern="1300" baseline="0" dirty="0">
                        <a:solidFill>
                          <a:schemeClr val="dk1"/>
                        </a:solidFill>
                        <a:effectLst/>
                        <a:latin typeface="Roboto Medium" panose="02000000000000000000" pitchFamily="2" charset="0"/>
                        <a:ea typeface="+mn-ea"/>
                        <a:cs typeface="+mn-cs"/>
                      </a:endParaRPr>
                    </a:p>
                    <a:p>
                      <a:pPr>
                        <a:lnSpc>
                          <a:spcPct val="125000"/>
                        </a:lnSpc>
                      </a:pPr>
                      <a:endParaRPr lang="fr-FR" sz="1000" b="0" i="0" kern="1300" baseline="0" dirty="0">
                        <a:solidFill>
                          <a:schemeClr val="dk1"/>
                        </a:solidFill>
                        <a:effectLst/>
                        <a:latin typeface="Roboto Medium" panose="02000000000000000000" pitchFamily="2" charset="0"/>
                        <a:ea typeface="+mn-ea"/>
                        <a:cs typeface="+mn-cs"/>
                      </a:endParaRPr>
                    </a:p>
                    <a:p>
                      <a:pPr>
                        <a:lnSpc>
                          <a:spcPct val="125000"/>
                        </a:lnSpc>
                      </a:pPr>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234000">
                <a:tc rowSpan="2">
                  <a:txBody>
                    <a:bodyPr/>
                    <a:lstStyle/>
                    <a:p>
                      <a:pPr algn="r"/>
                      <a:endParaRPr lang="fr-FR" sz="5300" b="1" i="0" baseline="0" dirty="0">
                        <a:solidFill>
                          <a:srgbClr val="5194C4"/>
                        </a:solidFill>
                        <a:latin typeface="Proto Grotesk"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fr-FR" sz="1000" b="0" i="0" kern="1300" baseline="0" dirty="0">
                          <a:solidFill>
                            <a:schemeClr val="bg1"/>
                          </a:solidFill>
                          <a:latin typeface="Roboto Medium" panose="02000000000000000000" pitchFamily="2" charset="0"/>
                        </a:rPr>
                        <a:t>Et en plus…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413773219"/>
                  </a:ext>
                </a:extLst>
              </a:tr>
              <a:tr h="4884444">
                <a:tc vMerge="1">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dirty="0"/>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fr-FR" sz="1000" b="0" kern="1300" baseline="0" dirty="0">
                        <a:solidFill>
                          <a:schemeClr val="dk1"/>
                        </a:solidFill>
                        <a:effectLst/>
                        <a:latin typeface="Roboto" panose="02000000000000000000" pitchFamily="2" charset="0"/>
                        <a:ea typeface="+mn-ea"/>
                        <a:cs typeface="+mn-cs"/>
                      </a:endParaRPr>
                    </a:p>
                    <a:p>
                      <a:pPr algn="just">
                        <a:lnSpc>
                          <a:spcPct val="125000"/>
                        </a:lnSpc>
                      </a:pPr>
                      <a:r>
                        <a:rPr lang="fr-FR" sz="1000" b="0" kern="1300" baseline="0" dirty="0">
                          <a:solidFill>
                            <a:schemeClr val="dk1"/>
                          </a:solidFill>
                          <a:effectLst/>
                          <a:latin typeface="Roboto" panose="02000000000000000000" pitchFamily="2" charset="0"/>
                          <a:ea typeface="+mn-ea"/>
                          <a:cs typeface="+mn-cs"/>
                        </a:rPr>
                        <a:t>Flashez le QR code et découvrez d’autres villes et leurs symboles avec le duo toulousain </a:t>
                      </a:r>
                      <a:r>
                        <a:rPr lang="fr-FR" sz="1000" b="0" kern="1300" baseline="0" dirty="0" err="1">
                          <a:solidFill>
                            <a:schemeClr val="dk1"/>
                          </a:solidFill>
                          <a:effectLst/>
                          <a:latin typeface="Roboto" panose="02000000000000000000" pitchFamily="2" charset="0"/>
                          <a:ea typeface="+mn-ea"/>
                          <a:cs typeface="+mn-cs"/>
                        </a:rPr>
                        <a:t>Bigflo</a:t>
                      </a:r>
                      <a:r>
                        <a:rPr lang="fr-FR" sz="1000" b="0" kern="1300" baseline="0" dirty="0">
                          <a:solidFill>
                            <a:schemeClr val="dk1"/>
                          </a:solidFill>
                          <a:effectLst/>
                          <a:latin typeface="Roboto" panose="02000000000000000000" pitchFamily="2" charset="0"/>
                          <a:ea typeface="+mn-ea"/>
                          <a:cs typeface="+mn-cs"/>
                        </a:rPr>
                        <a:t> et Oli.</a:t>
                      </a:r>
                      <a:endParaRPr lang="fr-FR" sz="1000" b="0" kern="1300" baseline="0" dirty="0">
                        <a:solidFill>
                          <a:schemeClr val="dk1"/>
                        </a:solidFill>
                        <a:effectLst/>
                        <a:latin typeface="Roboto Medium" panose="02000000000000000000" pitchFamily="2" charset="0"/>
                        <a:ea typeface="+mn-ea"/>
                        <a:cs typeface="+mn-cs"/>
                      </a:endParaRPr>
                    </a:p>
                    <a:p>
                      <a:pPr>
                        <a:lnSpc>
                          <a:spcPct val="125000"/>
                        </a:lnSpc>
                      </a:pPr>
                      <a:r>
                        <a:rPr lang="fr-FR" sz="1000" b="0" kern="1300" baseline="0" dirty="0">
                          <a:solidFill>
                            <a:schemeClr val="dk1"/>
                          </a:solidFill>
                          <a:effectLst/>
                          <a:latin typeface="Roboto Medium" panose="02000000000000000000" pitchFamily="2" charset="0"/>
                          <a:ea typeface="+mn-ea"/>
                          <a:cs typeface="+mn-cs"/>
                        </a:rPr>
                        <a:t> </a:t>
                      </a:r>
                    </a:p>
                    <a:p>
                      <a:pPr>
                        <a:lnSpc>
                          <a:spcPct val="125000"/>
                        </a:lnSpc>
                      </a:pPr>
                      <a:r>
                        <a:rPr lang="fr-FR" sz="1000" b="0" kern="1300" baseline="0" dirty="0">
                          <a:solidFill>
                            <a:schemeClr val="dk1"/>
                          </a:solidFill>
                          <a:effectLst/>
                          <a:latin typeface="Roboto Medium" panose="02000000000000000000" pitchFamily="2" charset="0"/>
                          <a:ea typeface="+mn-ea"/>
                          <a:cs typeface="+mn-cs"/>
                        </a:rPr>
                        <a:t>Alors, quelle est votre ville préférée ? </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custDataLst>
              <p:tags r:id="rId3"/>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Bruxelles je t’aime » </a:t>
            </a:r>
            <a:r>
              <a:rPr lang="fr-FR" sz="1200" dirty="0">
                <a:latin typeface="Roboto" panose="02000000000000000000" pitchFamily="2" charset="0"/>
                <a:ea typeface="Roboto" panose="02000000000000000000" pitchFamily="2" charset="0"/>
              </a:rPr>
              <a:t>Angèle</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4"/>
            </p:custDataLst>
          </p:nvPr>
        </p:nvSpPr>
        <p:spPr>
          <a:xfrm>
            <a:off x="325877" y="9704549"/>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Alizée </a:t>
            </a:r>
            <a:r>
              <a:rPr lang="fr-FR" sz="800" kern="1000" dirty="0" err="1">
                <a:latin typeface="Roboto Light" panose="02000000000000000000" pitchFamily="2" charset="0"/>
                <a:ea typeface="Roboto" panose="02000000000000000000" pitchFamily="2" charset="0"/>
              </a:rPr>
              <a:t>Giorgetta</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pic>
        <p:nvPicPr>
          <p:cNvPr id="27" name="Image 26">
            <a:extLst>
              <a:ext uri="{FF2B5EF4-FFF2-40B4-BE49-F238E27FC236}">
                <a16:creationId xmlns:a16="http://schemas.microsoft.com/office/drawing/2014/main" id="{F0BFA94B-F697-3343-B2F5-51050311F6DA}"/>
              </a:ext>
            </a:extLst>
          </p:cNvPr>
          <p:cNvPicPr>
            <a:picLocks noChangeAspect="1"/>
          </p:cNvPicPr>
          <p:nvPr>
            <p:custDataLst>
              <p:tags r:id="rId5"/>
            </p:custDataLst>
          </p:nvPr>
        </p:nvPicPr>
        <p:blipFill>
          <a:blip r:embed="rId10"/>
          <a:stretch>
            <a:fillRect/>
          </a:stretch>
        </p:blipFill>
        <p:spPr>
          <a:xfrm>
            <a:off x="7937" y="7951"/>
            <a:ext cx="2743200" cy="660400"/>
          </a:xfrm>
          <a:prstGeom prst="rect">
            <a:avLst/>
          </a:prstGeom>
        </p:spPr>
      </p:pic>
      <p:pic>
        <p:nvPicPr>
          <p:cNvPr id="8" name="Image 7">
            <a:extLst>
              <a:ext uri="{FF2B5EF4-FFF2-40B4-BE49-F238E27FC236}">
                <a16:creationId xmlns:a16="http://schemas.microsoft.com/office/drawing/2014/main" id="{7842EB7E-C06C-F545-95C1-AC3FB7B853BE}"/>
              </a:ext>
            </a:extLst>
          </p:cNvPr>
          <p:cNvPicPr>
            <a:picLocks noChangeAspect="1"/>
          </p:cNvPicPr>
          <p:nvPr>
            <p:custDataLst>
              <p:tags r:id="rId6"/>
            </p:custDataLst>
          </p:nvPr>
        </p:nvPicPr>
        <p:blipFill>
          <a:blip r:embed="rId11"/>
          <a:stretch>
            <a:fillRect/>
          </a:stretch>
        </p:blipFill>
        <p:spPr>
          <a:xfrm>
            <a:off x="1890860" y="1469492"/>
            <a:ext cx="508000" cy="508000"/>
          </a:xfrm>
          <a:prstGeom prst="rect">
            <a:avLst/>
          </a:prstGeom>
        </p:spPr>
      </p:pic>
      <p:pic>
        <p:nvPicPr>
          <p:cNvPr id="4" name="Image 3">
            <a:extLst>
              <a:ext uri="{FF2B5EF4-FFF2-40B4-BE49-F238E27FC236}">
                <a16:creationId xmlns:a16="http://schemas.microsoft.com/office/drawing/2014/main" id="{22E592AE-EB0D-4FD1-AE6F-0D4D5AA49C1D}"/>
              </a:ext>
            </a:extLst>
          </p:cNvPr>
          <p:cNvPicPr>
            <a:picLocks noChangeAspect="1"/>
          </p:cNvPicPr>
          <p:nvPr>
            <p:custDataLst>
              <p:tags r:id="rId7"/>
            </p:custDataLst>
          </p:nvPr>
        </p:nvPicPr>
        <p:blipFill>
          <a:blip r:embed="rId12"/>
          <a:stretch>
            <a:fillRect/>
          </a:stretch>
        </p:blipFill>
        <p:spPr>
          <a:xfrm>
            <a:off x="1921340" y="5551944"/>
            <a:ext cx="675593" cy="675593"/>
          </a:xfrm>
          <a:prstGeom prst="rect">
            <a:avLst/>
          </a:prstGeom>
        </p:spPr>
      </p:pic>
      <p:pic>
        <p:nvPicPr>
          <p:cNvPr id="9" name="Image 8">
            <a:extLst>
              <a:ext uri="{FF2B5EF4-FFF2-40B4-BE49-F238E27FC236}">
                <a16:creationId xmlns:a16="http://schemas.microsoft.com/office/drawing/2014/main" id="{83C9D093-87FD-544D-BB98-BE990E3DC27F}"/>
              </a:ext>
            </a:extLst>
          </p:cNvPr>
          <p:cNvPicPr>
            <a:picLocks noChangeAspect="1"/>
          </p:cNvPicPr>
          <p:nvPr/>
        </p:nvPicPr>
        <p:blipFill>
          <a:blip r:embed="rId13"/>
          <a:stretch>
            <a:fillRect/>
          </a:stretch>
        </p:blipFill>
        <p:spPr>
          <a:xfrm>
            <a:off x="0" y="10071100"/>
            <a:ext cx="7559675" cy="601467"/>
          </a:xfrm>
          <a:prstGeom prst="rect">
            <a:avLst/>
          </a:prstGeom>
        </p:spPr>
      </p:pic>
    </p:spTree>
    <p:extLst>
      <p:ext uri="{BB962C8B-B14F-4D97-AF65-F5344CB8AC3E}">
        <p14:creationId xmlns:p14="http://schemas.microsoft.com/office/powerpoint/2010/main" val="473977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6A2DFBB-88B5-6745-89A2-2076410D7C9B}"/>
              </a:ext>
            </a:extLst>
          </p:cNvPr>
          <p:cNvPicPr>
            <a:picLocks noChangeAspect="1"/>
          </p:cNvPicPr>
          <p:nvPr>
            <p:custDataLst>
              <p:tags r:id="rId1"/>
            </p:custDataLst>
          </p:nvPr>
        </p:nvPicPr>
        <p:blipFill>
          <a:blip r:embed="rId8"/>
          <a:stretch>
            <a:fillRect/>
          </a:stretch>
        </p:blipFill>
        <p:spPr>
          <a:xfrm>
            <a:off x="7937" y="0"/>
            <a:ext cx="7543800" cy="10680700"/>
          </a:xfrm>
          <a:prstGeom prst="rect">
            <a:avLst/>
          </a:prstGeom>
        </p:spPr>
      </p:pic>
      <p:graphicFrame>
        <p:nvGraphicFramePr>
          <p:cNvPr id="7" name="Tableau 7">
            <a:extLst>
              <a:ext uri="{FF2B5EF4-FFF2-40B4-BE49-F238E27FC236}">
                <a16:creationId xmlns:a16="http://schemas.microsoft.com/office/drawing/2014/main" id="{224CD6AB-AEF6-B84A-818F-7AB3287E00BF}"/>
              </a:ext>
            </a:extLst>
          </p:cNvPr>
          <p:cNvGraphicFramePr>
            <a:graphicFrameLocks noGrp="1"/>
          </p:cNvGraphicFramePr>
          <p:nvPr>
            <p:custDataLst>
              <p:tags r:id="rId2"/>
            </p:custDataLst>
            <p:extLst>
              <p:ext uri="{D42A27DB-BD31-4B8C-83A1-F6EECF244321}">
                <p14:modId xmlns:p14="http://schemas.microsoft.com/office/powerpoint/2010/main" val="2764761501"/>
              </p:ext>
            </p:extLst>
          </p:nvPr>
        </p:nvGraphicFramePr>
        <p:xfrm>
          <a:off x="3954097" y="1311554"/>
          <a:ext cx="3279702" cy="6815379"/>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60000">
                <a:tc>
                  <a:txBody>
                    <a:bodyPr/>
                    <a:lstStyle/>
                    <a:p>
                      <a:r>
                        <a:rPr lang="fr-FR" sz="1600" b="1" i="0" kern="1300" baseline="0" dirty="0">
                          <a:latin typeface="Roboto" panose="02000000000000000000" pitchFamily="2" charset="0"/>
                        </a:rPr>
                        <a:t>Après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34000">
                <a:tc>
                  <a:txBody>
                    <a:bodyPr/>
                    <a:lstStyle/>
                    <a:p>
                      <a:r>
                        <a:rPr lang="fr-FR" sz="1000" b="0" i="0" kern="1300" baseline="0" dirty="0">
                          <a:solidFill>
                            <a:schemeClr val="bg1"/>
                          </a:solidFill>
                          <a:latin typeface="Roboto Medium" panose="02000000000000000000" pitchFamily="2" charset="0"/>
                        </a:rPr>
                        <a:t>Production</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341281773"/>
                  </a:ext>
                </a:extLst>
              </a:tr>
              <a:tr h="2266645">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mn-ea"/>
                          <a:cs typeface="+mn-cs"/>
                        </a:rPr>
                        <a:t>À deux.</a:t>
                      </a:r>
                    </a:p>
                    <a:p>
                      <a:r>
                        <a:rPr lang="fr-FR" sz="1000" b="0" i="0" kern="1300" baseline="0" dirty="0">
                          <a:solidFill>
                            <a:schemeClr val="dk1"/>
                          </a:solidFill>
                          <a:effectLst/>
                          <a:latin typeface="Roboto Medium" panose="02000000000000000000" pitchFamily="2" charset="0"/>
                          <a:ea typeface="+mn-ea"/>
                          <a:cs typeface="+mn-cs"/>
                        </a:rPr>
                        <a:t>Comme Angèle, parlez de votre ville avec amour ! Utilisez le modèle. </a:t>
                      </a:r>
                    </a:p>
                    <a:p>
                      <a:endParaRPr lang="fr-FR" sz="1000" b="0" i="0" kern="1300" baseline="0" dirty="0">
                        <a:solidFill>
                          <a:schemeClr val="dk1"/>
                        </a:solidFill>
                        <a:effectLst/>
                        <a:latin typeface="Roboto Medium" panose="02000000000000000000" pitchFamily="2" charset="0"/>
                        <a:ea typeface="+mn-ea"/>
                        <a:cs typeface="+mn-cs"/>
                      </a:endParaRPr>
                    </a:p>
                    <a:p>
                      <a:pPr algn="ctr"/>
                      <a:r>
                        <a:rPr lang="fr-FR" sz="1000" i="1" kern="1300" baseline="0" dirty="0">
                          <a:solidFill>
                            <a:srgbClr val="E05329"/>
                          </a:solidFill>
                          <a:effectLst/>
                          <a:latin typeface="Roboto" panose="02000000000000000000" pitchFamily="2" charset="0"/>
                          <a:ea typeface="+mn-ea"/>
                          <a:cs typeface="+mn-cs"/>
                        </a:rPr>
                        <a:t>« Vichy, je t’aime</a:t>
                      </a:r>
                    </a:p>
                    <a:p>
                      <a:pPr algn="ctr"/>
                      <a:r>
                        <a:rPr lang="fr-FR" sz="1000" i="1" kern="1300" baseline="0" dirty="0">
                          <a:solidFill>
                            <a:srgbClr val="E05329"/>
                          </a:solidFill>
                          <a:effectLst/>
                          <a:latin typeface="Roboto" panose="02000000000000000000" pitchFamily="2" charset="0"/>
                          <a:ea typeface="+mn-ea"/>
                          <a:cs typeface="+mn-cs"/>
                        </a:rPr>
                        <a:t>T’es la plus jolie</a:t>
                      </a:r>
                    </a:p>
                    <a:p>
                      <a:pPr algn="ctr"/>
                      <a:r>
                        <a:rPr lang="fr-FR" sz="1000" i="1" kern="1300" baseline="0" dirty="0">
                          <a:solidFill>
                            <a:srgbClr val="E05329"/>
                          </a:solidFill>
                          <a:effectLst/>
                          <a:latin typeface="Roboto" panose="02000000000000000000" pitchFamily="2" charset="0"/>
                          <a:ea typeface="+mn-ea"/>
                          <a:cs typeface="+mn-cs"/>
                        </a:rPr>
                        <a:t>On n’a pas la tour Eiffel et les belles ruelles</a:t>
                      </a:r>
                    </a:p>
                    <a:p>
                      <a:pPr algn="ctr"/>
                      <a:r>
                        <a:rPr lang="fr-FR" sz="1000" i="1" kern="1300" baseline="0" dirty="0">
                          <a:solidFill>
                            <a:srgbClr val="E05329"/>
                          </a:solidFill>
                          <a:effectLst/>
                          <a:latin typeface="Roboto" panose="02000000000000000000" pitchFamily="2" charset="0"/>
                          <a:ea typeface="+mn-ea"/>
                          <a:cs typeface="+mn-cs"/>
                        </a:rPr>
                        <a:t>On n’est pas le paradis</a:t>
                      </a:r>
                    </a:p>
                    <a:p>
                      <a:pPr algn="ctr"/>
                      <a:r>
                        <a:rPr lang="fr-FR" sz="1000" i="1" kern="1300" baseline="0" dirty="0">
                          <a:solidFill>
                            <a:srgbClr val="E05329"/>
                          </a:solidFill>
                          <a:effectLst/>
                          <a:latin typeface="Roboto" panose="02000000000000000000" pitchFamily="2" charset="0"/>
                          <a:ea typeface="+mn-ea"/>
                          <a:cs typeface="+mn-cs"/>
                        </a:rPr>
                        <a:t>Ici il fait un mélange de soleil et de pluie »</a:t>
                      </a:r>
                      <a:r>
                        <a:rPr lang="fr-FR" sz="1000" b="1" i="1" kern="1300" baseline="0" dirty="0">
                          <a:solidFill>
                            <a:srgbClr val="E05329"/>
                          </a:solidFill>
                          <a:effectLst/>
                          <a:latin typeface="Roboto" panose="02000000000000000000" pitchFamily="2" charset="0"/>
                          <a:ea typeface="+mn-ea"/>
                          <a:cs typeface="+mn-cs"/>
                        </a:rPr>
                        <a:t> </a:t>
                      </a:r>
                      <a:endParaRPr lang="fr-FR" sz="1000" i="1" kern="1300" baseline="0" dirty="0">
                        <a:solidFill>
                          <a:srgbClr val="E05329"/>
                        </a:solidFill>
                        <a:effectLst/>
                        <a:latin typeface="Roboto" panose="02000000000000000000" pitchFamily="2" charset="0"/>
                        <a:ea typeface="+mn-ea"/>
                        <a:cs typeface="+mn-cs"/>
                      </a:endParaRP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954734">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bl>
          </a:graphicData>
        </a:graphic>
      </p:graphicFrame>
      <p:sp>
        <p:nvSpPr>
          <p:cNvPr id="10" name="ZoneTexte 9">
            <a:extLst>
              <a:ext uri="{FF2B5EF4-FFF2-40B4-BE49-F238E27FC236}">
                <a16:creationId xmlns:a16="http://schemas.microsoft.com/office/drawing/2014/main" id="{419DDF54-393A-4D44-9EF6-CF8B3D4BBC7B}"/>
              </a:ext>
            </a:extLst>
          </p:cNvPr>
          <p:cNvSpPr txBox="1"/>
          <p:nvPr>
            <p:custDataLst>
              <p:tags r:id="rId3"/>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Bruxelles je t’aime » </a:t>
            </a:r>
            <a:r>
              <a:rPr lang="fr-FR" sz="1200" dirty="0">
                <a:latin typeface="Roboto" panose="02000000000000000000" pitchFamily="2" charset="0"/>
                <a:ea typeface="Roboto" panose="02000000000000000000" pitchFamily="2" charset="0"/>
              </a:rPr>
              <a:t>Angèle</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4"/>
            </p:custDataLst>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Alizée </a:t>
            </a:r>
            <a:r>
              <a:rPr lang="fr-FR" sz="800" kern="1000" dirty="0" err="1">
                <a:latin typeface="Roboto Light" panose="02000000000000000000" pitchFamily="2" charset="0"/>
                <a:ea typeface="Roboto" panose="02000000000000000000" pitchFamily="2" charset="0"/>
              </a:rPr>
              <a:t>Giorgetta</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graphicFrame>
        <p:nvGraphicFramePr>
          <p:cNvPr id="20" name="Tableau 7">
            <a:extLst>
              <a:ext uri="{FF2B5EF4-FFF2-40B4-BE49-F238E27FC236}">
                <a16:creationId xmlns:a16="http://schemas.microsoft.com/office/drawing/2014/main" id="{6BA940A3-F976-0840-BEB0-FE97BEED6334}"/>
              </a:ext>
            </a:extLst>
          </p:cNvPr>
          <p:cNvGraphicFramePr>
            <a:graphicFrameLocks noGrp="1"/>
          </p:cNvGraphicFramePr>
          <p:nvPr>
            <p:custDataLst>
              <p:tags r:id="rId5"/>
            </p:custDataLst>
            <p:extLst>
              <p:ext uri="{D42A27DB-BD31-4B8C-83A1-F6EECF244321}">
                <p14:modId xmlns:p14="http://schemas.microsoft.com/office/powerpoint/2010/main" val="4011293088"/>
              </p:ext>
            </p:extLst>
          </p:nvPr>
        </p:nvGraphicFramePr>
        <p:xfrm>
          <a:off x="325877" y="1311555"/>
          <a:ext cx="3279702" cy="8330453"/>
        </p:xfrm>
        <a:graphic>
          <a:graphicData uri="http://schemas.openxmlformats.org/drawingml/2006/table">
            <a:tbl>
              <a:tblPr bandRow="1">
                <a:tableStyleId>{073A0DAA-6AF3-43AB-8588-CEC1D06C72B9}</a:tableStyleId>
              </a:tblPr>
              <a:tblGrid>
                <a:gridCol w="3279702">
                  <a:extLst>
                    <a:ext uri="{9D8B030D-6E8A-4147-A177-3AD203B41FA5}">
                      <a16:colId xmlns:a16="http://schemas.microsoft.com/office/drawing/2014/main" val="9856797"/>
                    </a:ext>
                  </a:extLst>
                </a:gridCol>
              </a:tblGrid>
              <a:tr h="314666">
                <a:tc>
                  <a:txBody>
                    <a:bodyPr/>
                    <a:lstStyle/>
                    <a:p>
                      <a:r>
                        <a:rPr lang="fr-FR" sz="1600" b="1" i="0" kern="1300" baseline="0" dirty="0">
                          <a:latin typeface="Roboto" panose="02000000000000000000" pitchFamily="2" charset="0"/>
                        </a:rPr>
                        <a:t>Avant l’écoute</a:t>
                      </a: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52793680"/>
                  </a:ext>
                </a:extLst>
              </a:tr>
              <a:tr h="204533">
                <a:tc>
                  <a:txBody>
                    <a:bodyPr/>
                    <a:lstStyle/>
                    <a:p>
                      <a:r>
                        <a:rPr lang="fr-FR" sz="1000" b="0" i="0" kern="1300" baseline="0" dirty="0">
                          <a:solidFill>
                            <a:schemeClr val="bg1"/>
                          </a:solidFill>
                          <a:latin typeface="Roboto Medium" panose="02000000000000000000" pitchFamily="2" charset="0"/>
                        </a:rPr>
                        <a:t>Mise en bouche</a:t>
                      </a:r>
                    </a:p>
                  </a:txBody>
                  <a:tcPr marL="72000" marR="0" marT="36000" marB="0">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341281773"/>
                  </a:ext>
                </a:extLst>
              </a:tr>
              <a:tr h="1476510">
                <a:tc>
                  <a:txBody>
                    <a:bodyPr/>
                    <a:lstStyle/>
                    <a:p>
                      <a:endParaRPr lang="fr-FR" sz="1000" b="0" i="0" kern="1300" baseline="0" dirty="0">
                        <a:solidFill>
                          <a:schemeClr val="dk1"/>
                        </a:solidFill>
                        <a:effectLst/>
                        <a:latin typeface="Roboto" panose="02000000000000000000" pitchFamily="2" charset="0"/>
                        <a:ea typeface="+mn-ea"/>
                        <a:cs typeface="+mn-cs"/>
                      </a:endParaRPr>
                    </a:p>
                    <a:p>
                      <a:r>
                        <a:rPr lang="fr-FR" sz="1000" b="0" i="1" kern="1300" baseline="0" dirty="0">
                          <a:solidFill>
                            <a:schemeClr val="dk1"/>
                          </a:solidFill>
                          <a:effectLst/>
                          <a:latin typeface="Roboto Medium" panose="02000000000000000000" pitchFamily="2" charset="0"/>
                          <a:ea typeface="Roboto Medium" panose="02000000000000000000" pitchFamily="2" charset="0"/>
                          <a:cs typeface="+mn-cs"/>
                        </a:rPr>
                        <a:t>En petits groupes. </a:t>
                      </a:r>
                      <a:r>
                        <a:rPr lang="fr-FR" sz="1000" b="0" i="0" kern="1300" baseline="0" dirty="0">
                          <a:solidFill>
                            <a:schemeClr val="dk1"/>
                          </a:solidFill>
                          <a:effectLst/>
                          <a:latin typeface="Roboto Medium" panose="02000000000000000000" pitchFamily="2" charset="0"/>
                          <a:ea typeface="Roboto Medium" panose="02000000000000000000" pitchFamily="2" charset="0"/>
                          <a:cs typeface="+mn-cs"/>
                        </a:rPr>
                        <a:t>Complétez les phrases. </a:t>
                      </a:r>
                    </a:p>
                    <a:p>
                      <a:endParaRPr lang="fr-FR" sz="1000" b="0" i="0" kern="1300" baseline="0" dirty="0">
                        <a:solidFill>
                          <a:schemeClr val="dk1"/>
                        </a:solidFill>
                        <a:effectLst/>
                        <a:latin typeface="Roboto Medium" panose="02000000000000000000" pitchFamily="2" charset="0"/>
                        <a:ea typeface="Roboto Medium" panose="02000000000000000000" pitchFamily="2" charset="0"/>
                        <a:cs typeface="+mn-cs"/>
                      </a:endParaRPr>
                    </a:p>
                    <a:p>
                      <a:r>
                        <a:rPr lang="fr-FR" sz="1000" i="1" kern="1300" dirty="0">
                          <a:solidFill>
                            <a:srgbClr val="E05329"/>
                          </a:solidFill>
                          <a:effectLst/>
                          <a:latin typeface="Roboto" panose="02000000000000000000" pitchFamily="2" charset="0"/>
                          <a:ea typeface="+mn-ea"/>
                          <a:cs typeface="+mn-cs"/>
                        </a:rPr>
                        <a:t>Exemples de réponses possibles : </a:t>
                      </a:r>
                      <a:endParaRPr lang="fr-FR" sz="1000" kern="1300" dirty="0">
                        <a:solidFill>
                          <a:srgbClr val="E05329"/>
                        </a:solidFill>
                        <a:effectLst/>
                        <a:latin typeface="Roboto" panose="02000000000000000000" pitchFamily="2" charset="0"/>
                        <a:ea typeface="+mn-ea"/>
                        <a:cs typeface="+mn-cs"/>
                      </a:endParaRPr>
                    </a:p>
                    <a:p>
                      <a:r>
                        <a:rPr lang="fr-FR" sz="1000" b="0" i="1" kern="1300" baseline="0" dirty="0">
                          <a:solidFill>
                            <a:srgbClr val="E05329"/>
                          </a:solidFill>
                          <a:effectLst/>
                          <a:latin typeface="Roboto Medium" panose="02000000000000000000" pitchFamily="2" charset="0"/>
                          <a:ea typeface="+mn-ea"/>
                          <a:cs typeface="+mn-cs"/>
                        </a:rPr>
                        <a:t>À Bruxelles, on mange des frites et des gaufres. </a:t>
                      </a:r>
                    </a:p>
                    <a:p>
                      <a:r>
                        <a:rPr lang="fr-FR" sz="1000" b="0" i="1" kern="1300" baseline="0" dirty="0">
                          <a:solidFill>
                            <a:srgbClr val="E05329"/>
                          </a:solidFill>
                          <a:effectLst/>
                          <a:latin typeface="Roboto Medium" panose="02000000000000000000" pitchFamily="2" charset="0"/>
                          <a:ea typeface="+mn-ea"/>
                          <a:cs typeface="+mn-cs"/>
                        </a:rPr>
                        <a:t>On boit de la bière. </a:t>
                      </a:r>
                    </a:p>
                    <a:p>
                      <a:r>
                        <a:rPr lang="fr-FR" sz="1000" b="0" i="1" kern="1300" baseline="0" dirty="0">
                          <a:solidFill>
                            <a:srgbClr val="E05329"/>
                          </a:solidFill>
                          <a:effectLst/>
                          <a:latin typeface="Roboto Medium" panose="02000000000000000000" pitchFamily="2" charset="0"/>
                          <a:ea typeface="+mn-ea"/>
                          <a:cs typeface="+mn-cs"/>
                        </a:rPr>
                        <a:t>On parle français et flamand. </a:t>
                      </a:r>
                    </a:p>
                    <a:p>
                      <a:r>
                        <a:rPr lang="fr-FR" sz="1000" b="0" i="1" kern="1300" baseline="0" dirty="0">
                          <a:solidFill>
                            <a:srgbClr val="E05329"/>
                          </a:solidFill>
                          <a:effectLst/>
                          <a:latin typeface="Roboto Medium" panose="02000000000000000000" pitchFamily="2" charset="0"/>
                          <a:ea typeface="+mn-ea"/>
                          <a:cs typeface="+mn-cs"/>
                        </a:rPr>
                        <a:t>On peut voir l’Atomium. </a:t>
                      </a:r>
                    </a:p>
                    <a:p>
                      <a:r>
                        <a:rPr lang="fr-FR" sz="1000" b="0" i="1" kern="1300" baseline="0" dirty="0">
                          <a:solidFill>
                            <a:srgbClr val="E05329"/>
                          </a:solidFill>
                          <a:effectLst/>
                          <a:latin typeface="Roboto Medium" panose="02000000000000000000" pitchFamily="2" charset="0"/>
                          <a:ea typeface="+mn-ea"/>
                          <a:cs typeface="+mn-cs"/>
                        </a:rPr>
                        <a:t>Et pour la météo, il fait gris.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32287321"/>
                  </a:ext>
                </a:extLst>
              </a:tr>
              <a:tr h="314666">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kumimoji="0" lang="fr-FR" sz="1600" b="1" i="0" u="none" strike="noStrike" kern="1300" cap="none" spc="0" normalizeH="0" baseline="0" noProof="0" dirty="0">
                          <a:ln>
                            <a:noFill/>
                          </a:ln>
                          <a:solidFill>
                            <a:prstClr val="black"/>
                          </a:solidFill>
                          <a:effectLst/>
                          <a:uLnTx/>
                          <a:uFillTx/>
                          <a:latin typeface="Roboto" panose="02000000000000000000" pitchFamily="2" charset="0"/>
                          <a:ea typeface="+mn-ea"/>
                          <a:cs typeface="+mn-cs"/>
                        </a:rPr>
                        <a:t>Pendant l’écoute</a:t>
                      </a: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56972393"/>
                  </a:ext>
                </a:extLst>
              </a:tr>
              <a:tr h="204533">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fr-FR" sz="1000" b="0" i="0" kern="1300" baseline="0" dirty="0">
                          <a:solidFill>
                            <a:schemeClr val="bg1"/>
                          </a:solidFill>
                          <a:effectLst/>
                          <a:latin typeface="Roboto Medium" panose="02000000000000000000" pitchFamily="2" charset="0"/>
                          <a:ea typeface="+mn-ea"/>
                          <a:cs typeface="+mn-cs"/>
                        </a:rPr>
                        <a:t>En écoutant la musique</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3530029951"/>
                  </a:ext>
                </a:extLst>
              </a:tr>
              <a:tr h="2851817">
                <a:tc>
                  <a:txBody>
                    <a:bodyPr/>
                    <a:lstStyle/>
                    <a:p>
                      <a:endParaRPr lang="fr-FR" sz="1000" b="0" i="0" kern="1300" baseline="0" dirty="0">
                        <a:solidFill>
                          <a:schemeClr val="tx1"/>
                        </a:solidFill>
                        <a:effectLst/>
                        <a:latin typeface="Roboto" panose="02000000000000000000"/>
                        <a:ea typeface="+mn-ea"/>
                        <a:cs typeface="+mn-cs"/>
                      </a:endParaRPr>
                    </a:p>
                    <a:p>
                      <a:pPr marL="228600" indent="-228600">
                        <a:lnSpc>
                          <a:spcPct val="100000"/>
                        </a:lnSpc>
                        <a:buAutoNum type="alphaUcPeriod"/>
                      </a:pPr>
                      <a:r>
                        <a:rPr lang="fr-FR" sz="1000" b="0" i="0" kern="1300" baseline="0" dirty="0">
                          <a:solidFill>
                            <a:schemeClr val="tx1"/>
                          </a:solidFill>
                          <a:effectLst/>
                          <a:latin typeface="Roboto" panose="02000000000000000000"/>
                          <a:ea typeface="+mn-ea"/>
                          <a:cs typeface="+mn-cs"/>
                        </a:rPr>
                        <a:t>Entourez la bonne réponse. </a:t>
                      </a:r>
                    </a:p>
                    <a:p>
                      <a:pPr marL="0" indent="0">
                        <a:lnSpc>
                          <a:spcPct val="100000"/>
                        </a:lnSpc>
                        <a:buNone/>
                      </a:pPr>
                      <a:endParaRPr lang="fr-FR" sz="1000" b="0" i="0" kern="1300" baseline="0" dirty="0">
                        <a:solidFill>
                          <a:schemeClr val="tx1"/>
                        </a:solidFill>
                        <a:effectLst/>
                        <a:latin typeface="Roboto" panose="02000000000000000000"/>
                        <a:ea typeface="+mn-ea"/>
                        <a:cs typeface="+mn-cs"/>
                      </a:endParaRPr>
                    </a:p>
                    <a:p>
                      <a:pPr marL="0" indent="0">
                        <a:lnSpc>
                          <a:spcPct val="100000"/>
                        </a:lnSpc>
                        <a:buNone/>
                      </a:pPr>
                      <a:r>
                        <a:rPr lang="fr-FR" sz="1000" b="0" i="1" kern="1300" baseline="0" dirty="0">
                          <a:solidFill>
                            <a:srgbClr val="E05329"/>
                          </a:solidFill>
                          <a:effectLst/>
                          <a:latin typeface="Roboto Medium" panose="02000000000000000000" pitchFamily="2" charset="0"/>
                          <a:ea typeface="+mn-ea"/>
                          <a:cs typeface="+mn-cs"/>
                        </a:rPr>
                        <a:t>La musique est </a:t>
                      </a:r>
                      <a:r>
                        <a:rPr lang="fr-FR" sz="1000" b="1" i="1" kern="1300" baseline="0" dirty="0">
                          <a:solidFill>
                            <a:srgbClr val="E05329"/>
                          </a:solidFill>
                          <a:effectLst/>
                          <a:latin typeface="Roboto Medium" panose="02000000000000000000" pitchFamily="2" charset="0"/>
                          <a:ea typeface="+mn-ea"/>
                          <a:cs typeface="+mn-cs"/>
                        </a:rPr>
                        <a:t>rythmée</a:t>
                      </a:r>
                      <a:r>
                        <a:rPr lang="fr-FR" sz="1000" b="0" i="1" kern="1300" baseline="0" dirty="0">
                          <a:solidFill>
                            <a:srgbClr val="E05329"/>
                          </a:solidFill>
                          <a:effectLst/>
                          <a:latin typeface="Roboto Medium" panose="02000000000000000000" pitchFamily="2" charset="0"/>
                          <a:ea typeface="+mn-ea"/>
                          <a:cs typeface="+mn-cs"/>
                        </a:rPr>
                        <a:t>. </a:t>
                      </a:r>
                    </a:p>
                    <a:p>
                      <a:pPr marL="0" indent="0">
                        <a:lnSpc>
                          <a:spcPct val="100000"/>
                        </a:lnSpc>
                        <a:buNone/>
                      </a:pPr>
                      <a:r>
                        <a:rPr lang="fr-FR" sz="1000" b="0" i="1" kern="1300" baseline="0" dirty="0">
                          <a:solidFill>
                            <a:srgbClr val="E05329"/>
                          </a:solidFill>
                          <a:effectLst/>
                          <a:latin typeface="Roboto Medium" panose="02000000000000000000" pitchFamily="2" charset="0"/>
                          <a:ea typeface="+mn-ea"/>
                          <a:cs typeface="+mn-cs"/>
                        </a:rPr>
                        <a:t>C’est une chanson pour </a:t>
                      </a:r>
                      <a:r>
                        <a:rPr lang="fr-FR" sz="1000" b="1" i="1" kern="1300" baseline="0" dirty="0">
                          <a:solidFill>
                            <a:srgbClr val="E05329"/>
                          </a:solidFill>
                          <a:effectLst/>
                          <a:latin typeface="Roboto Medium" panose="02000000000000000000" pitchFamily="2" charset="0"/>
                          <a:ea typeface="+mn-ea"/>
                          <a:cs typeface="+mn-cs"/>
                        </a:rPr>
                        <a:t>danser</a:t>
                      </a:r>
                      <a:r>
                        <a:rPr lang="fr-FR" sz="1000" b="0" i="1" kern="1300" baseline="0" dirty="0">
                          <a:solidFill>
                            <a:srgbClr val="E05329"/>
                          </a:solidFill>
                          <a:effectLst/>
                          <a:latin typeface="Roboto Medium" panose="02000000000000000000" pitchFamily="2" charset="0"/>
                          <a:ea typeface="+mn-ea"/>
                          <a:cs typeface="+mn-cs"/>
                        </a:rPr>
                        <a:t>. </a:t>
                      </a:r>
                    </a:p>
                    <a:p>
                      <a:pPr marL="0" indent="0">
                        <a:lnSpc>
                          <a:spcPct val="100000"/>
                        </a:lnSpc>
                        <a:buNone/>
                      </a:pPr>
                      <a:r>
                        <a:rPr lang="fr-FR" sz="1000" b="0" i="1" kern="1300" baseline="0" dirty="0">
                          <a:solidFill>
                            <a:srgbClr val="E05329"/>
                          </a:solidFill>
                          <a:effectLst/>
                          <a:latin typeface="Roboto Medium" panose="02000000000000000000" pitchFamily="2" charset="0"/>
                          <a:ea typeface="+mn-ea"/>
                          <a:cs typeface="+mn-cs"/>
                        </a:rPr>
                        <a:t>À la fin de la chanson, Angèle chante aussi en</a:t>
                      </a:r>
                      <a:r>
                        <a:rPr lang="fr-FR" sz="1000" b="1" i="1" kern="1300" baseline="0" dirty="0">
                          <a:solidFill>
                            <a:srgbClr val="E05329"/>
                          </a:solidFill>
                          <a:effectLst/>
                          <a:latin typeface="Roboto Medium" panose="02000000000000000000" pitchFamily="2" charset="0"/>
                          <a:ea typeface="+mn-ea"/>
                          <a:cs typeface="+mn-cs"/>
                        </a:rPr>
                        <a:t> flamand</a:t>
                      </a:r>
                      <a:r>
                        <a:rPr lang="fr-FR" sz="1000" b="0" i="1" kern="1300" baseline="0" dirty="0">
                          <a:solidFill>
                            <a:srgbClr val="E05329"/>
                          </a:solidFill>
                          <a:effectLst/>
                          <a:latin typeface="Roboto Medium" panose="02000000000000000000" pitchFamily="2" charset="0"/>
                          <a:ea typeface="+mn-ea"/>
                          <a:cs typeface="+mn-cs"/>
                        </a:rPr>
                        <a:t>. </a:t>
                      </a:r>
                    </a:p>
                    <a:p>
                      <a:pPr marL="0" indent="0">
                        <a:lnSpc>
                          <a:spcPct val="100000"/>
                        </a:lnSpc>
                        <a:buNone/>
                      </a:pPr>
                      <a:endParaRPr lang="fr-FR" sz="1000" b="0" i="0" kern="1300" baseline="0" dirty="0">
                        <a:solidFill>
                          <a:schemeClr val="tx1"/>
                        </a:solidFill>
                        <a:effectLst/>
                        <a:latin typeface="Roboto Medium" panose="02000000000000000000" pitchFamily="2" charset="0"/>
                        <a:ea typeface="+mn-ea"/>
                        <a:cs typeface="+mn-cs"/>
                      </a:endParaRPr>
                    </a:p>
                    <a:p>
                      <a:pPr marL="228600" indent="-228600">
                        <a:lnSpc>
                          <a:spcPct val="100000"/>
                        </a:lnSpc>
                        <a:buAutoNum type="alphaUcPeriod" startAt="2"/>
                      </a:pPr>
                      <a:r>
                        <a:rPr lang="fr-FR" sz="1000" b="0" i="0" kern="1300" baseline="0" dirty="0">
                          <a:solidFill>
                            <a:schemeClr val="tx1"/>
                          </a:solidFill>
                          <a:effectLst/>
                          <a:latin typeface="Roboto Medium" panose="02000000000000000000" pitchFamily="2" charset="0"/>
                          <a:ea typeface="+mn-ea"/>
                          <a:cs typeface="+mn-cs"/>
                        </a:rPr>
                        <a:t>Complétez le refrain : </a:t>
                      </a:r>
                    </a:p>
                    <a:p>
                      <a:pPr marL="0" indent="0">
                        <a:lnSpc>
                          <a:spcPct val="100000"/>
                        </a:lnSpc>
                        <a:buNone/>
                      </a:pPr>
                      <a:endParaRPr lang="fr-FR" sz="1000" b="0" i="0" kern="1300" baseline="0" dirty="0">
                        <a:solidFill>
                          <a:schemeClr val="tx1"/>
                        </a:solidFill>
                        <a:effectLst/>
                        <a:latin typeface="Roboto Medium" panose="02000000000000000000" pitchFamily="2" charset="0"/>
                        <a:ea typeface="+mn-ea"/>
                        <a:cs typeface="+mn-cs"/>
                      </a:endParaRPr>
                    </a:p>
                    <a:p>
                      <a:pPr marL="0" marR="0" lvl="0" indent="0" algn="l" defTabSz="755934" rtl="0" eaLnBrk="1" fontAlgn="auto" latinLnBrk="0" hangingPunct="1">
                        <a:lnSpc>
                          <a:spcPct val="100000"/>
                        </a:lnSpc>
                        <a:spcBef>
                          <a:spcPts val="0"/>
                        </a:spcBef>
                        <a:spcAft>
                          <a:spcPts val="0"/>
                        </a:spcAft>
                        <a:buClrTx/>
                        <a:buSzTx/>
                        <a:buFontTx/>
                        <a:buNone/>
                        <a:tabLst/>
                        <a:defRPr/>
                      </a:pPr>
                      <a:r>
                        <a:rPr lang="fr-FR" sz="1000" i="1" dirty="0">
                          <a:solidFill>
                            <a:srgbClr val="E05329"/>
                          </a:solidFill>
                          <a:latin typeface="Roboto" panose="02000000000000000000"/>
                          <a:ea typeface="Times New Roman" panose="02020603050405020304" pitchFamily="18" charset="0"/>
                          <a:cs typeface="Tahoma" panose="020B0604030504040204" pitchFamily="34" charset="0"/>
                        </a:rPr>
                        <a:t>Bruxelles je t'aime (x2), tu m'avais manqué</a:t>
                      </a:r>
                      <a:br>
                        <a:rPr lang="fr-FR" sz="1000" i="1" dirty="0">
                          <a:solidFill>
                            <a:srgbClr val="E05329"/>
                          </a:solidFill>
                          <a:latin typeface="Roboto" panose="02000000000000000000"/>
                          <a:ea typeface="Times New Roman" panose="02020603050405020304" pitchFamily="18" charset="0"/>
                          <a:cs typeface="Tahoma" panose="020B0604030504040204" pitchFamily="34" charset="0"/>
                        </a:rPr>
                      </a:br>
                      <a:r>
                        <a:rPr lang="fr-FR" sz="1000" i="1" dirty="0">
                          <a:solidFill>
                            <a:srgbClr val="E05329"/>
                          </a:solidFill>
                          <a:latin typeface="Roboto" panose="02000000000000000000"/>
                          <a:ea typeface="Times New Roman" panose="02020603050405020304" pitchFamily="18" charset="0"/>
                          <a:cs typeface="Tahoma" panose="020B0604030504040204" pitchFamily="34" charset="0"/>
                        </a:rPr>
                        <a:t>Bruxelles je t'aime (x2), t'es ma </a:t>
                      </a:r>
                      <a:r>
                        <a:rPr lang="fr-FR" sz="1000" b="1" i="1" dirty="0">
                          <a:solidFill>
                            <a:srgbClr val="E05329"/>
                          </a:solidFill>
                          <a:latin typeface="Roboto" panose="02000000000000000000"/>
                          <a:ea typeface="Times New Roman" panose="02020603050405020304" pitchFamily="18" charset="0"/>
                          <a:cs typeface="Tahoma" panose="020B0604030504040204" pitchFamily="34" charset="0"/>
                        </a:rPr>
                        <a:t>préférée</a:t>
                      </a:r>
                      <a:br>
                        <a:rPr lang="fr-FR" sz="1000" i="1" dirty="0">
                          <a:solidFill>
                            <a:srgbClr val="E05329"/>
                          </a:solidFill>
                          <a:latin typeface="Roboto" panose="02000000000000000000"/>
                          <a:ea typeface="Times New Roman" panose="02020603050405020304" pitchFamily="18" charset="0"/>
                          <a:cs typeface="Tahoma" panose="020B0604030504040204" pitchFamily="34" charset="0"/>
                        </a:rPr>
                      </a:br>
                      <a:r>
                        <a:rPr lang="fr-FR" sz="1000" i="1" dirty="0">
                          <a:solidFill>
                            <a:srgbClr val="E05329"/>
                          </a:solidFill>
                          <a:latin typeface="Roboto" panose="02000000000000000000"/>
                          <a:ea typeface="Times New Roman" panose="02020603050405020304" pitchFamily="18" charset="0"/>
                          <a:cs typeface="Tahoma" panose="020B0604030504040204" pitchFamily="34" charset="0"/>
                        </a:rPr>
                        <a:t>Bruxelles je t'aime (x2), tu m'avais manqué</a:t>
                      </a:r>
                      <a:br>
                        <a:rPr lang="fr-FR" sz="1000" i="1" dirty="0">
                          <a:solidFill>
                            <a:srgbClr val="E05329"/>
                          </a:solidFill>
                          <a:latin typeface="Roboto" panose="02000000000000000000"/>
                          <a:ea typeface="Times New Roman" panose="02020603050405020304" pitchFamily="18" charset="0"/>
                          <a:cs typeface="Tahoma" panose="020B0604030504040204" pitchFamily="34" charset="0"/>
                        </a:rPr>
                      </a:br>
                      <a:r>
                        <a:rPr lang="fr-FR" sz="1000" i="1" dirty="0">
                          <a:solidFill>
                            <a:srgbClr val="E05329"/>
                          </a:solidFill>
                          <a:latin typeface="Roboto" panose="02000000000000000000"/>
                          <a:ea typeface="Times New Roman" panose="02020603050405020304" pitchFamily="18" charset="0"/>
                          <a:cs typeface="Tahoma" panose="020B0604030504040204" pitchFamily="34" charset="0"/>
                        </a:rPr>
                        <a:t>T'es la plus </a:t>
                      </a:r>
                      <a:r>
                        <a:rPr lang="fr-FR" sz="1000" b="1" i="1" dirty="0">
                          <a:solidFill>
                            <a:srgbClr val="E05329"/>
                          </a:solidFill>
                          <a:latin typeface="Roboto" panose="02000000000000000000"/>
                          <a:ea typeface="Times New Roman" panose="02020603050405020304" pitchFamily="18" charset="0"/>
                          <a:cs typeface="Tahoma" panose="020B0604030504040204" pitchFamily="34" charset="0"/>
                        </a:rPr>
                        <a:t>belle</a:t>
                      </a:r>
                      <a:r>
                        <a:rPr lang="fr-FR" sz="1000" i="1" dirty="0">
                          <a:solidFill>
                            <a:srgbClr val="E05329"/>
                          </a:solidFill>
                          <a:latin typeface="Roboto" panose="02000000000000000000"/>
                          <a:ea typeface="Times New Roman" panose="02020603050405020304" pitchFamily="18" charset="0"/>
                          <a:cs typeface="Tahoma" panose="020B0604030504040204" pitchFamily="34" charset="0"/>
                        </a:rPr>
                        <a:t>, oui, t'es la plus </a:t>
                      </a:r>
                      <a:r>
                        <a:rPr lang="fr-FR" sz="1000" b="1" i="1" dirty="0">
                          <a:solidFill>
                            <a:srgbClr val="E05329"/>
                          </a:solidFill>
                          <a:latin typeface="Roboto" panose="02000000000000000000"/>
                          <a:ea typeface="Times New Roman" panose="02020603050405020304" pitchFamily="18" charset="0"/>
                          <a:cs typeface="Tahoma" panose="020B0604030504040204" pitchFamily="34" charset="0"/>
                        </a:rPr>
                        <a:t>belle</a:t>
                      </a:r>
                    </a:p>
                    <a:p>
                      <a:pPr marL="0" marR="0" lvl="0" indent="0" algn="l" defTabSz="755934" rtl="0" eaLnBrk="1" fontAlgn="auto" latinLnBrk="0" hangingPunct="1">
                        <a:lnSpc>
                          <a:spcPct val="100000"/>
                        </a:lnSpc>
                        <a:spcBef>
                          <a:spcPts val="0"/>
                        </a:spcBef>
                        <a:spcAft>
                          <a:spcPts val="0"/>
                        </a:spcAft>
                        <a:buClrTx/>
                        <a:buSzTx/>
                        <a:buFontTx/>
                        <a:buNone/>
                        <a:tabLst/>
                        <a:defRPr/>
                      </a:pPr>
                      <a:endParaRPr lang="fr-FR" sz="1000" i="1" dirty="0">
                        <a:solidFill>
                          <a:srgbClr val="E05329"/>
                        </a:solidFill>
                        <a:latin typeface="Roboto" panose="02000000000000000000"/>
                        <a:ea typeface="Times New Roman" panose="02020603050405020304" pitchFamily="18" charset="0"/>
                        <a:cs typeface="Tahoma" panose="020B0604030504040204" pitchFamily="34" charset="0"/>
                      </a:endParaRPr>
                    </a:p>
                    <a:p>
                      <a:pPr marL="171450" marR="0" lvl="0" indent="-171450" algn="l" defTabSz="755934"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000" i="0" dirty="0">
                          <a:solidFill>
                            <a:schemeClr val="tx1"/>
                          </a:solidFill>
                          <a:latin typeface="Roboto" panose="02000000000000000000"/>
                          <a:ea typeface="MS Mincho" panose="02020609040205080304" pitchFamily="49" charset="-128"/>
                          <a:cs typeface="Tahoma" panose="020B0604030504040204" pitchFamily="34" charset="0"/>
                        </a:rPr>
                        <a:t>Comment Angèle parle-t-elle de sa ville ? </a:t>
                      </a:r>
                    </a:p>
                    <a:p>
                      <a:pPr marL="0" marR="0" lvl="0" indent="0" algn="l" defTabSz="755934"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sz="1000" i="1" dirty="0">
                          <a:solidFill>
                            <a:srgbClr val="E05329"/>
                          </a:solidFill>
                          <a:latin typeface="Roboto" panose="02000000000000000000"/>
                          <a:ea typeface="MS Mincho" panose="02020609040205080304" pitchFamily="49" charset="-128"/>
                          <a:cs typeface="Tahoma" panose="020B0604030504040204" pitchFamily="34" charset="0"/>
                        </a:rPr>
                        <a:t>Elle dit des choses positives. </a:t>
                      </a:r>
                      <a:endParaRPr lang="fr-FR" sz="1000" b="0" i="1" kern="1300" baseline="0" dirty="0">
                        <a:solidFill>
                          <a:srgbClr val="E05329"/>
                        </a:solidFill>
                        <a:effectLst/>
                        <a:latin typeface="Roboto" panose="02000000000000000000" pitchFamily="2" charset="0"/>
                        <a:ea typeface="+mn-ea"/>
                        <a:cs typeface="+mn-cs"/>
                      </a:endParaRPr>
                    </a:p>
                    <a:p>
                      <a:pPr marL="0" marR="0" lvl="0" indent="0" algn="l" defTabSz="755934" rtl="0" eaLnBrk="1" fontAlgn="auto" latinLnBrk="0" hangingPunct="1">
                        <a:lnSpc>
                          <a:spcPct val="150000"/>
                        </a:lnSpc>
                        <a:spcBef>
                          <a:spcPts val="0"/>
                        </a:spcBef>
                        <a:spcAft>
                          <a:spcPts val="0"/>
                        </a:spcAft>
                        <a:buClrTx/>
                        <a:buSzTx/>
                        <a:buFont typeface="Wingdings" panose="05000000000000000000" pitchFamily="2" charset="2"/>
                        <a:buNone/>
                        <a:tabLst/>
                        <a:defRPr/>
                      </a:pPr>
                      <a:endParaRPr lang="fr-FR" sz="1000" dirty="0">
                        <a:latin typeface="Roboto" panose="02000000000000000000"/>
                        <a:ea typeface="MS Mincho" panose="02020609040205080304" pitchFamily="49" charset="-128"/>
                        <a:cs typeface="Times New Roman" panose="02020603050405020304" pitchFamily="18"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93421471"/>
                  </a:ext>
                </a:extLst>
              </a:tr>
              <a:tr h="147651">
                <a:tc>
                  <a:txBody>
                    <a:bodyPr/>
                    <a:lstStyle/>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51583719"/>
                  </a:ext>
                </a:extLst>
              </a:tr>
              <a:tr h="204533">
                <a:tc>
                  <a:txBody>
                    <a:bodyPr/>
                    <a:lstStyle/>
                    <a:p>
                      <a:r>
                        <a:rPr lang="fr-FR" sz="1000" b="0" i="0" kern="1300" baseline="0" dirty="0">
                          <a:solidFill>
                            <a:schemeClr val="bg1"/>
                          </a:solidFill>
                          <a:latin typeface="Roboto Medium" panose="02000000000000000000" pitchFamily="2" charset="0"/>
                        </a:rPr>
                        <a:t>En écoutant les paroles</a:t>
                      </a:r>
                    </a:p>
                  </a:txBody>
                  <a:tcPr marL="72000" marR="0" marT="36000" marB="0">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46B8B7"/>
                    </a:solidFill>
                  </a:tcPr>
                </a:tc>
                <a:extLst>
                  <a:ext uri="{0D108BD9-81ED-4DB2-BD59-A6C34878D82A}">
                    <a16:rowId xmlns:a16="http://schemas.microsoft.com/office/drawing/2014/main" val="413773219"/>
                  </a:ext>
                </a:extLst>
              </a:tr>
              <a:tr h="2559305">
                <a:tc>
                  <a:txBody>
                    <a:bodyPr/>
                    <a:lstStyle/>
                    <a:p>
                      <a:endParaRPr lang="fr-FR" sz="1000" b="0" kern="1300" baseline="0" dirty="0">
                        <a:solidFill>
                          <a:schemeClr val="dk1"/>
                        </a:solidFill>
                        <a:effectLst/>
                        <a:latin typeface="Roboto" panose="02000000000000000000" pitchFamily="2" charset="0"/>
                        <a:ea typeface="+mn-ea"/>
                        <a:cs typeface="+mn-cs"/>
                      </a:endParaRPr>
                    </a:p>
                    <a:p>
                      <a:pPr marL="228600" indent="-228600">
                        <a:buAutoNum type="alphaUcPeriod"/>
                      </a:pPr>
                      <a:r>
                        <a:rPr lang="fr-FR" sz="1000" b="0" kern="1300" baseline="0" dirty="0">
                          <a:solidFill>
                            <a:schemeClr val="dk1"/>
                          </a:solidFill>
                          <a:effectLst/>
                          <a:latin typeface="Roboto Medium" panose="02000000000000000000" pitchFamily="2" charset="0"/>
                          <a:ea typeface="+mn-ea"/>
                          <a:cs typeface="+mn-cs"/>
                        </a:rPr>
                        <a:t>Choisissez la ou les bonne(s) réponse(s). </a:t>
                      </a:r>
                    </a:p>
                    <a:p>
                      <a:pPr marL="0" indent="0">
                        <a:buNone/>
                      </a:pPr>
                      <a:endParaRPr lang="fr-FR" sz="1000" b="0" kern="1300" baseline="0" dirty="0">
                        <a:solidFill>
                          <a:schemeClr val="dk1"/>
                        </a:solidFill>
                        <a:effectLst/>
                        <a:latin typeface="Roboto Medium" panose="02000000000000000000" pitchFamily="2" charset="0"/>
                        <a:ea typeface="+mn-ea"/>
                        <a:cs typeface="+mn-cs"/>
                      </a:endParaRPr>
                    </a:p>
                    <a:p>
                      <a:pPr marL="0" indent="0">
                        <a:buNone/>
                      </a:pPr>
                      <a:r>
                        <a:rPr lang="fr-FR" sz="1000" b="0" i="1" kern="1300" baseline="0" dirty="0">
                          <a:solidFill>
                            <a:srgbClr val="E05329"/>
                          </a:solidFill>
                          <a:effectLst/>
                          <a:latin typeface="Roboto Medium" panose="02000000000000000000" pitchFamily="2" charset="0"/>
                          <a:ea typeface="+mn-ea"/>
                          <a:cs typeface="+mn-cs"/>
                        </a:rPr>
                        <a:t>Dans sa chanson, Angèle parle d’autres villes.</a:t>
                      </a:r>
                    </a:p>
                    <a:p>
                      <a:pPr marL="0" indent="0">
                        <a:buNone/>
                      </a:pPr>
                      <a:r>
                        <a:rPr lang="fr-FR" sz="1000" b="0" i="1" kern="1300" baseline="0" dirty="0">
                          <a:solidFill>
                            <a:srgbClr val="E05329"/>
                          </a:solidFill>
                          <a:effectLst/>
                          <a:latin typeface="Roboto" panose="02000000000000000000" pitchFamily="2" charset="0"/>
                          <a:ea typeface="+mn-ea"/>
                          <a:cs typeface="+mn-cs"/>
                        </a:rPr>
                        <a:t>Paris et New York. </a:t>
                      </a:r>
                    </a:p>
                    <a:p>
                      <a:pPr marL="0" indent="0">
                        <a:buNone/>
                      </a:pPr>
                      <a:r>
                        <a:rPr lang="fr-FR" sz="1000" b="0" i="1" kern="1300" baseline="0" dirty="0">
                          <a:solidFill>
                            <a:srgbClr val="E05329"/>
                          </a:solidFill>
                          <a:effectLst/>
                          <a:latin typeface="Roboto Medium" panose="02000000000000000000" pitchFamily="2" charset="0"/>
                          <a:ea typeface="+mn-ea"/>
                          <a:cs typeface="+mn-cs"/>
                        </a:rPr>
                        <a:t>Dans sa chanson, Angèle parle de la météo.</a:t>
                      </a:r>
                    </a:p>
                    <a:p>
                      <a:pPr marL="0" indent="0">
                        <a:buNone/>
                      </a:pPr>
                      <a:r>
                        <a:rPr lang="fr-FR" sz="1000" b="0" i="1" kern="1300" baseline="0" dirty="0">
                          <a:solidFill>
                            <a:srgbClr val="E05329"/>
                          </a:solidFill>
                          <a:effectLst/>
                          <a:latin typeface="Roboto Medium" panose="02000000000000000000" pitchFamily="2" charset="0"/>
                          <a:ea typeface="+mn-ea"/>
                          <a:cs typeface="+mn-cs"/>
                        </a:rPr>
                        <a:t>U</a:t>
                      </a:r>
                      <a:r>
                        <a:rPr lang="fr-FR" sz="1000" b="0" i="1" kern="1300" baseline="0" dirty="0">
                          <a:solidFill>
                            <a:srgbClr val="E05329"/>
                          </a:solidFill>
                          <a:effectLst/>
                          <a:latin typeface="Roboto" panose="02000000000000000000" pitchFamily="2" charset="0"/>
                          <a:ea typeface="+mn-ea"/>
                          <a:cs typeface="+mn-cs"/>
                        </a:rPr>
                        <a:t>ne tempête, l’orage, le ciel gris et la pluie. </a:t>
                      </a:r>
                    </a:p>
                    <a:p>
                      <a:pPr marL="0" indent="0">
                        <a:buNone/>
                      </a:pPr>
                      <a:endParaRPr lang="fr-FR" sz="1000" b="0" i="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r>
                        <a:rPr lang="fr-FR" sz="1000" b="0" i="0" kern="1300" baseline="0" dirty="0">
                          <a:solidFill>
                            <a:schemeClr val="dk1"/>
                          </a:solidFill>
                          <a:effectLst/>
                          <a:latin typeface="Roboto" panose="02000000000000000000" pitchFamily="2" charset="0"/>
                          <a:ea typeface="+mn-ea"/>
                          <a:cs typeface="+mn-cs"/>
                        </a:rPr>
                        <a:t>B. Retrouvez les paroles de la chanson avec les mots.</a:t>
                      </a:r>
                    </a:p>
                    <a:p>
                      <a:pPr marL="0" indent="0">
                        <a:buFont typeface="Wingdings" pitchFamily="2" charset="2"/>
                        <a:buNone/>
                      </a:pPr>
                      <a:endParaRPr lang="fr-FR" sz="1000" b="0" i="0" kern="1300" baseline="0" dirty="0">
                        <a:solidFill>
                          <a:schemeClr val="dk1"/>
                        </a:solidFill>
                        <a:effectLst/>
                        <a:latin typeface="Roboto" panose="02000000000000000000" pitchFamily="2" charset="0"/>
                        <a:ea typeface="+mn-ea"/>
                        <a:cs typeface="+mn-cs"/>
                      </a:endParaRPr>
                    </a:p>
                    <a:p>
                      <a:pPr marL="0" indent="0">
                        <a:buFont typeface="Wingdings" pitchFamily="2" charset="2"/>
                        <a:buNone/>
                      </a:pPr>
                      <a:r>
                        <a:rPr lang="fr-FR" sz="1000" i="1" dirty="0">
                          <a:solidFill>
                            <a:srgbClr val="E05329"/>
                          </a:solidFill>
                          <a:latin typeface="Roboto" panose="02000000000000000000"/>
                          <a:ea typeface="Times New Roman" panose="02020603050405020304" pitchFamily="18" charset="0"/>
                          <a:cs typeface="Tahoma" panose="020B0604030504040204" pitchFamily="34" charset="0"/>
                        </a:rPr>
                        <a:t>On n'a pas Beaubourg, ni la Seine</a:t>
                      </a:r>
                      <a:br>
                        <a:rPr lang="fr-FR" sz="1000" i="1" dirty="0">
                          <a:solidFill>
                            <a:srgbClr val="E05329"/>
                          </a:solidFill>
                          <a:latin typeface="Roboto" panose="02000000000000000000"/>
                          <a:ea typeface="Times New Roman" panose="02020603050405020304" pitchFamily="18" charset="0"/>
                          <a:cs typeface="Tahoma" panose="020B0604030504040204" pitchFamily="34" charset="0"/>
                        </a:rPr>
                      </a:br>
                      <a:r>
                        <a:rPr lang="fr-FR" sz="1000" i="1" dirty="0">
                          <a:solidFill>
                            <a:srgbClr val="E05329"/>
                          </a:solidFill>
                          <a:latin typeface="Roboto" panose="02000000000000000000"/>
                          <a:ea typeface="Times New Roman" panose="02020603050405020304" pitchFamily="18" charset="0"/>
                          <a:cs typeface="Tahoma" panose="020B0604030504040204" pitchFamily="34" charset="0"/>
                        </a:rPr>
                        <a:t>On n'est pas la ville de l'amour</a:t>
                      </a:r>
                    </a:p>
                    <a:p>
                      <a:pPr marL="0" indent="0">
                        <a:buFont typeface="Wingdings" pitchFamily="2" charset="2"/>
                        <a:buNone/>
                      </a:pPr>
                      <a:r>
                        <a:rPr lang="fr-FR" sz="1000" b="0" i="1" kern="1300" baseline="0" dirty="0">
                          <a:solidFill>
                            <a:srgbClr val="E05329"/>
                          </a:solidFill>
                          <a:effectLst/>
                          <a:latin typeface="Roboto Medium" panose="02000000000000000000" pitchFamily="2" charset="0"/>
                          <a:ea typeface="+mn-ea"/>
                          <a:cs typeface="+mn-cs"/>
                        </a:rPr>
                        <a:t>Cette ville, c’est </a:t>
                      </a:r>
                      <a:r>
                        <a:rPr lang="fr-FR" sz="1000" b="1" i="1" kern="1300" baseline="0" dirty="0">
                          <a:solidFill>
                            <a:srgbClr val="E05329"/>
                          </a:solidFill>
                          <a:effectLst/>
                          <a:latin typeface="Roboto Medium" panose="02000000000000000000" pitchFamily="2" charset="0"/>
                          <a:ea typeface="+mn-ea"/>
                          <a:cs typeface="+mn-cs"/>
                        </a:rPr>
                        <a:t>Paris</a:t>
                      </a:r>
                      <a:r>
                        <a:rPr lang="fr-FR" sz="1000" b="0" i="1" kern="1300" baseline="0" dirty="0">
                          <a:solidFill>
                            <a:srgbClr val="E05329"/>
                          </a:solidFill>
                          <a:effectLst/>
                          <a:latin typeface="Roboto Medium" panose="02000000000000000000" pitchFamily="2" charset="0"/>
                          <a:ea typeface="+mn-ea"/>
                          <a:cs typeface="+mn-cs"/>
                        </a:rPr>
                        <a:t> !</a:t>
                      </a:r>
                    </a:p>
                    <a:p>
                      <a:endParaRPr lang="fr-FR" sz="1000" b="0" i="0" kern="1300" baseline="0" dirty="0">
                        <a:latin typeface="Roboto" panose="02000000000000000000" pitchFamily="2"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98110574"/>
                  </a:ext>
                </a:extLst>
              </a:tr>
            </a:tbl>
          </a:graphicData>
        </a:graphic>
      </p:graphicFrame>
      <p:sp>
        <p:nvSpPr>
          <p:cNvPr id="8" name="ZoneTexte 7">
            <a:extLst>
              <a:ext uri="{FF2B5EF4-FFF2-40B4-BE49-F238E27FC236}">
                <a16:creationId xmlns:a16="http://schemas.microsoft.com/office/drawing/2014/main" id="{E54B9175-5B8B-2447-A058-72E7CE37C8DE}"/>
              </a:ext>
            </a:extLst>
          </p:cNvPr>
          <p:cNvSpPr txBox="1"/>
          <p:nvPr>
            <p:custDataLst>
              <p:tags r:id="rId6"/>
            </p:custDataLst>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VOYAGE</a:t>
            </a:r>
          </a:p>
        </p:txBody>
      </p:sp>
      <p:pic>
        <p:nvPicPr>
          <p:cNvPr id="9" name="Image 8">
            <a:extLst>
              <a:ext uri="{FF2B5EF4-FFF2-40B4-BE49-F238E27FC236}">
                <a16:creationId xmlns:a16="http://schemas.microsoft.com/office/drawing/2014/main" id="{4DDF52B0-7CA8-9241-B876-2DDB54BF4985}"/>
              </a:ext>
            </a:extLst>
          </p:cNvPr>
          <p:cNvPicPr>
            <a:picLocks noChangeAspect="1"/>
          </p:cNvPicPr>
          <p:nvPr/>
        </p:nvPicPr>
        <p:blipFill>
          <a:blip r:embed="rId9"/>
          <a:stretch>
            <a:fillRect/>
          </a:stretch>
        </p:blipFill>
        <p:spPr>
          <a:xfrm>
            <a:off x="0" y="10071100"/>
            <a:ext cx="7559675" cy="601467"/>
          </a:xfrm>
          <a:prstGeom prst="rect">
            <a:avLst/>
          </a:prstGeom>
        </p:spPr>
      </p:pic>
    </p:spTree>
    <p:extLst>
      <p:ext uri="{BB962C8B-B14F-4D97-AF65-F5344CB8AC3E}">
        <p14:creationId xmlns:p14="http://schemas.microsoft.com/office/powerpoint/2010/main" val="3654016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304F462-EF62-6031-F24A-4CB1473D8A85}"/>
              </a:ext>
            </a:extLst>
          </p:cNvPr>
          <p:cNvPicPr>
            <a:picLocks noChangeAspect="1"/>
          </p:cNvPicPr>
          <p:nvPr>
            <p:custDataLst>
              <p:tags r:id="rId1"/>
            </p:custDataLst>
          </p:nvPr>
        </p:nvPicPr>
        <p:blipFill>
          <a:blip r:embed="rId19"/>
          <a:stretch>
            <a:fillRect/>
          </a:stretch>
        </p:blipFill>
        <p:spPr>
          <a:xfrm>
            <a:off x="0" y="0"/>
            <a:ext cx="7543800" cy="10680700"/>
          </a:xfrm>
          <a:prstGeom prst="rect">
            <a:avLst/>
          </a:prstGeom>
        </p:spPr>
      </p:pic>
      <p:sp>
        <p:nvSpPr>
          <p:cNvPr id="10" name="ZoneTexte 9">
            <a:extLst>
              <a:ext uri="{FF2B5EF4-FFF2-40B4-BE49-F238E27FC236}">
                <a16:creationId xmlns:a16="http://schemas.microsoft.com/office/drawing/2014/main" id="{419DDF54-393A-4D44-9EF6-CF8B3D4BBC7B}"/>
              </a:ext>
            </a:extLst>
          </p:cNvPr>
          <p:cNvSpPr txBox="1"/>
          <p:nvPr>
            <p:custDataLst>
              <p:tags r:id="rId2"/>
            </p:custDataLst>
          </p:nvPr>
        </p:nvSpPr>
        <p:spPr>
          <a:xfrm>
            <a:off x="325877" y="724598"/>
            <a:ext cx="2521265" cy="184666"/>
          </a:xfrm>
          <a:prstGeom prst="rect">
            <a:avLst/>
          </a:prstGeom>
          <a:noFill/>
        </p:spPr>
        <p:txBody>
          <a:bodyPr wrap="square" lIns="0" tIns="0" rIns="0" bIns="0" rtlCol="0">
            <a:spAutoFit/>
          </a:bodyPr>
          <a:lstStyle/>
          <a:p>
            <a:r>
              <a:rPr lang="fr-FR" sz="1200" b="1" dirty="0">
                <a:latin typeface="Roboto" panose="02000000000000000000" pitchFamily="2" charset="0"/>
                <a:ea typeface="Roboto" panose="02000000000000000000" pitchFamily="2" charset="0"/>
              </a:rPr>
              <a:t>« Bruxelles je t’aime » </a:t>
            </a:r>
            <a:r>
              <a:rPr lang="fr-FR" sz="1200" dirty="0">
                <a:latin typeface="Roboto" panose="02000000000000000000" pitchFamily="2" charset="0"/>
                <a:ea typeface="Roboto" panose="02000000000000000000" pitchFamily="2" charset="0"/>
              </a:rPr>
              <a:t>Angèle</a:t>
            </a:r>
          </a:p>
        </p:txBody>
      </p:sp>
      <p:sp>
        <p:nvSpPr>
          <p:cNvPr id="31" name="ZoneTexte 30">
            <a:extLst>
              <a:ext uri="{FF2B5EF4-FFF2-40B4-BE49-F238E27FC236}">
                <a16:creationId xmlns:a16="http://schemas.microsoft.com/office/drawing/2014/main" id="{1738EE75-CE01-B249-B8DE-E1804EE68550}"/>
              </a:ext>
            </a:extLst>
          </p:cNvPr>
          <p:cNvSpPr txBox="1"/>
          <p:nvPr>
            <p:custDataLst>
              <p:tags r:id="rId3"/>
            </p:custDataLst>
          </p:nvPr>
        </p:nvSpPr>
        <p:spPr>
          <a:xfrm>
            <a:off x="325877" y="9705517"/>
            <a:ext cx="2057828" cy="250068"/>
          </a:xfrm>
          <a:prstGeom prst="rect">
            <a:avLst/>
          </a:prstGeom>
          <a:noFill/>
        </p:spPr>
        <p:txBody>
          <a:bodyPr wrap="square" lIns="0" tIns="0" rIns="0" bIns="0">
            <a:spAutoFit/>
          </a:bodyPr>
          <a:lstStyle/>
          <a:p>
            <a:pPr>
              <a:lnSpc>
                <a:spcPts val="960"/>
              </a:lnSpc>
            </a:pPr>
            <a:r>
              <a:rPr lang="fr-FR" sz="800" kern="1000" dirty="0">
                <a:latin typeface="Roboto Light" panose="02000000000000000000" pitchFamily="2" charset="0"/>
                <a:ea typeface="Roboto" panose="02000000000000000000" pitchFamily="2" charset="0"/>
              </a:rPr>
              <a:t>Parcours imaginés par Alizée </a:t>
            </a:r>
            <a:r>
              <a:rPr lang="fr-FR" sz="800" kern="1000" dirty="0" err="1">
                <a:latin typeface="Roboto Light" panose="02000000000000000000" pitchFamily="2" charset="0"/>
                <a:ea typeface="Roboto" panose="02000000000000000000" pitchFamily="2" charset="0"/>
              </a:rPr>
              <a:t>Giorgetta</a:t>
            </a:r>
            <a:endParaRPr lang="fr-FR" sz="800" kern="1000" dirty="0">
              <a:latin typeface="Roboto Light" panose="02000000000000000000" pitchFamily="2" charset="0"/>
              <a:ea typeface="Roboto" panose="02000000000000000000" pitchFamily="2" charset="0"/>
            </a:endParaRPr>
          </a:p>
          <a:p>
            <a:pPr>
              <a:lnSpc>
                <a:spcPts val="960"/>
              </a:lnSpc>
            </a:pPr>
            <a:r>
              <a:rPr lang="fr-FR" sz="800" kern="1000" dirty="0">
                <a:latin typeface="Roboto Light" panose="02000000000000000000" pitchFamily="2" charset="0"/>
                <a:ea typeface="Roboto" panose="02000000000000000000" pitchFamily="2" charset="0"/>
              </a:rPr>
              <a:t>CAVILAM - Alliance Française</a:t>
            </a:r>
          </a:p>
        </p:txBody>
      </p:sp>
      <p:sp>
        <p:nvSpPr>
          <p:cNvPr id="8" name="ZoneTexte 7">
            <a:extLst>
              <a:ext uri="{FF2B5EF4-FFF2-40B4-BE49-F238E27FC236}">
                <a16:creationId xmlns:a16="http://schemas.microsoft.com/office/drawing/2014/main" id="{E54B9175-5B8B-2447-A058-72E7CE37C8DE}"/>
              </a:ext>
            </a:extLst>
          </p:cNvPr>
          <p:cNvSpPr txBox="1"/>
          <p:nvPr>
            <p:custDataLst>
              <p:tags r:id="rId4"/>
            </p:custDataLst>
          </p:nvPr>
        </p:nvSpPr>
        <p:spPr>
          <a:xfrm>
            <a:off x="325876" y="339214"/>
            <a:ext cx="3279702" cy="318924"/>
          </a:xfrm>
          <a:prstGeom prst="rect">
            <a:avLst/>
          </a:prstGeom>
          <a:noFill/>
        </p:spPr>
        <p:txBody>
          <a:bodyPr wrap="square" lIns="0" tIns="72000" rIns="0" rtlCol="0">
            <a:spAutoFit/>
          </a:bodyPr>
          <a:lstStyle/>
          <a:p>
            <a:r>
              <a:rPr lang="fr-FR" sz="1300" b="1" dirty="0">
                <a:solidFill>
                  <a:schemeClr val="bg1"/>
                </a:solidFill>
                <a:latin typeface="Roboto" panose="02000000000000000000" pitchFamily="2" charset="0"/>
                <a:ea typeface="Roboto" panose="02000000000000000000" pitchFamily="2" charset="0"/>
              </a:rPr>
              <a:t>VOYAGE</a:t>
            </a:r>
          </a:p>
        </p:txBody>
      </p:sp>
      <p:sp>
        <p:nvSpPr>
          <p:cNvPr id="12" name="ZoneTexte 11">
            <a:extLst>
              <a:ext uri="{FF2B5EF4-FFF2-40B4-BE49-F238E27FC236}">
                <a16:creationId xmlns:a16="http://schemas.microsoft.com/office/drawing/2014/main" id="{4DD95A50-527F-18CC-A104-64E32B83E55B}"/>
              </a:ext>
            </a:extLst>
          </p:cNvPr>
          <p:cNvSpPr txBox="1"/>
          <p:nvPr>
            <p:custDataLst>
              <p:tags r:id="rId5"/>
            </p:custDataLst>
          </p:nvPr>
        </p:nvSpPr>
        <p:spPr>
          <a:xfrm>
            <a:off x="445146" y="5114666"/>
            <a:ext cx="5410199" cy="307777"/>
          </a:xfrm>
          <a:prstGeom prst="rect">
            <a:avLst/>
          </a:prstGeom>
          <a:noFill/>
        </p:spPr>
        <p:txBody>
          <a:bodyPr wrap="square" lIns="0" tIns="0" rIns="0" bIns="0" rtlCol="0">
            <a:spAutoFit/>
          </a:bodyPr>
          <a:lstStyle/>
          <a:p>
            <a:r>
              <a:rPr lang="fr-FR" sz="1000" b="1" kern="1300" dirty="0">
                <a:solidFill>
                  <a:schemeClr val="dk1"/>
                </a:solidFill>
                <a:latin typeface="Roboto Medium" panose="02000000000000000000" pitchFamily="2" charset="0"/>
              </a:rPr>
              <a:t>Parcours découverte </a:t>
            </a:r>
            <a:r>
              <a:rPr lang="fr-FR" sz="1000" kern="1300" dirty="0">
                <a:solidFill>
                  <a:schemeClr val="dk1"/>
                </a:solidFill>
                <a:latin typeface="Roboto Medium" panose="02000000000000000000" pitchFamily="2" charset="0"/>
              </a:rPr>
              <a:t>– Quatrième temps</a:t>
            </a:r>
          </a:p>
          <a:p>
            <a:r>
              <a:rPr lang="fr-FR" sz="1000" kern="1300" dirty="0">
                <a:solidFill>
                  <a:schemeClr val="dk1"/>
                </a:solidFill>
                <a:latin typeface="Roboto Medium" panose="02000000000000000000" pitchFamily="2" charset="0"/>
              </a:rPr>
              <a:t>Projeter ou recopier au tableau le nuage de mots.</a:t>
            </a:r>
          </a:p>
        </p:txBody>
      </p:sp>
      <p:sp>
        <p:nvSpPr>
          <p:cNvPr id="2" name="ZoneTexte 1">
            <a:extLst>
              <a:ext uri="{FF2B5EF4-FFF2-40B4-BE49-F238E27FC236}">
                <a16:creationId xmlns:a16="http://schemas.microsoft.com/office/drawing/2014/main" id="{B584F59F-942E-479E-8338-2148A3103F19}"/>
              </a:ext>
            </a:extLst>
          </p:cNvPr>
          <p:cNvSpPr txBox="1"/>
          <p:nvPr>
            <p:custDataLst>
              <p:tags r:id="rId6"/>
            </p:custDataLst>
          </p:nvPr>
        </p:nvSpPr>
        <p:spPr>
          <a:xfrm>
            <a:off x="3885276" y="365750"/>
            <a:ext cx="2149764" cy="292388"/>
          </a:xfrm>
          <a:prstGeom prst="rect">
            <a:avLst/>
          </a:prstGeom>
          <a:solidFill>
            <a:srgbClr val="5CB8B2"/>
          </a:solidFill>
        </p:spPr>
        <p:txBody>
          <a:bodyPr wrap="square" rtlCol="0">
            <a:spAutoFit/>
          </a:bodyPr>
          <a:lstStyle/>
          <a:p>
            <a:endParaRPr lang="fr-FR" sz="1300" b="1" dirty="0">
              <a:solidFill>
                <a:schemeClr val="bg1"/>
              </a:solidFill>
              <a:latin typeface="Roboto Light" panose="02000000000000000000"/>
            </a:endParaRPr>
          </a:p>
        </p:txBody>
      </p:sp>
      <p:pic>
        <p:nvPicPr>
          <p:cNvPr id="17" name="Image 16" descr="C:\Users\agiorgetta\Downloads\Word Art (2).png">
            <a:extLst>
              <a:ext uri="{FF2B5EF4-FFF2-40B4-BE49-F238E27FC236}">
                <a16:creationId xmlns:a16="http://schemas.microsoft.com/office/drawing/2014/main" id="{AB1F9384-B8C5-4451-856F-2E413B68ADA8}"/>
              </a:ext>
            </a:extLst>
          </p:cNvPr>
          <p:cNvPicPr/>
          <p:nvPr>
            <p:custDataLst>
              <p:tags r:id="rId7"/>
            </p:custDataLst>
          </p:nvPr>
        </p:nvPicPr>
        <p:blipFill>
          <a:blip r:embed="rId20">
            <a:extLst>
              <a:ext uri="{28A0092B-C50C-407E-A947-70E740481C1C}">
                <a14:useLocalDpi xmlns:a14="http://schemas.microsoft.com/office/drawing/2010/main" val="0"/>
              </a:ext>
            </a:extLst>
          </a:blip>
          <a:srcRect/>
          <a:stretch>
            <a:fillRect/>
          </a:stretch>
        </p:blipFill>
        <p:spPr bwMode="auto">
          <a:xfrm>
            <a:off x="895350" y="5469025"/>
            <a:ext cx="5753100" cy="2895600"/>
          </a:xfrm>
          <a:prstGeom prst="rect">
            <a:avLst/>
          </a:prstGeom>
          <a:noFill/>
          <a:ln>
            <a:noFill/>
          </a:ln>
        </p:spPr>
      </p:pic>
      <p:sp>
        <p:nvSpPr>
          <p:cNvPr id="19" name="ZoneTexte 18">
            <a:extLst>
              <a:ext uri="{FF2B5EF4-FFF2-40B4-BE49-F238E27FC236}">
                <a16:creationId xmlns:a16="http://schemas.microsoft.com/office/drawing/2014/main" id="{0A5D6C2E-2F49-4C0D-90B9-44CA5153EDDA}"/>
              </a:ext>
            </a:extLst>
          </p:cNvPr>
          <p:cNvSpPr txBox="1"/>
          <p:nvPr>
            <p:custDataLst>
              <p:tags r:id="rId8"/>
            </p:custDataLst>
          </p:nvPr>
        </p:nvSpPr>
        <p:spPr>
          <a:xfrm>
            <a:off x="325877" y="1139369"/>
            <a:ext cx="5410199" cy="307777"/>
          </a:xfrm>
          <a:prstGeom prst="rect">
            <a:avLst/>
          </a:prstGeom>
          <a:noFill/>
        </p:spPr>
        <p:txBody>
          <a:bodyPr wrap="square" lIns="0" tIns="0" rIns="0" bIns="0" rtlCol="0">
            <a:spAutoFit/>
          </a:bodyPr>
          <a:lstStyle/>
          <a:p>
            <a:r>
              <a:rPr lang="fr-FR" sz="1000" b="1" kern="1300" dirty="0">
                <a:latin typeface="Roboto" panose="02000000000000000000" pitchFamily="2" charset="0"/>
              </a:rPr>
              <a:t>Parcours découverte </a:t>
            </a:r>
            <a:r>
              <a:rPr lang="fr-FR" sz="1000" kern="1300" dirty="0">
                <a:solidFill>
                  <a:schemeClr val="dk1"/>
                </a:solidFill>
                <a:latin typeface="Roboto Medium" panose="02000000000000000000" pitchFamily="2" charset="0"/>
              </a:rPr>
              <a:t>– Deuxième temps</a:t>
            </a:r>
          </a:p>
          <a:p>
            <a:r>
              <a:rPr lang="fr-FR" sz="1000" kern="1300" dirty="0">
                <a:solidFill>
                  <a:schemeClr val="dk1"/>
                </a:solidFill>
                <a:latin typeface="Roboto Medium" panose="02000000000000000000" pitchFamily="2" charset="0"/>
              </a:rPr>
              <a:t>Projeter ou </a:t>
            </a:r>
            <a:r>
              <a:rPr lang="fr-FR" sz="1000" kern="1300">
                <a:solidFill>
                  <a:schemeClr val="dk1"/>
                </a:solidFill>
                <a:latin typeface="Roboto Medium" panose="02000000000000000000" pitchFamily="2" charset="0"/>
              </a:rPr>
              <a:t>recopier ces phrases au tableau, </a:t>
            </a:r>
            <a:endParaRPr lang="fr-FR" sz="1000" kern="1300" dirty="0">
              <a:solidFill>
                <a:schemeClr val="dk1"/>
              </a:solidFill>
              <a:latin typeface="Roboto Medium" panose="02000000000000000000" pitchFamily="2" charset="0"/>
            </a:endParaRPr>
          </a:p>
        </p:txBody>
      </p:sp>
      <p:sp>
        <p:nvSpPr>
          <p:cNvPr id="3" name="Rectangle 2">
            <a:extLst>
              <a:ext uri="{FF2B5EF4-FFF2-40B4-BE49-F238E27FC236}">
                <a16:creationId xmlns:a16="http://schemas.microsoft.com/office/drawing/2014/main" id="{9B6FE684-ABB2-4EFD-9A37-28A754BAB261}"/>
              </a:ext>
            </a:extLst>
          </p:cNvPr>
          <p:cNvSpPr/>
          <p:nvPr>
            <p:custDataLst>
              <p:tags r:id="rId9"/>
            </p:custDataLst>
          </p:nvPr>
        </p:nvSpPr>
        <p:spPr>
          <a:xfrm>
            <a:off x="869151" y="1875165"/>
            <a:ext cx="1326004" cy="369332"/>
          </a:xfrm>
          <a:prstGeom prst="rect">
            <a:avLst/>
          </a:prstGeom>
        </p:spPr>
        <p:txBody>
          <a:bodyPr wrap="none">
            <a:spAutoFit/>
          </a:bodyPr>
          <a:lstStyle/>
          <a:p>
            <a:r>
              <a:rPr lang="fr-FR" dirty="0">
                <a:latin typeface="Roboto" panose="02000000000000000000"/>
                <a:ea typeface="Calibri" panose="020F0502020204030204" pitchFamily="34" charset="0"/>
                <a:cs typeface="Times New Roman" panose="02020603050405020304" pitchFamily="18" charset="0"/>
              </a:rPr>
              <a:t>Je t’adore !</a:t>
            </a:r>
            <a:endParaRPr lang="fr-FR" dirty="0">
              <a:latin typeface="Roboto" panose="02000000000000000000"/>
            </a:endParaRPr>
          </a:p>
        </p:txBody>
      </p:sp>
      <p:sp>
        <p:nvSpPr>
          <p:cNvPr id="5" name="Rectangle 4">
            <a:extLst>
              <a:ext uri="{FF2B5EF4-FFF2-40B4-BE49-F238E27FC236}">
                <a16:creationId xmlns:a16="http://schemas.microsoft.com/office/drawing/2014/main" id="{9BD8BB77-730B-4E49-AABF-5ACDDC363B22}"/>
              </a:ext>
            </a:extLst>
          </p:cNvPr>
          <p:cNvSpPr/>
          <p:nvPr>
            <p:custDataLst>
              <p:tags r:id="rId10"/>
            </p:custDataLst>
          </p:nvPr>
        </p:nvSpPr>
        <p:spPr>
          <a:xfrm>
            <a:off x="1314418" y="2596917"/>
            <a:ext cx="2313454" cy="369332"/>
          </a:xfrm>
          <a:prstGeom prst="rect">
            <a:avLst/>
          </a:prstGeom>
        </p:spPr>
        <p:txBody>
          <a:bodyPr wrap="none">
            <a:spAutoFit/>
          </a:bodyPr>
          <a:lstStyle/>
          <a:p>
            <a:r>
              <a:rPr lang="fr-FR" dirty="0">
                <a:latin typeface="Roboto" panose="02000000000000000000"/>
                <a:ea typeface="Calibri" panose="020F0502020204030204" pitchFamily="34" charset="0"/>
                <a:cs typeface="Times New Roman" panose="02020603050405020304" pitchFamily="18" charset="0"/>
              </a:rPr>
              <a:t>Je ne pense qu’à toi.</a:t>
            </a:r>
            <a:endParaRPr lang="fr-FR" dirty="0">
              <a:latin typeface="Roboto" panose="02000000000000000000"/>
            </a:endParaRPr>
          </a:p>
        </p:txBody>
      </p:sp>
      <p:sp>
        <p:nvSpPr>
          <p:cNvPr id="9" name="Rectangle 8">
            <a:extLst>
              <a:ext uri="{FF2B5EF4-FFF2-40B4-BE49-F238E27FC236}">
                <a16:creationId xmlns:a16="http://schemas.microsoft.com/office/drawing/2014/main" id="{A14D56F0-053E-4C5A-9742-5BCAD4993A43}"/>
              </a:ext>
            </a:extLst>
          </p:cNvPr>
          <p:cNvSpPr/>
          <p:nvPr>
            <p:custDataLst>
              <p:tags r:id="rId11"/>
            </p:custDataLst>
          </p:nvPr>
        </p:nvSpPr>
        <p:spPr>
          <a:xfrm>
            <a:off x="2820748" y="1997319"/>
            <a:ext cx="1633781" cy="369332"/>
          </a:xfrm>
          <a:prstGeom prst="rect">
            <a:avLst/>
          </a:prstGeom>
        </p:spPr>
        <p:txBody>
          <a:bodyPr wrap="none">
            <a:spAutoFit/>
          </a:bodyPr>
          <a:lstStyle/>
          <a:p>
            <a:r>
              <a:rPr lang="fr-FR" dirty="0">
                <a:latin typeface="Roboto" panose="02000000000000000000"/>
                <a:ea typeface="Calibri" panose="020F0502020204030204" pitchFamily="34" charset="0"/>
                <a:cs typeface="Times New Roman" panose="02020603050405020304" pitchFamily="18" charset="0"/>
              </a:rPr>
              <a:t>Je rêve de toi.</a:t>
            </a:r>
            <a:endParaRPr lang="fr-FR" dirty="0">
              <a:latin typeface="Roboto" panose="02000000000000000000"/>
            </a:endParaRPr>
          </a:p>
        </p:txBody>
      </p:sp>
      <p:sp>
        <p:nvSpPr>
          <p:cNvPr id="15" name="Rectangle 14">
            <a:extLst>
              <a:ext uri="{FF2B5EF4-FFF2-40B4-BE49-F238E27FC236}">
                <a16:creationId xmlns:a16="http://schemas.microsoft.com/office/drawing/2014/main" id="{721606DE-5147-4992-B4E3-5E4BA82949C8}"/>
              </a:ext>
            </a:extLst>
          </p:cNvPr>
          <p:cNvSpPr/>
          <p:nvPr>
            <p:custDataLst>
              <p:tags r:id="rId12"/>
            </p:custDataLst>
          </p:nvPr>
        </p:nvSpPr>
        <p:spPr>
          <a:xfrm>
            <a:off x="4131955" y="2486770"/>
            <a:ext cx="2031325" cy="369332"/>
          </a:xfrm>
          <a:prstGeom prst="rect">
            <a:avLst/>
          </a:prstGeom>
        </p:spPr>
        <p:txBody>
          <a:bodyPr wrap="none">
            <a:spAutoFit/>
          </a:bodyPr>
          <a:lstStyle/>
          <a:p>
            <a:r>
              <a:rPr lang="fr-FR" dirty="0">
                <a:latin typeface="Roboto" panose="02000000000000000000"/>
                <a:ea typeface="Calibri" panose="020F0502020204030204" pitchFamily="34" charset="0"/>
                <a:cs typeface="Times New Roman" panose="02020603050405020304" pitchFamily="18" charset="0"/>
              </a:rPr>
              <a:t>T’es la plus belle !</a:t>
            </a:r>
            <a:endParaRPr lang="fr-FR" dirty="0">
              <a:latin typeface="Roboto" panose="02000000000000000000"/>
            </a:endParaRPr>
          </a:p>
        </p:txBody>
      </p:sp>
      <p:sp>
        <p:nvSpPr>
          <p:cNvPr id="18" name="Rectangle 17">
            <a:extLst>
              <a:ext uri="{FF2B5EF4-FFF2-40B4-BE49-F238E27FC236}">
                <a16:creationId xmlns:a16="http://schemas.microsoft.com/office/drawing/2014/main" id="{263AE3E1-CE04-4AF5-BAD9-6BFB596E205B}"/>
              </a:ext>
            </a:extLst>
          </p:cNvPr>
          <p:cNvSpPr/>
          <p:nvPr>
            <p:custDataLst>
              <p:tags r:id="rId13"/>
            </p:custDataLst>
          </p:nvPr>
        </p:nvSpPr>
        <p:spPr>
          <a:xfrm>
            <a:off x="2716905" y="3400705"/>
            <a:ext cx="1685077" cy="369332"/>
          </a:xfrm>
          <a:prstGeom prst="rect">
            <a:avLst/>
          </a:prstGeom>
        </p:spPr>
        <p:txBody>
          <a:bodyPr wrap="none">
            <a:spAutoFit/>
          </a:bodyPr>
          <a:lstStyle/>
          <a:p>
            <a:r>
              <a:rPr lang="fr-FR" dirty="0">
                <a:latin typeface="Roboto" panose="02000000000000000000"/>
                <a:ea typeface="Calibri" panose="020F0502020204030204" pitchFamily="34" charset="0"/>
                <a:cs typeface="Times New Roman" panose="02020603050405020304" pitchFamily="18" charset="0"/>
              </a:rPr>
              <a:t>T’es trop jolie !</a:t>
            </a:r>
            <a:endParaRPr lang="fr-FR" dirty="0">
              <a:latin typeface="Roboto" panose="02000000000000000000"/>
            </a:endParaRPr>
          </a:p>
        </p:txBody>
      </p:sp>
      <p:sp>
        <p:nvSpPr>
          <p:cNvPr id="21" name="Rectangle 20">
            <a:extLst>
              <a:ext uri="{FF2B5EF4-FFF2-40B4-BE49-F238E27FC236}">
                <a16:creationId xmlns:a16="http://schemas.microsoft.com/office/drawing/2014/main" id="{FE4EFC15-1932-42D7-BFD3-D258E179CD5B}"/>
              </a:ext>
            </a:extLst>
          </p:cNvPr>
          <p:cNvSpPr/>
          <p:nvPr>
            <p:custDataLst>
              <p:tags r:id="rId14"/>
            </p:custDataLst>
          </p:nvPr>
        </p:nvSpPr>
        <p:spPr>
          <a:xfrm>
            <a:off x="4702661" y="3205267"/>
            <a:ext cx="2074029" cy="369332"/>
          </a:xfrm>
          <a:prstGeom prst="rect">
            <a:avLst/>
          </a:prstGeom>
        </p:spPr>
        <p:txBody>
          <a:bodyPr wrap="none">
            <a:spAutoFit/>
          </a:bodyPr>
          <a:lstStyle/>
          <a:p>
            <a:r>
              <a:rPr lang="fr-FR" dirty="0">
                <a:latin typeface="Roboto" panose="02000000000000000000"/>
                <a:ea typeface="Calibri" panose="020F0502020204030204" pitchFamily="34" charset="0"/>
                <a:cs typeface="Times New Roman" panose="02020603050405020304" pitchFamily="18" charset="0"/>
              </a:rPr>
              <a:t>Tu es magnifique !</a:t>
            </a:r>
            <a:endParaRPr lang="fr-FR" dirty="0">
              <a:latin typeface="Roboto" panose="02000000000000000000"/>
            </a:endParaRPr>
          </a:p>
        </p:txBody>
      </p:sp>
      <p:sp>
        <p:nvSpPr>
          <p:cNvPr id="22" name="Rectangle 21">
            <a:extLst>
              <a:ext uri="{FF2B5EF4-FFF2-40B4-BE49-F238E27FC236}">
                <a16:creationId xmlns:a16="http://schemas.microsoft.com/office/drawing/2014/main" id="{E4879509-C6E8-4E43-8599-3AEF22A0F4BE}"/>
              </a:ext>
            </a:extLst>
          </p:cNvPr>
          <p:cNvSpPr/>
          <p:nvPr>
            <p:custDataLst>
              <p:tags r:id="rId15"/>
            </p:custDataLst>
          </p:nvPr>
        </p:nvSpPr>
        <p:spPr>
          <a:xfrm>
            <a:off x="2439085" y="4087552"/>
            <a:ext cx="2685351" cy="369332"/>
          </a:xfrm>
          <a:prstGeom prst="rect">
            <a:avLst/>
          </a:prstGeom>
        </p:spPr>
        <p:txBody>
          <a:bodyPr wrap="none">
            <a:spAutoFit/>
          </a:bodyPr>
          <a:lstStyle/>
          <a:p>
            <a:r>
              <a:rPr lang="fr-FR" dirty="0">
                <a:latin typeface="Roboto" panose="02000000000000000000"/>
                <a:ea typeface="Calibri" panose="020F0502020204030204" pitchFamily="34" charset="0"/>
                <a:cs typeface="Times New Roman" panose="02020603050405020304" pitchFamily="18" charset="0"/>
              </a:rPr>
              <a:t>Je connais tes quartiers.</a:t>
            </a:r>
            <a:endParaRPr lang="fr-FR" dirty="0">
              <a:latin typeface="Roboto" panose="02000000000000000000"/>
            </a:endParaRPr>
          </a:p>
        </p:txBody>
      </p:sp>
      <p:sp>
        <p:nvSpPr>
          <p:cNvPr id="23" name="Rectangle 22">
            <a:extLst>
              <a:ext uri="{FF2B5EF4-FFF2-40B4-BE49-F238E27FC236}">
                <a16:creationId xmlns:a16="http://schemas.microsoft.com/office/drawing/2014/main" id="{3AC9C4D9-A245-4A5F-A76A-22E8875CB1D0}"/>
              </a:ext>
            </a:extLst>
          </p:cNvPr>
          <p:cNvSpPr/>
          <p:nvPr>
            <p:custDataLst>
              <p:tags r:id="rId16"/>
            </p:custDataLst>
          </p:nvPr>
        </p:nvSpPr>
        <p:spPr>
          <a:xfrm>
            <a:off x="4584497" y="1766937"/>
            <a:ext cx="1992853" cy="369332"/>
          </a:xfrm>
          <a:prstGeom prst="rect">
            <a:avLst/>
          </a:prstGeom>
        </p:spPr>
        <p:txBody>
          <a:bodyPr wrap="none">
            <a:spAutoFit/>
          </a:bodyPr>
          <a:lstStyle/>
          <a:p>
            <a:r>
              <a:rPr lang="fr-FR" dirty="0">
                <a:latin typeface="Roboto" panose="02000000000000000000"/>
                <a:ea typeface="Calibri" panose="020F0502020204030204" pitchFamily="34" charset="0"/>
                <a:cs typeface="Times New Roman" panose="02020603050405020304" pitchFamily="18" charset="0"/>
              </a:rPr>
              <a:t>T’es ma préférée.</a:t>
            </a:r>
            <a:endParaRPr lang="fr-FR" dirty="0">
              <a:latin typeface="Roboto" panose="02000000000000000000"/>
            </a:endParaRPr>
          </a:p>
        </p:txBody>
      </p:sp>
      <p:sp>
        <p:nvSpPr>
          <p:cNvPr id="24" name="Rectangle 23">
            <a:extLst>
              <a:ext uri="{FF2B5EF4-FFF2-40B4-BE49-F238E27FC236}">
                <a16:creationId xmlns:a16="http://schemas.microsoft.com/office/drawing/2014/main" id="{86FA0AE2-C491-4386-A235-C3EEECD85218}"/>
              </a:ext>
            </a:extLst>
          </p:cNvPr>
          <p:cNvSpPr/>
          <p:nvPr>
            <p:custDataLst>
              <p:tags r:id="rId17"/>
            </p:custDataLst>
          </p:nvPr>
        </p:nvSpPr>
        <p:spPr>
          <a:xfrm>
            <a:off x="461844" y="3270907"/>
            <a:ext cx="1954381" cy="369332"/>
          </a:xfrm>
          <a:prstGeom prst="rect">
            <a:avLst/>
          </a:prstGeom>
        </p:spPr>
        <p:txBody>
          <a:bodyPr wrap="none">
            <a:spAutoFit/>
          </a:bodyPr>
          <a:lstStyle/>
          <a:p>
            <a:r>
              <a:rPr lang="fr-FR" dirty="0">
                <a:latin typeface="Roboto" panose="02000000000000000000"/>
                <a:ea typeface="Calibri" panose="020F0502020204030204" pitchFamily="34" charset="0"/>
                <a:cs typeface="Times New Roman" panose="02020603050405020304" pitchFamily="18" charset="0"/>
              </a:rPr>
              <a:t>T’es la plus chic !</a:t>
            </a:r>
            <a:endParaRPr lang="fr-FR" dirty="0">
              <a:latin typeface="Roboto" panose="02000000000000000000"/>
            </a:endParaRPr>
          </a:p>
        </p:txBody>
      </p:sp>
      <p:pic>
        <p:nvPicPr>
          <p:cNvPr id="20" name="Image 19">
            <a:extLst>
              <a:ext uri="{FF2B5EF4-FFF2-40B4-BE49-F238E27FC236}">
                <a16:creationId xmlns:a16="http://schemas.microsoft.com/office/drawing/2014/main" id="{E457928E-2C68-744B-AAFC-FBF04CF177AB}"/>
              </a:ext>
            </a:extLst>
          </p:cNvPr>
          <p:cNvPicPr>
            <a:picLocks noChangeAspect="1"/>
          </p:cNvPicPr>
          <p:nvPr/>
        </p:nvPicPr>
        <p:blipFill>
          <a:blip r:embed="rId21"/>
          <a:stretch>
            <a:fillRect/>
          </a:stretch>
        </p:blipFill>
        <p:spPr>
          <a:xfrm>
            <a:off x="0" y="10071100"/>
            <a:ext cx="7559675" cy="601467"/>
          </a:xfrm>
          <a:prstGeom prst="rect">
            <a:avLst/>
          </a:prstGeom>
        </p:spPr>
      </p:pic>
    </p:spTree>
    <p:extLst>
      <p:ext uri="{BB962C8B-B14F-4D97-AF65-F5344CB8AC3E}">
        <p14:creationId xmlns:p14="http://schemas.microsoft.com/office/powerpoint/2010/main" val="15642799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1.xml><?xml version="1.0" encoding="utf-8"?>
<p:tagLst xmlns:a="http://schemas.openxmlformats.org/drawingml/2006/main" xmlns:r="http://schemas.openxmlformats.org/officeDocument/2006/relationships" xmlns:p="http://schemas.openxmlformats.org/presentationml/2006/main">
  <p:tag name="NUM" val="11"/>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7"/>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9"/>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8"/>
</p:tagLst>
</file>

<file path=ppt/tags/tag29.xml><?xml version="1.0" encoding="utf-8"?>
<p:tagLst xmlns:a="http://schemas.openxmlformats.org/drawingml/2006/main" xmlns:r="http://schemas.openxmlformats.org/officeDocument/2006/relationships" xmlns:p="http://schemas.openxmlformats.org/presentationml/2006/main">
  <p:tag name="NUM" val="9"/>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3"/>
</p:tagLst>
</file>

<file path=ppt/tags/tag46.xml><?xml version="1.0" encoding="utf-8"?>
<p:tagLst xmlns:a="http://schemas.openxmlformats.org/drawingml/2006/main" xmlns:r="http://schemas.openxmlformats.org/officeDocument/2006/relationships" xmlns:p="http://schemas.openxmlformats.org/presentationml/2006/main">
  <p:tag name="NUM" val="4"/>
</p:tagLst>
</file>

<file path=ppt/tags/tag47.xml><?xml version="1.0" encoding="utf-8"?>
<p:tagLst xmlns:a="http://schemas.openxmlformats.org/drawingml/2006/main" xmlns:r="http://schemas.openxmlformats.org/officeDocument/2006/relationships" xmlns:p="http://schemas.openxmlformats.org/presentationml/2006/main">
  <p:tag name="NUM" val="5"/>
</p:tagLst>
</file>

<file path=ppt/tags/tag48.xml><?xml version="1.0" encoding="utf-8"?>
<p:tagLst xmlns:a="http://schemas.openxmlformats.org/drawingml/2006/main" xmlns:r="http://schemas.openxmlformats.org/officeDocument/2006/relationships" xmlns:p="http://schemas.openxmlformats.org/presentationml/2006/main">
  <p:tag name="NUM" val="6"/>
</p:tagLst>
</file>

<file path=ppt/tags/tag49.xml><?xml version="1.0" encoding="utf-8"?>
<p:tagLst xmlns:a="http://schemas.openxmlformats.org/drawingml/2006/main" xmlns:r="http://schemas.openxmlformats.org/officeDocument/2006/relationships" xmlns:p="http://schemas.openxmlformats.org/presentationml/2006/main">
  <p:tag name="NUM" val="7"/>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8"/>
</p:tagLst>
</file>

<file path=ppt/tags/tag51.xml><?xml version="1.0" encoding="utf-8"?>
<p:tagLst xmlns:a="http://schemas.openxmlformats.org/drawingml/2006/main" xmlns:r="http://schemas.openxmlformats.org/officeDocument/2006/relationships" xmlns:p="http://schemas.openxmlformats.org/presentationml/2006/main">
  <p:tag name="NUM" val="9"/>
</p:tagLst>
</file>

<file path=ppt/tags/tag52.xml><?xml version="1.0" encoding="utf-8"?>
<p:tagLst xmlns:a="http://schemas.openxmlformats.org/drawingml/2006/main" xmlns:r="http://schemas.openxmlformats.org/officeDocument/2006/relationships" xmlns:p="http://schemas.openxmlformats.org/presentationml/2006/main">
  <p:tag name="NUM" val="10"/>
</p:tagLst>
</file>

<file path=ppt/tags/tag53.xml><?xml version="1.0" encoding="utf-8"?>
<p:tagLst xmlns:a="http://schemas.openxmlformats.org/drawingml/2006/main" xmlns:r="http://schemas.openxmlformats.org/officeDocument/2006/relationships" xmlns:p="http://schemas.openxmlformats.org/presentationml/2006/main">
  <p:tag name="NUM" val="11"/>
</p:tagLst>
</file>

<file path=ppt/tags/tag54.xml><?xml version="1.0" encoding="utf-8"?>
<p:tagLst xmlns:a="http://schemas.openxmlformats.org/drawingml/2006/main" xmlns:r="http://schemas.openxmlformats.org/officeDocument/2006/relationships" xmlns:p="http://schemas.openxmlformats.org/presentationml/2006/main">
  <p:tag name="NUM" val="12"/>
</p:tagLst>
</file>

<file path=ppt/tags/tag55.xml><?xml version="1.0" encoding="utf-8"?>
<p:tagLst xmlns:a="http://schemas.openxmlformats.org/drawingml/2006/main" xmlns:r="http://schemas.openxmlformats.org/officeDocument/2006/relationships" xmlns:p="http://schemas.openxmlformats.org/presentationml/2006/main">
  <p:tag name="NUM" val="13"/>
</p:tagLst>
</file>

<file path=ppt/tags/tag56.xml><?xml version="1.0" encoding="utf-8"?>
<p:tagLst xmlns:a="http://schemas.openxmlformats.org/drawingml/2006/main" xmlns:r="http://schemas.openxmlformats.org/officeDocument/2006/relationships" xmlns:p="http://schemas.openxmlformats.org/presentationml/2006/main">
  <p:tag name="NUM" val="14"/>
</p:tagLst>
</file>

<file path=ppt/tags/tag57.xml><?xml version="1.0" encoding="utf-8"?>
<p:tagLst xmlns:a="http://schemas.openxmlformats.org/drawingml/2006/main" xmlns:r="http://schemas.openxmlformats.org/officeDocument/2006/relationships" xmlns:p="http://schemas.openxmlformats.org/presentationml/2006/main">
  <p:tag name="NUM" val="15"/>
</p:tagLst>
</file>

<file path=ppt/tags/tag58.xml><?xml version="1.0" encoding="utf-8"?>
<p:tagLst xmlns:a="http://schemas.openxmlformats.org/drawingml/2006/main" xmlns:r="http://schemas.openxmlformats.org/officeDocument/2006/relationships" xmlns:p="http://schemas.openxmlformats.org/presentationml/2006/main">
  <p:tag name="NUM" val="16"/>
</p:tagLst>
</file>

<file path=ppt/tags/tag59.xml><?xml version="1.0" encoding="utf-8"?>
<p:tagLst xmlns:a="http://schemas.openxmlformats.org/drawingml/2006/main" xmlns:r="http://schemas.openxmlformats.org/officeDocument/2006/relationships" xmlns:p="http://schemas.openxmlformats.org/presentationml/2006/main">
  <p:tag name="NUM" val="17"/>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1641</TotalTime>
  <Words>1604</Words>
  <Application>Microsoft Macintosh PowerPoint</Application>
  <PresentationFormat>Personnalisé</PresentationFormat>
  <Paragraphs>246</Paragraphs>
  <Slides>6</Slides>
  <Notes>0</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6</vt:i4>
      </vt:variant>
    </vt:vector>
  </HeadingPairs>
  <TitlesOfParts>
    <vt:vector size="19" baseType="lpstr">
      <vt:lpstr>MS Mincho</vt:lpstr>
      <vt:lpstr>Arial</vt:lpstr>
      <vt:lpstr>Calibri</vt:lpstr>
      <vt:lpstr>Calibri Light</vt:lpstr>
      <vt:lpstr>Proto Grotesk</vt:lpstr>
      <vt:lpstr>Roboto</vt:lpstr>
      <vt:lpstr>Roboto Black</vt:lpstr>
      <vt:lpstr>Roboto Light</vt:lpstr>
      <vt:lpstr>Roboto Medium</vt:lpstr>
      <vt:lpstr>Tahoma</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Anne BREZES</dc:creator>
  <cp:lastModifiedBy>Martin LAFITTE</cp:lastModifiedBy>
  <cp:revision>104</cp:revision>
  <cp:lastPrinted>2022-05-02T09:29:30Z</cp:lastPrinted>
  <dcterms:created xsi:type="dcterms:W3CDTF">2022-03-24T14:32:05Z</dcterms:created>
  <dcterms:modified xsi:type="dcterms:W3CDTF">2024-04-15T14:50:37Z</dcterms:modified>
</cp:coreProperties>
</file>