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58"/>
    <p:restoredTop sz="95827"/>
  </p:normalViewPr>
  <p:slideViewPr>
    <p:cSldViewPr snapToGrid="0" snapToObjects="1">
      <p:cViewPr varScale="1">
        <p:scale>
          <a:sx n="68" d="100"/>
          <a:sy n="68" d="100"/>
        </p:scale>
        <p:origin x="3808" y="24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emf"/><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8.emf"/><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7.emf"/><Relationship Id="rId17" Type="http://schemas.openxmlformats.org/officeDocument/2006/relationships/image" Target="../media/image5.png"/><Relationship Id="rId2" Type="http://schemas.openxmlformats.org/officeDocument/2006/relationships/tags" Target="../tags/tag13.xml"/><Relationship Id="rId16" Type="http://schemas.openxmlformats.org/officeDocument/2006/relationships/image" Target="../media/image3.emf"/><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6.jpg"/><Relationship Id="rId5" Type="http://schemas.openxmlformats.org/officeDocument/2006/relationships/tags" Target="../tags/tag16.xml"/><Relationship Id="rId15" Type="http://schemas.openxmlformats.org/officeDocument/2006/relationships/image" Target="../media/image10.emf"/><Relationship Id="rId10"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9.em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7.emf"/><Relationship Id="rId17" Type="http://schemas.openxmlformats.org/officeDocument/2006/relationships/image" Target="../media/image5.png"/><Relationship Id="rId2" Type="http://schemas.openxmlformats.org/officeDocument/2006/relationships/tags" Target="../tags/tag22.xml"/><Relationship Id="rId16" Type="http://schemas.openxmlformats.org/officeDocument/2006/relationships/image" Target="../media/image3.emf"/><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11.jpg"/><Relationship Id="rId5" Type="http://schemas.openxmlformats.org/officeDocument/2006/relationships/tags" Target="../tags/tag25.xml"/><Relationship Id="rId15" Type="http://schemas.openxmlformats.org/officeDocument/2006/relationships/image" Target="../media/image13.png"/><Relationship Id="rId10" Type="http://schemas.openxmlformats.org/officeDocument/2006/relationships/slideLayout" Target="../slideLayouts/slideLayout7.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3.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15.png"/><Relationship Id="rId5" Type="http://schemas.openxmlformats.org/officeDocument/2006/relationships/tags" Target="../tags/tag34.xml"/><Relationship Id="rId10" Type="http://schemas.openxmlformats.org/officeDocument/2006/relationships/image" Target="../media/image9.emf"/><Relationship Id="rId4" Type="http://schemas.openxmlformats.org/officeDocument/2006/relationships/tags" Target="../tags/tag33.xml"/><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39.xml"/><Relationship Id="rId7"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3DC82CB-8100-124C-8565-990BBD13FAD3}"/>
              </a:ext>
            </a:extLst>
          </p:cNvPr>
          <p:cNvPicPr>
            <a:picLocks noChangeAspect="1"/>
          </p:cNvPicPr>
          <p:nvPr>
            <p:custDataLst>
              <p:tags r:id="rId1"/>
            </p:custDataLst>
          </p:nvPr>
        </p:nvPicPr>
        <p:blipFill>
          <a:blip r:embed="rId13"/>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custDataLst>
              <p:tags r:id="rId2"/>
            </p:custDataLst>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Le reste</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custDataLst>
              <p:tags r:id="rId3"/>
            </p:custDataLst>
          </p:nvPr>
        </p:nvSpPr>
        <p:spPr>
          <a:xfrm>
            <a:off x="2755505" y="1862383"/>
            <a:ext cx="4490979" cy="7825860"/>
          </a:xfrm>
          <a:prstGeom prst="rect">
            <a:avLst/>
          </a:prstGeom>
          <a:noFill/>
        </p:spPr>
        <p:txBody>
          <a:bodyPr wrap="square" lIns="0" tIns="0" rIns="0" bIns="0" rtlCol="0">
            <a:spAutoFit/>
          </a:bodyPr>
          <a:lstStyle/>
          <a:p>
            <a:pPr>
              <a:lnSpc>
                <a:spcPts val="1260"/>
              </a:lnSpc>
            </a:pPr>
            <a:r>
              <a:rPr lang="fr-FR" sz="1000" dirty="0">
                <a:latin typeface="Roboto" panose="02000000000000000000" pitchFamily="2" charset="0"/>
              </a:rPr>
              <a:t>Je n’suis qu’une imbécile, allongée sur le dos</a:t>
            </a:r>
          </a:p>
          <a:p>
            <a:pPr>
              <a:lnSpc>
                <a:spcPts val="1260"/>
              </a:lnSpc>
            </a:pPr>
            <a:r>
              <a:rPr lang="fr-FR" sz="1000" dirty="0">
                <a:latin typeface="Roboto" panose="02000000000000000000" pitchFamily="2" charset="0"/>
              </a:rPr>
              <a:t>J’me refais le film, le début était beau</a:t>
            </a:r>
          </a:p>
          <a:p>
            <a:pPr>
              <a:lnSpc>
                <a:spcPts val="1260"/>
              </a:lnSpc>
            </a:pPr>
            <a:r>
              <a:rPr lang="fr-FR" sz="1000" dirty="0">
                <a:latin typeface="Roboto" panose="02000000000000000000" pitchFamily="2" charset="0"/>
              </a:rPr>
              <a:t>Puis je t’imagine, jouer sur ton piano</a:t>
            </a:r>
          </a:p>
          <a:p>
            <a:pPr>
              <a:lnSpc>
                <a:spcPts val="1260"/>
              </a:lnSpc>
            </a:pPr>
            <a:r>
              <a:rPr lang="fr-FR" sz="1000" dirty="0">
                <a:latin typeface="Roboto" panose="02000000000000000000" pitchFamily="2" charset="0"/>
              </a:rPr>
              <a:t>Une mélodie expire dans un écho</a:t>
            </a:r>
          </a:p>
          <a:p>
            <a:pPr>
              <a:lnSpc>
                <a:spcPts val="1260"/>
              </a:lnSpc>
            </a:pPr>
            <a:r>
              <a:rPr lang="fr-FR" sz="1000" dirty="0">
                <a:latin typeface="Roboto" panose="02000000000000000000" pitchFamily="2" charset="0"/>
              </a:rPr>
              <a:t>J’ai tout gâché, je sais</a:t>
            </a:r>
          </a:p>
          <a:p>
            <a:pPr>
              <a:lnSpc>
                <a:spcPts val="1260"/>
              </a:lnSpc>
            </a:pPr>
            <a:r>
              <a:rPr lang="fr-FR" sz="1000" dirty="0">
                <a:latin typeface="Roboto" panose="02000000000000000000" pitchFamily="2" charset="0"/>
              </a:rPr>
              <a:t>Je sais, j’ai tout gâché</a:t>
            </a:r>
            <a:br>
              <a:rPr lang="fr-FR" sz="1000" dirty="0">
                <a:latin typeface="Roboto" panose="02000000000000000000" pitchFamily="2" charset="0"/>
              </a:rPr>
            </a:br>
            <a:endParaRPr lang="fr-FR" sz="1000" dirty="0">
              <a:latin typeface="Roboto" panose="02000000000000000000" pitchFamily="2" charset="0"/>
            </a:endParaRPr>
          </a:p>
          <a:p>
            <a:pPr>
              <a:lnSpc>
                <a:spcPts val="1260"/>
              </a:lnSpc>
            </a:pPr>
            <a:r>
              <a:rPr lang="fr-FR" sz="1000" dirty="0">
                <a:latin typeface="Roboto" panose="02000000000000000000" pitchFamily="2" charset="0"/>
              </a:rPr>
              <a:t>Je ne peux pas oublier ton cul¹ et le grain de beauté perdu</a:t>
            </a:r>
          </a:p>
          <a:p>
            <a:pPr>
              <a:lnSpc>
                <a:spcPts val="1260"/>
              </a:lnSpc>
            </a:pPr>
            <a:r>
              <a:rPr lang="fr-FR" sz="1000" dirty="0">
                <a:latin typeface="Roboto" panose="02000000000000000000" pitchFamily="2" charset="0"/>
              </a:rPr>
              <a:t>Sur ton pouce, et la peau de ton dos</a:t>
            </a:r>
          </a:p>
          <a:p>
            <a:pPr>
              <a:lnSpc>
                <a:spcPts val="1260"/>
              </a:lnSpc>
            </a:pPr>
            <a:r>
              <a:rPr lang="fr-FR" sz="1000" dirty="0">
                <a:latin typeface="Roboto" panose="02000000000000000000" pitchFamily="2" charset="0"/>
              </a:rPr>
              <a:t>Le reste je te le laisse mais je retiens en laisse²</a:t>
            </a:r>
          </a:p>
          <a:p>
            <a:pPr>
              <a:lnSpc>
                <a:spcPts val="1260"/>
              </a:lnSpc>
            </a:pPr>
            <a:r>
              <a:rPr lang="fr-FR" sz="1000" dirty="0">
                <a:latin typeface="Roboto" panose="02000000000000000000" pitchFamily="2" charset="0"/>
              </a:rPr>
              <a:t>Le souvenir ému de ton corps nu</a:t>
            </a:r>
          </a:p>
          <a:p>
            <a:pPr>
              <a:lnSpc>
                <a:spcPts val="1260"/>
              </a:lnSpc>
            </a:pPr>
            <a:endParaRPr lang="fr-FR" sz="1000" dirty="0">
              <a:latin typeface="Roboto" panose="02000000000000000000" pitchFamily="2" charset="0"/>
            </a:endParaRPr>
          </a:p>
          <a:p>
            <a:pPr>
              <a:lnSpc>
                <a:spcPts val="1260"/>
              </a:lnSpc>
            </a:pPr>
            <a:r>
              <a:rPr lang="fr-FR" sz="1000" dirty="0">
                <a:latin typeface="Roboto" panose="02000000000000000000" pitchFamily="2" charset="0"/>
              </a:rPr>
              <a:t>Refrain : </a:t>
            </a:r>
          </a:p>
          <a:p>
            <a:pPr>
              <a:lnSpc>
                <a:spcPts val="1260"/>
              </a:lnSpc>
            </a:pPr>
            <a:r>
              <a:rPr lang="fr-FR" sz="1000" dirty="0">
                <a:latin typeface="Roboto" panose="02000000000000000000" pitchFamily="2" charset="0"/>
              </a:rPr>
              <a:t>Le reste je te le laisse, ah, ah </a:t>
            </a:r>
          </a:p>
          <a:p>
            <a:pPr>
              <a:lnSpc>
                <a:spcPts val="1260"/>
              </a:lnSpc>
            </a:pPr>
            <a:r>
              <a:rPr lang="fr-FR" sz="1000" dirty="0">
                <a:latin typeface="Roboto" panose="02000000000000000000" pitchFamily="2" charset="0"/>
              </a:rPr>
              <a:t>Le reste je te le laisse, ah, ah </a:t>
            </a:r>
          </a:p>
          <a:p>
            <a:pPr>
              <a:lnSpc>
                <a:spcPts val="1260"/>
              </a:lnSpc>
            </a:pPr>
            <a:r>
              <a:rPr lang="fr-FR" sz="1000" dirty="0">
                <a:latin typeface="Roboto" panose="02000000000000000000" pitchFamily="2" charset="0"/>
              </a:rPr>
              <a:t>Le reste je te le laisse, ah, ah</a:t>
            </a:r>
          </a:p>
          <a:p>
            <a:pPr>
              <a:lnSpc>
                <a:spcPts val="1260"/>
              </a:lnSpc>
            </a:pPr>
            <a:r>
              <a:rPr lang="fr-FR" sz="1000" dirty="0">
                <a:latin typeface="Roboto" panose="02000000000000000000" pitchFamily="2" charset="0"/>
              </a:rPr>
              <a:t>Le reste je te le laisse, ah, ah</a:t>
            </a:r>
          </a:p>
          <a:p>
            <a:pPr>
              <a:lnSpc>
                <a:spcPts val="1260"/>
              </a:lnSpc>
            </a:pPr>
            <a:endParaRPr lang="fr-FR" sz="1000" dirty="0">
              <a:latin typeface="Roboto" panose="02000000000000000000" pitchFamily="2" charset="0"/>
            </a:endParaRPr>
          </a:p>
          <a:p>
            <a:pPr>
              <a:lnSpc>
                <a:spcPts val="1260"/>
              </a:lnSpc>
            </a:pPr>
            <a:r>
              <a:rPr lang="fr-FR" sz="1000" dirty="0">
                <a:latin typeface="Roboto" panose="02000000000000000000" pitchFamily="2" charset="0"/>
              </a:rPr>
              <a:t>Je te sens au loin, chasser mon souvenir, </a:t>
            </a:r>
          </a:p>
          <a:p>
            <a:pPr>
              <a:lnSpc>
                <a:spcPts val="1260"/>
              </a:lnSpc>
            </a:pPr>
            <a:r>
              <a:rPr lang="fr-FR" sz="1000" dirty="0">
                <a:latin typeface="Roboto" panose="02000000000000000000" pitchFamily="2" charset="0"/>
              </a:rPr>
              <a:t>Qui palpite encore, qui va bientôt mourir</a:t>
            </a:r>
          </a:p>
          <a:p>
            <a:pPr>
              <a:lnSpc>
                <a:spcPts val="1260"/>
              </a:lnSpc>
            </a:pPr>
            <a:r>
              <a:rPr lang="fr-FR" sz="1000" dirty="0">
                <a:latin typeface="Roboto" panose="02000000000000000000" pitchFamily="2" charset="0"/>
              </a:rPr>
              <a:t>Est-ce mon pauvre cœur, qui a tout inventé ?</a:t>
            </a:r>
          </a:p>
          <a:p>
            <a:pPr>
              <a:lnSpc>
                <a:spcPts val="1260"/>
              </a:lnSpc>
            </a:pPr>
            <a:r>
              <a:rPr lang="fr-FR" sz="1000" dirty="0">
                <a:latin typeface="Roboto" panose="02000000000000000000" pitchFamily="2" charset="0"/>
              </a:rPr>
              <a:t>Étais-tu ici, m’as-tu au moins aimée ?</a:t>
            </a:r>
          </a:p>
          <a:p>
            <a:pPr>
              <a:lnSpc>
                <a:spcPts val="1260"/>
              </a:lnSpc>
            </a:pPr>
            <a:r>
              <a:rPr lang="fr-FR" sz="1000" dirty="0">
                <a:latin typeface="Roboto" panose="02000000000000000000" pitchFamily="2" charset="0"/>
              </a:rPr>
              <a:t>J’ai tout gâché, je sais</a:t>
            </a:r>
          </a:p>
          <a:p>
            <a:pPr>
              <a:lnSpc>
                <a:spcPts val="1260"/>
              </a:lnSpc>
            </a:pPr>
            <a:r>
              <a:rPr lang="fr-FR" sz="1000" dirty="0">
                <a:latin typeface="Roboto" panose="02000000000000000000" pitchFamily="2" charset="0"/>
              </a:rPr>
              <a:t>Je sais, j’ai tout gâché</a:t>
            </a:r>
          </a:p>
          <a:p>
            <a:pPr>
              <a:lnSpc>
                <a:spcPts val="1260"/>
              </a:lnSpc>
            </a:pPr>
            <a:endParaRPr lang="fr-FR" sz="1000" dirty="0">
              <a:latin typeface="Roboto" panose="02000000000000000000" pitchFamily="2" charset="0"/>
            </a:endParaRPr>
          </a:p>
          <a:p>
            <a:pPr>
              <a:lnSpc>
                <a:spcPts val="1260"/>
              </a:lnSpc>
            </a:pPr>
            <a:r>
              <a:rPr lang="fr-FR" sz="1000" dirty="0">
                <a:latin typeface="Roboto" panose="02000000000000000000" pitchFamily="2" charset="0"/>
              </a:rPr>
              <a:t>Refrain </a:t>
            </a:r>
          </a:p>
          <a:p>
            <a:pPr>
              <a:lnSpc>
                <a:spcPts val="1260"/>
              </a:lnSpc>
            </a:pPr>
            <a:endParaRPr lang="fr-FR" sz="1000" dirty="0">
              <a:latin typeface="Roboto" panose="02000000000000000000" pitchFamily="2" charset="0"/>
            </a:endParaRPr>
          </a:p>
          <a:p>
            <a:pPr>
              <a:lnSpc>
                <a:spcPts val="1260"/>
              </a:lnSpc>
            </a:pPr>
            <a:r>
              <a:rPr lang="fr-FR" sz="1000" dirty="0">
                <a:latin typeface="Roboto" panose="02000000000000000000" pitchFamily="2" charset="0"/>
              </a:rPr>
              <a:t>Je ne peux pas oublier ton cul¹ et le grain de beauté perdu</a:t>
            </a:r>
          </a:p>
          <a:p>
            <a:pPr>
              <a:lnSpc>
                <a:spcPts val="1260"/>
              </a:lnSpc>
            </a:pPr>
            <a:r>
              <a:rPr lang="fr-FR" sz="1000" dirty="0">
                <a:latin typeface="Roboto" panose="02000000000000000000" pitchFamily="2" charset="0"/>
              </a:rPr>
              <a:t>Sur ton pouce, et la peau de ton dos</a:t>
            </a:r>
          </a:p>
          <a:p>
            <a:pPr>
              <a:lnSpc>
                <a:spcPts val="1260"/>
              </a:lnSpc>
            </a:pPr>
            <a:r>
              <a:rPr lang="fr-FR" sz="1000" dirty="0">
                <a:latin typeface="Roboto" panose="02000000000000000000" pitchFamily="2" charset="0"/>
              </a:rPr>
              <a:t>Le reste je te le laisse mais je retiens en laisse²</a:t>
            </a:r>
          </a:p>
          <a:p>
            <a:pPr>
              <a:lnSpc>
                <a:spcPts val="1260"/>
              </a:lnSpc>
            </a:pPr>
            <a:r>
              <a:rPr lang="fr-FR" sz="1000" dirty="0">
                <a:latin typeface="Roboto" panose="02000000000000000000" pitchFamily="2" charset="0"/>
              </a:rPr>
              <a:t>Le souvenir ému de ton corps nu</a:t>
            </a:r>
          </a:p>
          <a:p>
            <a:pPr>
              <a:lnSpc>
                <a:spcPts val="1260"/>
              </a:lnSpc>
            </a:pPr>
            <a:endParaRPr lang="fr-FR" sz="1000" dirty="0">
              <a:latin typeface="Roboto" panose="02000000000000000000" pitchFamily="2" charset="0"/>
            </a:endParaRPr>
          </a:p>
          <a:p>
            <a:pPr>
              <a:lnSpc>
                <a:spcPts val="1260"/>
              </a:lnSpc>
            </a:pPr>
            <a:r>
              <a:rPr lang="fr-FR" sz="1000" dirty="0">
                <a:latin typeface="Roboto" panose="02000000000000000000" pitchFamily="2" charset="0"/>
              </a:rPr>
              <a:t>Je reste amoureuse, d’une idée qui s’éteint</a:t>
            </a:r>
          </a:p>
          <a:p>
            <a:pPr>
              <a:lnSpc>
                <a:spcPts val="1260"/>
              </a:lnSpc>
            </a:pPr>
            <a:r>
              <a:rPr lang="fr-FR" sz="1000" dirty="0">
                <a:latin typeface="Roboto" panose="02000000000000000000" pitchFamily="2" charset="0"/>
              </a:rPr>
              <a:t>Figée à jamais, dans un miroir sans tain³</a:t>
            </a:r>
          </a:p>
          <a:p>
            <a:pPr>
              <a:lnSpc>
                <a:spcPts val="1260"/>
              </a:lnSpc>
            </a:pPr>
            <a:r>
              <a:rPr lang="fr-FR" sz="1000" dirty="0">
                <a:latin typeface="Roboto" panose="02000000000000000000" pitchFamily="2" charset="0"/>
              </a:rPr>
              <a:t>D’où je te regarde, t’en sortir à merveille</a:t>
            </a:r>
          </a:p>
          <a:p>
            <a:pPr>
              <a:lnSpc>
                <a:spcPts val="1260"/>
              </a:lnSpc>
            </a:pPr>
            <a:r>
              <a:rPr lang="fr-FR" sz="1000" dirty="0">
                <a:latin typeface="Roboto" panose="02000000000000000000" pitchFamily="2" charset="0"/>
              </a:rPr>
              <a:t>Épier ton bonheur me le rend moins cruel</a:t>
            </a:r>
          </a:p>
          <a:p>
            <a:pPr>
              <a:lnSpc>
                <a:spcPts val="1260"/>
              </a:lnSpc>
            </a:pPr>
            <a:endParaRPr lang="fr-FR" sz="1000" dirty="0">
              <a:latin typeface="Roboto" panose="02000000000000000000" pitchFamily="2" charset="0"/>
            </a:endParaRPr>
          </a:p>
          <a:p>
            <a:pPr>
              <a:lnSpc>
                <a:spcPts val="1260"/>
              </a:lnSpc>
            </a:pPr>
            <a:r>
              <a:rPr lang="fr-FR" sz="1000" dirty="0">
                <a:latin typeface="Roboto" panose="02000000000000000000" pitchFamily="2" charset="0"/>
              </a:rPr>
              <a:t>Refrain x 2</a:t>
            </a:r>
            <a:br>
              <a:rPr lang="fr-FR" sz="1000" dirty="0">
                <a:latin typeface="Roboto" panose="02000000000000000000" pitchFamily="2" charset="0"/>
              </a:rPr>
            </a:br>
            <a:endParaRPr lang="fr-FR" sz="1000" dirty="0">
              <a:latin typeface="Roboto" panose="02000000000000000000" pitchFamily="2" charset="0"/>
            </a:endParaRPr>
          </a:p>
          <a:p>
            <a:pPr>
              <a:lnSpc>
                <a:spcPts val="1260"/>
              </a:lnSpc>
            </a:pPr>
            <a:r>
              <a:rPr lang="fr-FR" sz="1000" dirty="0">
                <a:latin typeface="Roboto" panose="02000000000000000000" pitchFamily="2" charset="0"/>
              </a:rPr>
              <a:t>Je ne peux pas oublier ton cul¹ et le grain de beauté perdu</a:t>
            </a:r>
          </a:p>
          <a:p>
            <a:pPr>
              <a:lnSpc>
                <a:spcPts val="1260"/>
              </a:lnSpc>
            </a:pPr>
            <a:r>
              <a:rPr lang="fr-FR" sz="1000" dirty="0">
                <a:latin typeface="Roboto" panose="02000000000000000000" pitchFamily="2" charset="0"/>
              </a:rPr>
              <a:t>Sur ton pouce, et la peau de ton dos</a:t>
            </a:r>
          </a:p>
          <a:p>
            <a:pPr>
              <a:lnSpc>
                <a:spcPts val="1260"/>
              </a:lnSpc>
            </a:pPr>
            <a:r>
              <a:rPr lang="fr-FR" sz="1000" dirty="0">
                <a:latin typeface="Roboto" panose="02000000000000000000" pitchFamily="2" charset="0"/>
              </a:rPr>
              <a:t>Le reste je te le laisse mais je retiens en laisse²</a:t>
            </a:r>
          </a:p>
          <a:p>
            <a:pPr>
              <a:lnSpc>
                <a:spcPts val="1260"/>
              </a:lnSpc>
            </a:pPr>
            <a:r>
              <a:rPr lang="fr-FR" sz="1000" dirty="0">
                <a:latin typeface="Roboto" panose="02000000000000000000" pitchFamily="2" charset="0"/>
              </a:rPr>
              <a:t>Le souvenir ému de ton corps nu</a:t>
            </a:r>
          </a:p>
          <a:p>
            <a:pPr>
              <a:lnSpc>
                <a:spcPts val="1260"/>
              </a:lnSpc>
            </a:pPr>
            <a:endParaRPr lang="fr-FR" sz="1000" dirty="0">
              <a:latin typeface="Roboto" panose="02000000000000000000" pitchFamily="2" charset="0"/>
            </a:endParaRPr>
          </a:p>
          <a:p>
            <a:pPr>
              <a:lnSpc>
                <a:spcPts val="1260"/>
              </a:lnSpc>
            </a:pPr>
            <a:r>
              <a:rPr lang="fr-FR" sz="1000" dirty="0">
                <a:latin typeface="Roboto" panose="02000000000000000000" pitchFamily="2" charset="0"/>
              </a:rPr>
              <a:t>Refrain</a:t>
            </a: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custDataLst>
              <p:tags r:id="rId4"/>
            </p:custDataLst>
          </p:nvPr>
        </p:nvSpPr>
        <p:spPr>
          <a:xfrm>
            <a:off x="322240" y="3226889"/>
            <a:ext cx="2082205" cy="3318794"/>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dirty="0">
                <a:latin typeface="Roboto Medium" panose="02000000000000000000" pitchFamily="2" charset="0"/>
                <a:ea typeface="Roboto Medium" panose="02000000000000000000" pitchFamily="2" charset="0"/>
              </a:rPr>
              <a:t>Clara Luciani, née le 10 juillet 1992 dans le sud de la France, est une auteure- compositrice-interprète et musicienne française. Elle a publié deux albums studio, </a:t>
            </a:r>
            <a:r>
              <a:rPr lang="fr-FR" sz="900" i="1" dirty="0">
                <a:latin typeface="Roboto Medium" panose="02000000000000000000" pitchFamily="2" charset="0"/>
                <a:ea typeface="Roboto Medium" panose="02000000000000000000" pitchFamily="2" charset="0"/>
              </a:rPr>
              <a:t>Sainte-</a:t>
            </a:r>
            <a:r>
              <a:rPr lang="fr-FR" sz="900" i="1" dirty="0" err="1">
                <a:latin typeface="Roboto Medium" panose="02000000000000000000" pitchFamily="2" charset="0"/>
                <a:ea typeface="Roboto Medium" panose="02000000000000000000" pitchFamily="2" charset="0"/>
              </a:rPr>
              <a:t>Victo</a:t>
            </a:r>
            <a:r>
              <a:rPr lang="fr-FR" sz="900" dirty="0" err="1">
                <a:latin typeface="Roboto Medium" panose="02000000000000000000" pitchFamily="2" charset="0"/>
                <a:ea typeface="Roboto Medium" panose="02000000000000000000" pitchFamily="2" charset="0"/>
              </a:rPr>
              <a:t>connaître</a:t>
            </a:r>
            <a:r>
              <a:rPr lang="fr-FR" sz="900" dirty="0">
                <a:latin typeface="Roboto Medium" panose="02000000000000000000" pitchFamily="2" charset="0"/>
                <a:ea typeface="Roboto Medium" panose="02000000000000000000" pitchFamily="2" charset="0"/>
              </a:rPr>
              <a:t> au sein du groupe de rock français La Femme, chantant sur plusieurs morceaux, mais aussi grâce à son single « La Grenade », sorti en 2018, qui totalise à ce jour plus de 100 millions d’écoutes. Elle se fait d’abord les influences de Françoise Hardy, Serge Gainsbourg, Michel Legrand et Paul Mc McCartney. En 2022, elle est récompensée par une Victoire de la musique, dans la catégorie « Artiste interprète féminine ». « Le reste » est le premier extrait de son dernier album.</a:t>
            </a:r>
          </a:p>
        </p:txBody>
      </p:sp>
      <p:pic>
        <p:nvPicPr>
          <p:cNvPr id="18" name="Image 17" descr="Une image contenant texte&#10;&#10;Description générée automatiquement">
            <a:extLst>
              <a:ext uri="{FF2B5EF4-FFF2-40B4-BE49-F238E27FC236}">
                <a16:creationId xmlns:a16="http://schemas.microsoft.com/office/drawing/2014/main" id="{CE626C0B-BD4F-2947-86C2-813D7C8798CB}"/>
              </a:ext>
            </a:extLst>
          </p:cNvPr>
          <p:cNvPicPr>
            <a:picLocks noChangeAspect="1"/>
          </p:cNvPicPr>
          <p:nvPr>
            <p:custDataLst>
              <p:tags r:id="rId5"/>
            </p:custDataLst>
          </p:nvPr>
        </p:nvPicPr>
        <p:blipFill>
          <a:blip r:embed="rId14"/>
          <a:stretch>
            <a:fillRect/>
          </a:stretch>
        </p:blipFill>
        <p:spPr>
          <a:xfrm>
            <a:off x="339400" y="975444"/>
            <a:ext cx="2065045" cy="2065045"/>
          </a:xfrm>
          <a:prstGeom prst="rect">
            <a:avLst/>
          </a:prstGeom>
        </p:spPr>
      </p:pic>
      <p:sp>
        <p:nvSpPr>
          <p:cNvPr id="21" name="ZoneTexte 20">
            <a:extLst>
              <a:ext uri="{FF2B5EF4-FFF2-40B4-BE49-F238E27FC236}">
                <a16:creationId xmlns:a16="http://schemas.microsoft.com/office/drawing/2014/main" id="{CE838379-B8E2-1A4F-88D5-3783376BFB73}"/>
              </a:ext>
            </a:extLst>
          </p:cNvPr>
          <p:cNvSpPr txBox="1"/>
          <p:nvPr>
            <p:custDataLst>
              <p:tags r:id="rId6"/>
            </p:custDataLst>
          </p:nvPr>
        </p:nvSpPr>
        <p:spPr>
          <a:xfrm>
            <a:off x="322240" y="8447940"/>
            <a:ext cx="2165684" cy="979435"/>
          </a:xfrm>
          <a:prstGeom prst="rect">
            <a:avLst/>
          </a:prstGeom>
          <a:noFill/>
        </p:spPr>
        <p:txBody>
          <a:bodyPr wrap="square" lIns="0" tIns="0" rIns="0" bIns="0" rtlCol="0">
            <a:spAutoFit/>
          </a:bodyPr>
          <a:lstStyle/>
          <a:p>
            <a:pPr>
              <a:lnSpc>
                <a:spcPts val="1120"/>
              </a:lnSpc>
            </a:pPr>
            <a:r>
              <a:rPr lang="fr-FR" sz="850" b="1" dirty="0">
                <a:latin typeface="Roboto" panose="02000000000000000000" pitchFamily="2" charset="0"/>
                <a:ea typeface="Roboto" panose="02000000000000000000" pitchFamily="2" charset="0"/>
              </a:rPr>
              <a:t>Notes lexicales et culturelles :</a:t>
            </a:r>
          </a:p>
          <a:p>
            <a:pPr>
              <a:lnSpc>
                <a:spcPts val="1120"/>
              </a:lnSpc>
            </a:pPr>
            <a:r>
              <a:rPr lang="fr-FR" sz="850" dirty="0">
                <a:latin typeface="Roboto" panose="02000000000000000000" pitchFamily="2" charset="0"/>
                <a:ea typeface="Roboto" panose="02000000000000000000" pitchFamily="2" charset="0"/>
              </a:rPr>
              <a:t>1. </a:t>
            </a:r>
            <a:r>
              <a:rPr lang="fr-FR" sz="850" i="1" dirty="0">
                <a:latin typeface="Roboto" panose="02000000000000000000" pitchFamily="2" charset="0"/>
                <a:ea typeface="Roboto" panose="02000000000000000000" pitchFamily="2" charset="0"/>
              </a:rPr>
              <a:t>Le cul (vulgaire) : </a:t>
            </a:r>
            <a:r>
              <a:rPr lang="fr-FR" sz="850" dirty="0">
                <a:latin typeface="Roboto" panose="02000000000000000000" pitchFamily="2" charset="0"/>
                <a:ea typeface="Roboto" panose="02000000000000000000" pitchFamily="2" charset="0"/>
              </a:rPr>
              <a:t>les fesses, le derrière.</a:t>
            </a:r>
          </a:p>
          <a:p>
            <a:pPr>
              <a:lnSpc>
                <a:spcPts val="1120"/>
              </a:lnSpc>
            </a:pPr>
            <a:r>
              <a:rPr lang="fr-FR" sz="850" dirty="0">
                <a:latin typeface="Roboto" panose="02000000000000000000" pitchFamily="2" charset="0"/>
                <a:ea typeface="Roboto" panose="02000000000000000000" pitchFamily="2" charset="0"/>
              </a:rPr>
              <a:t>2.</a:t>
            </a:r>
            <a:r>
              <a:rPr lang="fr-FR" sz="850" i="1" dirty="0">
                <a:latin typeface="Roboto" panose="02000000000000000000" pitchFamily="2" charset="0"/>
                <a:ea typeface="Roboto" panose="02000000000000000000" pitchFamily="2" charset="0"/>
              </a:rPr>
              <a:t> Retenir en laisse</a:t>
            </a:r>
            <a:r>
              <a:rPr lang="fr-FR" sz="850" dirty="0">
                <a:latin typeface="Roboto" panose="02000000000000000000" pitchFamily="2" charset="0"/>
                <a:ea typeface="Roboto" panose="02000000000000000000" pitchFamily="2" charset="0"/>
              </a:rPr>
              <a:t> : ici, garder en mémoire.</a:t>
            </a:r>
          </a:p>
          <a:p>
            <a:pPr>
              <a:lnSpc>
                <a:spcPts val="1120"/>
              </a:lnSpc>
            </a:pPr>
            <a:r>
              <a:rPr lang="fr-FR" sz="850" dirty="0">
                <a:latin typeface="Roboto" panose="02000000000000000000" pitchFamily="2" charset="0"/>
                <a:ea typeface="Roboto" panose="02000000000000000000" pitchFamily="2" charset="0"/>
              </a:rPr>
              <a:t>3. </a:t>
            </a:r>
            <a:r>
              <a:rPr lang="fr-FR" sz="850" i="1" dirty="0">
                <a:latin typeface="Roboto" panose="02000000000000000000" pitchFamily="2" charset="0"/>
                <a:ea typeface="Roboto" panose="02000000000000000000" pitchFamily="2" charset="0"/>
              </a:rPr>
              <a:t>Un miroir sans tain </a:t>
            </a:r>
            <a:r>
              <a:rPr lang="fr-FR" sz="850" dirty="0">
                <a:latin typeface="Roboto" panose="02000000000000000000" pitchFamily="2" charset="0"/>
                <a:ea typeface="Roboto" panose="02000000000000000000" pitchFamily="2" charset="0"/>
              </a:rPr>
              <a:t>: un miroir qui permet à un observateur de voir à travers sans être vu de l’extérieur.</a:t>
            </a: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custDataLst>
              <p:tags r:id="rId7"/>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Marjolaine </a:t>
            </a:r>
            <a:r>
              <a:rPr lang="fr-FR" sz="800" dirty="0" err="1">
                <a:latin typeface="Roboto Light" panose="02000000000000000000" pitchFamily="2" charset="0"/>
                <a:ea typeface="Roboto" panose="02000000000000000000" pitchFamily="2" charset="0"/>
              </a:rPr>
              <a:t>Pierré</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custDataLst>
              <p:tags r:id="rId8"/>
            </p:custDataLst>
          </p:nvPr>
        </p:nvSpPr>
        <p:spPr>
          <a:xfrm>
            <a:off x="322240" y="6819465"/>
            <a:ext cx="2082205" cy="561692"/>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de Clara Luciani, abonnez-vous à son compte Instagram </a:t>
            </a:r>
          </a:p>
          <a:p>
            <a:pPr>
              <a:lnSpc>
                <a:spcPts val="1080"/>
              </a:lnSpc>
            </a:pP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jesuisclaraluciani</a:t>
            </a:r>
            <a:r>
              <a:rPr lang="fr-FR" sz="850" b="1" i="1" kern="1100" dirty="0">
                <a:latin typeface="Roboto" panose="02000000000000000000" pitchFamily="2" charset="0"/>
                <a:ea typeface="Roboto" panose="02000000000000000000" pitchFamily="2" charset="0"/>
              </a:rPr>
              <a:t> » </a:t>
            </a:r>
          </a:p>
          <a:p>
            <a:endParaRPr lang="fr-FR" sz="900" dirty="0">
              <a:latin typeface="Roboto Medium" panose="02000000000000000000" pitchFamily="2" charset="0"/>
              <a:ea typeface="Roboto Medium" panose="02000000000000000000" pitchFamily="2" charset="0"/>
            </a:endParaRPr>
          </a:p>
        </p:txBody>
      </p:sp>
      <p:pic>
        <p:nvPicPr>
          <p:cNvPr id="32" name="Image 31">
            <a:extLst>
              <a:ext uri="{FF2B5EF4-FFF2-40B4-BE49-F238E27FC236}">
                <a16:creationId xmlns:a16="http://schemas.microsoft.com/office/drawing/2014/main" id="{0CE9A250-3CF9-9C4B-9A2D-D66B958E2D97}"/>
              </a:ext>
            </a:extLst>
          </p:cNvPr>
          <p:cNvPicPr>
            <a:picLocks noChangeAspect="1"/>
          </p:cNvPicPr>
          <p:nvPr>
            <p:custDataLst>
              <p:tags r:id="rId9"/>
            </p:custDataLst>
          </p:nvPr>
        </p:nvPicPr>
        <p:blipFill>
          <a:blip r:embed="rId15"/>
          <a:stretch>
            <a:fillRect/>
          </a:stretch>
        </p:blipFill>
        <p:spPr>
          <a:xfrm>
            <a:off x="-8258" y="9903"/>
            <a:ext cx="2743200" cy="660400"/>
          </a:xfrm>
          <a:prstGeom prst="rect">
            <a:avLst/>
          </a:prstGeom>
        </p:spPr>
      </p:pic>
      <p:pic>
        <p:nvPicPr>
          <p:cNvPr id="8" name="Image 7">
            <a:extLst>
              <a:ext uri="{FF2B5EF4-FFF2-40B4-BE49-F238E27FC236}">
                <a16:creationId xmlns:a16="http://schemas.microsoft.com/office/drawing/2014/main" id="{E1986715-0423-E847-B05B-C51D2C27DE19}"/>
              </a:ext>
            </a:extLst>
          </p:cNvPr>
          <p:cNvPicPr>
            <a:picLocks noChangeAspect="1"/>
          </p:cNvPicPr>
          <p:nvPr>
            <p:custDataLst>
              <p:tags r:id="rId10"/>
            </p:custDataLst>
          </p:nvPr>
        </p:nvPicPr>
        <p:blipFill>
          <a:blip r:embed="rId16"/>
          <a:stretch>
            <a:fillRect/>
          </a:stretch>
        </p:blipFill>
        <p:spPr>
          <a:xfrm>
            <a:off x="322240" y="7784610"/>
            <a:ext cx="469900" cy="5969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custDataLst>
              <p:tags r:id="rId11"/>
            </p:custDataLst>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Clara Luciani</a:t>
            </a:r>
          </a:p>
        </p:txBody>
      </p:sp>
      <p:pic>
        <p:nvPicPr>
          <p:cNvPr id="13" name="Image 12">
            <a:extLst>
              <a:ext uri="{FF2B5EF4-FFF2-40B4-BE49-F238E27FC236}">
                <a16:creationId xmlns:a16="http://schemas.microsoft.com/office/drawing/2014/main" id="{FF3855A8-3817-4B4E-907D-418030908C59}"/>
              </a:ext>
            </a:extLst>
          </p:cNvPr>
          <p:cNvPicPr>
            <a:picLocks noChangeAspect="1"/>
          </p:cNvPicPr>
          <p:nvPr/>
        </p:nvPicPr>
        <p:blipFill>
          <a:blip r:embed="rId17"/>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4E9B13-7D5B-DA42-97B1-871CA6236EE5}"/>
              </a:ext>
            </a:extLst>
          </p:cNvPr>
          <p:cNvPicPr>
            <a:picLocks noChangeAspect="1"/>
          </p:cNvPicPr>
          <p:nvPr>
            <p:custDataLst>
              <p:tags r:id="rId1"/>
            </p:custDataLst>
          </p:nvPr>
        </p:nvPicPr>
        <p:blipFill>
          <a:blip r:embed="rId11"/>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 reste » </a:t>
            </a:r>
            <a:r>
              <a:rPr lang="fr-FR" sz="1200" dirty="0">
                <a:latin typeface="Roboto" panose="02000000000000000000" pitchFamily="2" charset="0"/>
                <a:ea typeface="Roboto" panose="02000000000000000000" pitchFamily="2" charset="0"/>
              </a:rPr>
              <a:t>Clara Luciani</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custDataLst>
              <p:tags r:id="rId3"/>
            </p:custDataLst>
            <p:extLst>
              <p:ext uri="{D42A27DB-BD31-4B8C-83A1-F6EECF244321}">
                <p14:modId xmlns:p14="http://schemas.microsoft.com/office/powerpoint/2010/main" val="508900847"/>
              </p:ext>
            </p:extLst>
          </p:nvPr>
        </p:nvGraphicFramePr>
        <p:xfrm>
          <a:off x="1130984" y="2016359"/>
          <a:ext cx="5963236" cy="5464139"/>
        </p:xfrm>
        <a:graphic>
          <a:graphicData uri="http://schemas.openxmlformats.org/drawingml/2006/table">
            <a:tbl>
              <a:tblPr firstRow="1" bandRow="1">
                <a:tableStyleId>{5C22544A-7EE6-4342-B048-85BDC9FD1C3A}</a:tableStyleId>
              </a:tblPr>
              <a:tblGrid>
                <a:gridCol w="669769">
                  <a:extLst>
                    <a:ext uri="{9D8B030D-6E8A-4147-A177-3AD203B41FA5}">
                      <a16:colId xmlns:a16="http://schemas.microsoft.com/office/drawing/2014/main" val="2770672922"/>
                    </a:ext>
                  </a:extLst>
                </a:gridCol>
                <a:gridCol w="1032094">
                  <a:extLst>
                    <a:ext uri="{9D8B030D-6E8A-4147-A177-3AD203B41FA5}">
                      <a16:colId xmlns:a16="http://schemas.microsoft.com/office/drawing/2014/main" val="161568558"/>
                    </a:ext>
                  </a:extLst>
                </a:gridCol>
                <a:gridCol w="4261373">
                  <a:extLst>
                    <a:ext uri="{9D8B030D-6E8A-4147-A177-3AD203B41FA5}">
                      <a16:colId xmlns:a16="http://schemas.microsoft.com/office/drawing/2014/main" val="93050948"/>
                    </a:ext>
                  </a:extLst>
                </a:gridCol>
              </a:tblGrid>
              <a:tr h="1424538">
                <a:tc>
                  <a:txBody>
                    <a:bodyPr/>
                    <a:lstStyle/>
                    <a:p>
                      <a:pPr algn="r"/>
                      <a:r>
                        <a:rPr lang="fr-FR" sz="5300" b="1" i="0" dirty="0">
                          <a:solidFill>
                            <a:srgbClr val="5194C4"/>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nSpc>
                          <a:spcPts val="1300"/>
                        </a:lnSpc>
                      </a:pPr>
                      <a:r>
                        <a:rPr lang="fr-FR" sz="1000" b="0" dirty="0">
                          <a:solidFill>
                            <a:schemeClr val="tx1"/>
                          </a:solidFill>
                          <a:latin typeface="Roboto" panose="02000000000000000000" pitchFamily="2" charset="0"/>
                        </a:rPr>
                        <a:t>D’après vous, quelles sont les caractéristiques d’une chanson qui parle d’une rupture amoureuse ?</a:t>
                      </a:r>
                    </a:p>
                    <a:p>
                      <a:pPr>
                        <a:lnSpc>
                          <a:spcPts val="1300"/>
                        </a:lnSpc>
                      </a:pPr>
                      <a:endParaRPr lang="fr-FR" sz="1000" b="0" dirty="0">
                        <a:solidFill>
                          <a:schemeClr val="tx1"/>
                        </a:solidFill>
                        <a:latin typeface="Roboto" panose="02000000000000000000" pitchFamily="2" charset="0"/>
                      </a:endParaRPr>
                    </a:p>
                    <a:p>
                      <a:pPr>
                        <a:lnSpc>
                          <a:spcPts val="1300"/>
                        </a:lnSpc>
                      </a:pPr>
                      <a:r>
                        <a:rPr lang="fr-FR" sz="1000" b="0" dirty="0">
                          <a:solidFill>
                            <a:schemeClr val="tx1"/>
                          </a:solidFill>
                          <a:latin typeface="Roboto" panose="02000000000000000000" pitchFamily="2" charset="0"/>
                        </a:rPr>
                        <a:t>- Quel style de musique ?</a:t>
                      </a:r>
                    </a:p>
                    <a:p>
                      <a:pPr>
                        <a:lnSpc>
                          <a:spcPts val="1300"/>
                        </a:lnSpc>
                      </a:pPr>
                      <a:r>
                        <a:rPr lang="fr-FR" sz="1000" b="0" dirty="0">
                          <a:solidFill>
                            <a:schemeClr val="tx1"/>
                          </a:solidFill>
                          <a:latin typeface="Roboto" panose="02000000000000000000" pitchFamily="2" charset="0"/>
                        </a:rPr>
                        <a:t>- Quels instruments ?</a:t>
                      </a:r>
                    </a:p>
                    <a:p>
                      <a:pPr>
                        <a:lnSpc>
                          <a:spcPts val="1300"/>
                        </a:lnSpc>
                      </a:pPr>
                      <a:r>
                        <a:rPr lang="fr-FR" sz="1000" b="0" dirty="0">
                          <a:solidFill>
                            <a:schemeClr val="tx1"/>
                          </a:solidFill>
                          <a:latin typeface="Roboto" panose="02000000000000000000" pitchFamily="2" charset="0"/>
                        </a:rPr>
                        <a:t>- Quels mots ?</a:t>
                      </a: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31960">
                <a:tc>
                  <a:txBody>
                    <a:bodyPr/>
                    <a:lstStyle/>
                    <a:p>
                      <a:pPr algn="r"/>
                      <a:r>
                        <a:rPr lang="fr-FR" sz="5300" b="1" i="0" dirty="0">
                          <a:solidFill>
                            <a:srgbClr val="5194C4"/>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nSpc>
                          <a:spcPts val="1300"/>
                        </a:lnSpc>
                        <a:buFontTx/>
                        <a:buChar char="-"/>
                      </a:pPr>
                      <a:endParaRPr lang="fr-FR" sz="100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dirty="0">
                          <a:latin typeface="Roboto" panose="02000000000000000000" pitchFamily="2" charset="0"/>
                        </a:rPr>
                        <a:t>Comparez avec vos réponses précédentes. </a:t>
                      </a:r>
                    </a:p>
                    <a:p>
                      <a:pPr>
                        <a:lnSpc>
                          <a:spcPts val="1300"/>
                        </a:lnSpc>
                      </a:pPr>
                      <a:r>
                        <a:rPr lang="fr-FR" sz="1000" dirty="0">
                          <a:latin typeface="Roboto" panose="02000000000000000000" pitchFamily="2" charset="0"/>
                        </a:rPr>
                        <a:t>Quelles caractéristiques la chanteuse a-t-elle choisies pour cette chanson ? </a:t>
                      </a:r>
                    </a:p>
                    <a:p>
                      <a:pPr>
                        <a:lnSpc>
                          <a:spcPts val="1300"/>
                        </a:lnSpc>
                      </a:pPr>
                      <a:r>
                        <a:rPr lang="fr-FR" sz="1000" dirty="0">
                          <a:latin typeface="Roboto" panose="02000000000000000000" pitchFamily="2" charset="0"/>
                        </a:rPr>
                        <a:t> </a:t>
                      </a:r>
                    </a:p>
                    <a:p>
                      <a:pPr>
                        <a:lnSpc>
                          <a:spcPts val="1300"/>
                        </a:lnSpc>
                      </a:pPr>
                      <a:r>
                        <a:rPr lang="fr-FR" sz="1000" dirty="0">
                          <a:latin typeface="Roboto" panose="02000000000000000000" pitchFamily="2" charset="0"/>
                        </a:rPr>
                        <a:t>Que pensez-vous de ces choix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337912">
                <a:tc>
                  <a:txBody>
                    <a:bodyPr/>
                    <a:lstStyle/>
                    <a:p>
                      <a:pPr algn="r"/>
                      <a:r>
                        <a:rPr lang="fr-FR" sz="5300" b="1" i="0" dirty="0">
                          <a:solidFill>
                            <a:srgbClr val="5194C4"/>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1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pPr>
                        <a:lnSpc>
                          <a:spcPts val="1300"/>
                        </a:lnSpc>
                      </a:pPr>
                      <a:r>
                        <a:rPr lang="fr-FR" sz="1000" dirty="0">
                          <a:latin typeface="Roboto" panose="02000000000000000000" pitchFamily="2" charset="0"/>
                        </a:rPr>
                        <a:t>Écoutez la chanson.</a:t>
                      </a:r>
                    </a:p>
                    <a:p>
                      <a:pPr>
                        <a:lnSpc>
                          <a:spcPts val="1300"/>
                        </a:lnSpc>
                      </a:pPr>
                      <a:r>
                        <a:rPr lang="fr-FR" sz="1000" dirty="0">
                          <a:latin typeface="Roboto" panose="02000000000000000000" pitchFamily="2" charset="0"/>
                        </a:rPr>
                        <a:t>Tapez dans vos mains pour marquer le tempo et chantez le refrain :</a:t>
                      </a:r>
                      <a:br>
                        <a:rPr lang="fr-FR" sz="1000" dirty="0">
                          <a:latin typeface="Roboto" panose="02000000000000000000" pitchFamily="2" charset="0"/>
                        </a:rPr>
                      </a:br>
                      <a:endParaRPr lang="fr-FR" sz="1000" dirty="0">
                        <a:latin typeface="Roboto" panose="02000000000000000000" pitchFamily="2" charset="0"/>
                      </a:endParaRPr>
                    </a:p>
                    <a:p>
                      <a:pPr algn="ctr">
                        <a:lnSpc>
                          <a:spcPts val="1300"/>
                        </a:lnSpc>
                      </a:pPr>
                      <a:r>
                        <a:rPr lang="fr-FR" sz="1000" dirty="0">
                          <a:latin typeface="Roboto" panose="02000000000000000000" pitchFamily="2" charset="0"/>
                        </a:rPr>
                        <a:t>« Le reste je te le laisse</a:t>
                      </a:r>
                    </a:p>
                    <a:p>
                      <a:pPr algn="ctr">
                        <a:lnSpc>
                          <a:spcPts val="1300"/>
                        </a:lnSpc>
                      </a:pPr>
                      <a:r>
                        <a:rPr lang="fr-FR" sz="1000" dirty="0">
                          <a:latin typeface="Roboto" panose="02000000000000000000" pitchFamily="2" charset="0"/>
                        </a:rPr>
                        <a:t>Ah ah »</a:t>
                      </a: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r>
                        <a:rPr lang="fr-FR" sz="5300" b="1" i="0" dirty="0">
                          <a:solidFill>
                            <a:srgbClr val="5194C4"/>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i="1" kern="1300" baseline="0" dirty="0">
                          <a:solidFill>
                            <a:schemeClr val="tx1"/>
                          </a:solidFill>
                          <a:latin typeface="Roboto Medium" panose="02000000000000000000" pitchFamily="2" charset="0"/>
                          <a:ea typeface="Roboto Medium" panose="02000000000000000000" pitchFamily="2" charset="0"/>
                        </a:rPr>
                        <a:t>En petits groupes. </a:t>
                      </a:r>
                    </a:p>
                    <a:p>
                      <a:r>
                        <a:rPr lang="fr-FR" sz="1000" dirty="0">
                          <a:latin typeface="Roboto" panose="02000000000000000000" pitchFamily="2" charset="0"/>
                        </a:rPr>
                        <a:t>Imaginez des pas de danse pour accompagner le refrain de la chanson</a:t>
                      </a:r>
                      <a:br>
                        <a:rPr lang="fr-FR" sz="1000" dirty="0">
                          <a:latin typeface="Roboto" panose="02000000000000000000" pitchFamily="2" charset="0"/>
                        </a:rPr>
                      </a:br>
                      <a:r>
                        <a:rPr lang="fr-FR" sz="1000" dirty="0">
                          <a:latin typeface="Roboto" panose="02000000000000000000" pitchFamily="2" charset="0"/>
                        </a:rPr>
                        <a:t>et filmez-vous.</a:t>
                      </a: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29" name="Image 28">
            <a:extLst>
              <a:ext uri="{FF2B5EF4-FFF2-40B4-BE49-F238E27FC236}">
                <a16:creationId xmlns:a16="http://schemas.microsoft.com/office/drawing/2014/main" id="{A2E9250E-C621-8542-988E-D46151B9B725}"/>
              </a:ext>
            </a:extLst>
          </p:cNvPr>
          <p:cNvPicPr>
            <a:picLocks noChangeAspect="1"/>
          </p:cNvPicPr>
          <p:nvPr>
            <p:custDataLst>
              <p:tags r:id="rId4"/>
            </p:custDataLst>
          </p:nvPr>
        </p:nvPicPr>
        <p:blipFill>
          <a:blip r:embed="rId12"/>
          <a:stretch>
            <a:fillRect/>
          </a:stretch>
        </p:blipFill>
        <p:spPr>
          <a:xfrm>
            <a:off x="1913805" y="3692317"/>
            <a:ext cx="508000" cy="508000"/>
          </a:xfrm>
          <a:prstGeom prst="rect">
            <a:avLst/>
          </a:prstGeom>
        </p:spPr>
      </p:pic>
      <p:pic>
        <p:nvPicPr>
          <p:cNvPr id="33" name="Image 32">
            <a:extLst>
              <a:ext uri="{FF2B5EF4-FFF2-40B4-BE49-F238E27FC236}">
                <a16:creationId xmlns:a16="http://schemas.microsoft.com/office/drawing/2014/main" id="{33AB6FB6-0DDD-E340-8974-60B8E47AAD7E}"/>
              </a:ext>
            </a:extLst>
          </p:cNvPr>
          <p:cNvPicPr>
            <a:picLocks noChangeAspect="1"/>
          </p:cNvPicPr>
          <p:nvPr>
            <p:custDataLst>
              <p:tags r:id="rId5"/>
            </p:custDataLst>
          </p:nvPr>
        </p:nvPicPr>
        <p:blipFill>
          <a:blip r:embed="rId13"/>
          <a:stretch>
            <a:fillRect/>
          </a:stretch>
        </p:blipFill>
        <p:spPr>
          <a:xfrm>
            <a:off x="1913805" y="6359598"/>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custDataLst>
              <p:tags r:id="rId6"/>
            </p:custDataLst>
          </p:nvPr>
        </p:nvPicPr>
        <p:blipFill>
          <a:blip r:embed="rId14"/>
          <a:stretch>
            <a:fillRect/>
          </a:stretch>
        </p:blipFill>
        <p:spPr>
          <a:xfrm>
            <a:off x="1902920" y="2226506"/>
            <a:ext cx="508000" cy="508000"/>
          </a:xfrm>
          <a:prstGeom prst="rect">
            <a:avLst/>
          </a:prstGeom>
        </p:spPr>
      </p:pic>
      <p:pic>
        <p:nvPicPr>
          <p:cNvPr id="39" name="Image 38">
            <a:extLst>
              <a:ext uri="{FF2B5EF4-FFF2-40B4-BE49-F238E27FC236}">
                <a16:creationId xmlns:a16="http://schemas.microsoft.com/office/drawing/2014/main" id="{97F0F9ED-68AC-3447-BA7D-3E37842D6A78}"/>
              </a:ext>
            </a:extLst>
          </p:cNvPr>
          <p:cNvPicPr>
            <a:picLocks noChangeAspect="1"/>
          </p:cNvPicPr>
          <p:nvPr>
            <p:custDataLst>
              <p:tags r:id="rId7"/>
            </p:custDataLst>
          </p:nvPr>
        </p:nvPicPr>
        <p:blipFill>
          <a:blip r:embed="rId15"/>
          <a:stretch>
            <a:fillRect/>
          </a:stretch>
        </p:blipFill>
        <p:spPr>
          <a:xfrm>
            <a:off x="1921425" y="5034530"/>
            <a:ext cx="508000" cy="508000"/>
          </a:xfrm>
          <a:prstGeom prst="rect">
            <a:avLst/>
          </a:prstGeom>
        </p:spPr>
      </p:pic>
      <p:pic>
        <p:nvPicPr>
          <p:cNvPr id="15" name="Image 14">
            <a:extLst>
              <a:ext uri="{FF2B5EF4-FFF2-40B4-BE49-F238E27FC236}">
                <a16:creationId xmlns:a16="http://schemas.microsoft.com/office/drawing/2014/main" id="{43EF110D-EC29-A941-8BBC-7BAA4248E5B2}"/>
              </a:ext>
            </a:extLst>
          </p:cNvPr>
          <p:cNvPicPr>
            <a:picLocks noChangeAspect="1"/>
          </p:cNvPicPr>
          <p:nvPr>
            <p:custDataLst>
              <p:tags r:id="rId8"/>
            </p:custDataLst>
          </p:nvPr>
        </p:nvPicPr>
        <p:blipFill>
          <a:blip r:embed="rId16"/>
          <a:stretch>
            <a:fillRect/>
          </a:stretch>
        </p:blipFill>
        <p:spPr>
          <a:xfrm>
            <a:off x="0" y="7244"/>
            <a:ext cx="2743200" cy="660400"/>
          </a:xfrm>
          <a:prstGeom prst="rect">
            <a:avLst/>
          </a:prstGeom>
        </p:spPr>
      </p:pic>
      <p:sp>
        <p:nvSpPr>
          <p:cNvPr id="24" name="ZoneTexte 23">
            <a:extLst>
              <a:ext uri="{FF2B5EF4-FFF2-40B4-BE49-F238E27FC236}">
                <a16:creationId xmlns:a16="http://schemas.microsoft.com/office/drawing/2014/main" id="{A4D59DD9-804F-C91B-D886-A55EE5F51520}"/>
              </a:ext>
            </a:extLst>
          </p:cNvPr>
          <p:cNvSpPr txBox="1"/>
          <p:nvPr>
            <p:custDataLst>
              <p:tags r:id="rId9"/>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Marjolaine </a:t>
            </a:r>
            <a:r>
              <a:rPr lang="fr-FR" sz="800" dirty="0" err="1">
                <a:latin typeface="Roboto Light" panose="02000000000000000000" pitchFamily="2" charset="0"/>
                <a:ea typeface="Roboto" panose="02000000000000000000" pitchFamily="2" charset="0"/>
              </a:rPr>
              <a:t>Pierré</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11" name="Image 10">
            <a:extLst>
              <a:ext uri="{FF2B5EF4-FFF2-40B4-BE49-F238E27FC236}">
                <a16:creationId xmlns:a16="http://schemas.microsoft.com/office/drawing/2014/main" id="{37414BC3-4429-1044-B577-34D5445E1149}"/>
              </a:ext>
            </a:extLst>
          </p:cNvPr>
          <p:cNvPicPr>
            <a:picLocks noChangeAspect="1"/>
          </p:cNvPicPr>
          <p:nvPr/>
        </p:nvPicPr>
        <p:blipFill>
          <a:blip r:embed="rId17"/>
          <a:stretch>
            <a:fillRect/>
          </a:stretch>
        </p:blipFill>
        <p:spPr>
          <a:xfrm>
            <a:off x="6614" y="10102536"/>
            <a:ext cx="7546445" cy="589277"/>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9218D1-D19B-814F-BCC6-1AB75F3D1B60}"/>
              </a:ext>
            </a:extLst>
          </p:cNvPr>
          <p:cNvPicPr>
            <a:picLocks noChangeAspect="1"/>
          </p:cNvPicPr>
          <p:nvPr>
            <p:custDataLst>
              <p:tags r:id="rId1"/>
            </p:custDataLst>
          </p:nvPr>
        </p:nvPicPr>
        <p:blipFill>
          <a:blip r:embed="rId11"/>
          <a:stretch>
            <a:fillRect/>
          </a:stretch>
        </p:blipFill>
        <p:spPr>
          <a:xfrm>
            <a:off x="7937" y="11113"/>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1543001375"/>
              </p:ext>
            </p:extLst>
          </p:nvPr>
        </p:nvGraphicFramePr>
        <p:xfrm>
          <a:off x="864394" y="964406"/>
          <a:ext cx="6369404" cy="8955804"/>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5194C4"/>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dirty="0">
                          <a:latin typeface="Roboto Medium" panose="02000000000000000000" pitchFamily="2" charset="0"/>
                        </a:rPr>
                        <a:t>Faites un maximum de phrases pour</a:t>
                      </a:r>
                    </a:p>
                    <a:p>
                      <a:r>
                        <a:rPr lang="fr-FR" sz="1000" dirty="0">
                          <a:latin typeface="Roboto Medium" panose="02000000000000000000" pitchFamily="2" charset="0"/>
                        </a:rPr>
                        <a:t>décrire une histoire d’amour à l’aide </a:t>
                      </a:r>
                    </a:p>
                    <a:p>
                      <a:r>
                        <a:rPr lang="fr-FR" sz="1000" dirty="0">
                          <a:latin typeface="Roboto Medium" panose="02000000000000000000" pitchFamily="2" charset="0"/>
                        </a:rPr>
                        <a:t>des mots proposés.</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endParaRPr lang="fr-FR" sz="1000" b="1" i="0" baseline="0" dirty="0">
                        <a:solidFill>
                          <a:srgbClr val="5194C4"/>
                        </a:solidFill>
                        <a:latin typeface="Proto Grotesk" panose="02000000000000000000" pitchFamily="2" charset="0"/>
                      </a:endParaRP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2658358">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indent="0" algn="l">
                        <a:buNone/>
                      </a:pPr>
                      <a:r>
                        <a:rPr lang="fr-FR" sz="1000" dirty="0">
                          <a:latin typeface="Roboto Medium" panose="02000000000000000000" pitchFamily="2" charset="0"/>
                        </a:rPr>
                        <a:t>A. Caractérisez l’ambiance de la chanson. </a:t>
                      </a:r>
                    </a:p>
                    <a:p>
                      <a:pPr marL="0" indent="0" algn="l">
                        <a:buNone/>
                      </a:pPr>
                      <a:r>
                        <a:rPr lang="fr-FR" sz="1000" b="0" i="0" kern="1300" baseline="0" dirty="0">
                          <a:solidFill>
                            <a:schemeClr val="dk1"/>
                          </a:solidFill>
                          <a:effectLst/>
                          <a:latin typeface="Roboto Medium" panose="02000000000000000000" pitchFamily="2" charset="0"/>
                          <a:ea typeface="+mn-ea"/>
                          <a:cs typeface="+mn-cs"/>
                        </a:rPr>
                        <a:t>     Entourez la bonne réponse. </a:t>
                      </a:r>
                    </a:p>
                    <a:p>
                      <a:pPr marL="0" indent="0" algn="l">
                        <a:buNone/>
                      </a:pPr>
                      <a:r>
                        <a:rPr lang="fr-FR" sz="1000" dirty="0">
                          <a:latin typeface="Roboto" panose="02000000000000000000" pitchFamily="2" charset="0"/>
                        </a:rPr>
                        <a:t> </a:t>
                      </a:r>
                      <a:br>
                        <a:rPr lang="fr-FR" sz="1000" b="0" i="0" kern="1300" baseline="0" dirty="0">
                          <a:solidFill>
                            <a:schemeClr val="dk1"/>
                          </a:solidFill>
                          <a:effectLst/>
                          <a:latin typeface="Roboto" panose="02000000000000000000" pitchFamily="2" charset="0"/>
                          <a:ea typeface="+mn-ea"/>
                          <a:cs typeface="+mn-cs"/>
                        </a:rPr>
                      </a:br>
                      <a:r>
                        <a:rPr lang="fr-FR" sz="1000" b="0" i="0" kern="1300" baseline="0" dirty="0">
                          <a:solidFill>
                            <a:schemeClr val="dk1"/>
                          </a:solidFill>
                          <a:effectLst/>
                          <a:latin typeface="Roboto" panose="02000000000000000000" pitchFamily="2" charset="0"/>
                          <a:ea typeface="+mn-ea"/>
                          <a:cs typeface="+mn-cs"/>
                        </a:rPr>
                        <a:t>     Poétique : </a:t>
                      </a:r>
                      <a:r>
                        <a:rPr lang="fr-FR" sz="1000" i="1" dirty="0">
                          <a:latin typeface="Roboto" panose="02000000000000000000" pitchFamily="2" charset="0"/>
                        </a:rPr>
                        <a:t>on a envie de rêver.</a:t>
                      </a:r>
                      <a:r>
                        <a:rPr lang="fr-FR" sz="1000" dirty="0">
                          <a:latin typeface="Roboto" panose="02000000000000000000" pitchFamily="2" charset="0"/>
                        </a:rPr>
                        <a:t>             Festive : </a:t>
                      </a:r>
                      <a:r>
                        <a:rPr lang="fr-FR" sz="1000" i="1" dirty="0">
                          <a:latin typeface="Roboto" panose="02000000000000000000" pitchFamily="2" charset="0"/>
                        </a:rPr>
                        <a:t>on a envie de faire la fête.</a:t>
                      </a:r>
                      <a:br>
                        <a:rPr lang="fr-FR" sz="1000" b="0" i="0" kern="1300" baseline="0" dirty="0">
                          <a:solidFill>
                            <a:schemeClr val="dk1"/>
                          </a:solidFill>
                          <a:effectLst/>
                          <a:latin typeface="Roboto" panose="02000000000000000000" pitchFamily="2" charset="0"/>
                          <a:ea typeface="+mn-ea"/>
                          <a:cs typeface="+mn-cs"/>
                        </a:rPr>
                      </a:br>
                      <a:endParaRPr lang="fr-FR" sz="1000" b="0" i="0" kern="1300" baseline="0" dirty="0">
                        <a:solidFill>
                          <a:schemeClr val="dk1"/>
                        </a:solidFill>
                        <a:effectLst/>
                        <a:latin typeface="Roboto" panose="02000000000000000000" pitchFamily="2" charset="0"/>
                        <a:ea typeface="+mn-ea"/>
                        <a:cs typeface="+mn-cs"/>
                      </a:endParaRPr>
                    </a:p>
                    <a:p>
                      <a:pPr algn="ctr"/>
                      <a:r>
                        <a:rPr lang="fr-FR" sz="1000" b="0" i="0" kern="1300" baseline="0" dirty="0">
                          <a:solidFill>
                            <a:schemeClr val="dk1"/>
                          </a:solidFill>
                          <a:effectLst/>
                          <a:latin typeface="Roboto" panose="02000000000000000000" pitchFamily="2" charset="0"/>
                          <a:ea typeface="+mn-ea"/>
                          <a:cs typeface="+mn-cs"/>
                        </a:rPr>
                        <a:t>  Triste : </a:t>
                      </a:r>
                      <a:r>
                        <a:rPr lang="fr-FR" sz="1000" i="1" dirty="0">
                          <a:latin typeface="Roboto" panose="02000000000000000000" pitchFamily="2" charset="0"/>
                        </a:rPr>
                        <a:t>on a envie de pleurer.</a:t>
                      </a:r>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Quels éléments sonores donnent cette impression ? </a:t>
                      </a:r>
                    </a:p>
                    <a:p>
                      <a:r>
                        <a:rPr lang="fr-FR" sz="1000" b="0" i="0" kern="1300" baseline="0" dirty="0">
                          <a:solidFill>
                            <a:schemeClr val="dk1"/>
                          </a:solidFill>
                          <a:effectLst/>
                          <a:latin typeface="Roboto Medium" panose="02000000000000000000" pitchFamily="2" charset="0"/>
                          <a:ea typeface="+mn-ea"/>
                          <a:cs typeface="+mn-cs"/>
                        </a:rPr>
                        <a:t>     Cochez les bonnes réponses. </a:t>
                      </a:r>
                    </a:p>
                    <a:p>
                      <a:r>
                        <a:rPr lang="fr-FR" sz="1000" b="0" i="0" kern="1300" baseline="0" dirty="0">
                          <a:solidFill>
                            <a:schemeClr val="dk1"/>
                          </a:solidFill>
                          <a:effectLst/>
                          <a:latin typeface="Roboto Medium" panose="02000000000000000000" pitchFamily="2" charset="0"/>
                          <a:ea typeface="+mn-ea"/>
                          <a:cs typeface="+mn-cs"/>
                        </a:rPr>
                        <a:t>     </a:t>
                      </a:r>
                    </a:p>
                    <a:p>
                      <a:pPr marL="171450" indent="-171450">
                        <a:buFont typeface="Wingdings" pitchFamily="2" charset="2"/>
                        <a:buChar char="q"/>
                      </a:pPr>
                      <a:r>
                        <a:rPr lang="fr-FR" sz="1000" dirty="0">
                          <a:latin typeface="Roboto" panose="02000000000000000000" pitchFamily="2" charset="0"/>
                        </a:rPr>
                        <a:t>Des personnes qui parlent, rient et applaudissent au début et à la fin de la chanson</a:t>
                      </a:r>
                      <a:r>
                        <a:rPr lang="fr-FR" sz="1000" b="0" i="0" kern="1300" baseline="0" dirty="0">
                          <a:solidFill>
                            <a:schemeClr val="dk1"/>
                          </a:solidFill>
                          <a:effectLst/>
                          <a:latin typeface="Roboto" panose="02000000000000000000" pitchFamily="2" charset="0"/>
                          <a:ea typeface="+mn-ea"/>
                          <a:cs typeface="+mn-cs"/>
                        </a:rPr>
                        <a:t>.</a:t>
                      </a:r>
                    </a:p>
                    <a:p>
                      <a:pPr marL="171450" indent="-171450">
                        <a:buFont typeface="Wingdings" pitchFamily="2" charset="2"/>
                        <a:buChar char="q"/>
                      </a:pPr>
                      <a:r>
                        <a:rPr lang="fr-FR" sz="1000" dirty="0">
                          <a:latin typeface="Roboto" panose="02000000000000000000" pitchFamily="2" charset="0"/>
                        </a:rPr>
                        <a:t>Des cuivres comme des trompettes et des saxophones</a:t>
                      </a:r>
                      <a:r>
                        <a:rPr lang="fr-FR" sz="1000" b="0" i="0" kern="1300" baseline="0" dirty="0">
                          <a:solidFill>
                            <a:schemeClr val="dk1"/>
                          </a:solidFill>
                          <a:effectLst/>
                          <a:latin typeface="Roboto" panose="02000000000000000000" pitchFamily="2" charset="0"/>
                          <a:ea typeface="+mn-ea"/>
                          <a:cs typeface="+mn-cs"/>
                        </a:rPr>
                        <a:t>.</a:t>
                      </a:r>
                    </a:p>
                    <a:p>
                      <a:pPr marL="171450" indent="-171450">
                        <a:buFont typeface="Wingdings" pitchFamily="2" charset="2"/>
                        <a:buChar char="q"/>
                      </a:pPr>
                      <a:r>
                        <a:rPr lang="fr-FR" sz="1000" dirty="0">
                          <a:latin typeface="Roboto" panose="02000000000000000000" pitchFamily="2" charset="0"/>
                        </a:rPr>
                        <a:t>L’accompagnement d’une guitare basse très marquée</a:t>
                      </a:r>
                      <a:r>
                        <a:rPr lang="fr-FR" sz="1000" b="0" i="0" kern="1300" baseline="0" dirty="0">
                          <a:solidFill>
                            <a:schemeClr val="dk1"/>
                          </a:solidFill>
                          <a:effectLst/>
                          <a:latin typeface="Roboto" panose="02000000000000000000" pitchFamily="2" charset="0"/>
                          <a:ea typeface="+mn-ea"/>
                          <a:cs typeface="+mn-cs"/>
                        </a:rPr>
                        <a:t>.</a:t>
                      </a:r>
                    </a:p>
                    <a:p>
                      <a:pPr marL="171450" indent="-171450">
                        <a:buFont typeface="Wingdings" pitchFamily="2" charset="2"/>
                        <a:buChar char="q"/>
                      </a:pPr>
                      <a:r>
                        <a:rPr lang="fr-FR" sz="1000" dirty="0">
                          <a:latin typeface="Roboto" panose="02000000000000000000" pitchFamily="2" charset="0"/>
                        </a:rPr>
                        <a:t>Une manière de chanter très rapide</a:t>
                      </a:r>
                      <a:r>
                        <a:rPr lang="fr-FR" sz="1000" b="0" i="0" kern="1300" baseline="0" dirty="0">
                          <a:solidFill>
                            <a:schemeClr val="dk1"/>
                          </a:solidFill>
                          <a:effectLst/>
                          <a:latin typeface="Roboto" panose="02000000000000000000" pitchFamily="2" charset="0"/>
                          <a:ea typeface="+mn-ea"/>
                          <a:cs typeface="+mn-cs"/>
                        </a:rPr>
                        <a:t>.</a:t>
                      </a:r>
                    </a:p>
                    <a:p>
                      <a:pPr marL="171450" indent="-171450">
                        <a:buFont typeface="Wingdings" pitchFamily="2" charset="2"/>
                        <a:buChar char="q"/>
                      </a:pPr>
                      <a:r>
                        <a:rPr lang="fr-FR" sz="1000" dirty="0">
                          <a:latin typeface="Roboto" panose="02000000000000000000" pitchFamily="2" charset="0"/>
                        </a:rPr>
                        <a:t>Des percussions comme des claquements de mains et des cloches</a:t>
                      </a:r>
                      <a:r>
                        <a:rPr lang="fr-FR" sz="1000" b="0" i="0" kern="1300" baseline="0" dirty="0">
                          <a:solidFill>
                            <a:schemeClr val="dk1"/>
                          </a:solidFill>
                          <a:effectLst/>
                          <a:latin typeface="Roboto" panose="02000000000000000000" pitchFamily="2" charset="0"/>
                          <a:ea typeface="+mn-ea"/>
                          <a:cs typeface="+mn-cs"/>
                        </a:rPr>
                        <a:t>.</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90800">
                <a:tc rowSpan="3">
                  <a:txBody>
                    <a:bodyPr/>
                    <a:lstStyle/>
                    <a:p>
                      <a:pPr algn="r"/>
                      <a:r>
                        <a:rPr lang="fr-FR" sz="5300" b="1" i="0" baseline="0" dirty="0">
                          <a:solidFill>
                            <a:srgbClr val="5194C4"/>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 </a:t>
                      </a:r>
                    </a:p>
                    <a:p>
                      <a:r>
                        <a:rPr lang="fr-FR" sz="1000" dirty="0">
                          <a:latin typeface="Roboto Medium" panose="02000000000000000000" pitchFamily="2" charset="0"/>
                        </a:rPr>
                        <a:t>Remettez les éléments dans l’ordre pour décrire les pensées de la chanteuse. Attention, pour chaque phrase, il y a un élément en trop !</a:t>
                      </a:r>
                    </a:p>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panose="02000000000000000000" pitchFamily="2" charset="0"/>
                          <a:ea typeface="+mn-ea"/>
                          <a:cs typeface="+mn-cs"/>
                        </a:rPr>
                        <a:t>1.………………………………………………………………………………………</a:t>
                      </a:r>
                    </a:p>
                    <a:p>
                      <a:r>
                        <a:rPr lang="fr-FR" sz="1000" dirty="0">
                          <a:latin typeface="Roboto" panose="02000000000000000000" pitchFamily="2" charset="0"/>
                        </a:rPr>
                        <a:t>[Elle sait qu’ - elle a gâché - Elle se demande si - son histoire d’amour.]</a:t>
                      </a:r>
                    </a:p>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panose="02000000000000000000" pitchFamily="2" charset="0"/>
                          <a:ea typeface="+mn-ea"/>
                          <a:cs typeface="+mn-cs"/>
                        </a:rPr>
                        <a:t>2.………………………………………………………………………………………</a:t>
                      </a:r>
                    </a:p>
                    <a:p>
                      <a:r>
                        <a:rPr lang="fr-FR" sz="1000" dirty="0">
                          <a:latin typeface="Roboto" panose="02000000000000000000" pitchFamily="2" charset="0"/>
                        </a:rPr>
                        <a:t>[Elle voudrait - le corps - Elle ne peut pas - oublier. - de son amoureux.]</a:t>
                      </a:r>
                    </a:p>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panose="02000000000000000000" pitchFamily="2" charset="0"/>
                          <a:ea typeface="+mn-ea"/>
                          <a:cs typeface="+mn-cs"/>
                        </a:rPr>
                        <a:t>3.………………………………………………………………………………………</a:t>
                      </a:r>
                    </a:p>
                    <a:p>
                      <a:r>
                        <a:rPr lang="fr-FR" sz="1000" dirty="0">
                          <a:latin typeface="Roboto" panose="02000000000000000000" pitchFamily="2" charset="0"/>
                        </a:rPr>
                        <a:t>[Elle se demande si - l’a vraiment aimée. -  son amoureux. - l’aime encore.]</a:t>
                      </a:r>
                    </a:p>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panose="02000000000000000000" pitchFamily="2" charset="0"/>
                          <a:ea typeface="+mn-ea"/>
                          <a:cs typeface="+mn-cs"/>
                        </a:rPr>
                        <a:t>4………………………………………………………………………………………</a:t>
                      </a:r>
                    </a:p>
                    <a:p>
                      <a:r>
                        <a:rPr lang="fr-FR" sz="1000" dirty="0">
                          <a:latin typeface="Roboto" panose="02000000000000000000" pitchFamily="2" charset="0"/>
                        </a:rPr>
                        <a:t>[Elle - le déteste, - il -  reste amoureuse de lui, - l’oublie peu à peu.]</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29" name="Image 28">
            <a:extLst>
              <a:ext uri="{FF2B5EF4-FFF2-40B4-BE49-F238E27FC236}">
                <a16:creationId xmlns:a16="http://schemas.microsoft.com/office/drawing/2014/main" id="{A2E9250E-C621-8542-988E-D46151B9B725}"/>
              </a:ext>
            </a:extLst>
          </p:cNvPr>
          <p:cNvPicPr>
            <a:picLocks noChangeAspect="1"/>
          </p:cNvPicPr>
          <p:nvPr>
            <p:custDataLst>
              <p:tags r:id="rId3"/>
            </p:custDataLst>
          </p:nvPr>
        </p:nvPicPr>
        <p:blipFill>
          <a:blip r:embed="rId12"/>
          <a:stretch>
            <a:fillRect/>
          </a:stretch>
        </p:blipFill>
        <p:spPr>
          <a:xfrm>
            <a:off x="1875705" y="2953490"/>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custDataLst>
              <p:tags r:id="rId4"/>
            </p:custDataLst>
          </p:nvPr>
        </p:nvPicPr>
        <p:blipFill>
          <a:blip r:embed="rId13"/>
          <a:stretch>
            <a:fillRect/>
          </a:stretch>
        </p:blipFill>
        <p:spPr>
          <a:xfrm>
            <a:off x="1875705" y="1312075"/>
            <a:ext cx="508000" cy="508000"/>
          </a:xfrm>
          <a:prstGeom prst="rect">
            <a:avLst/>
          </a:prstGeom>
        </p:spPr>
      </p:pic>
      <p:pic>
        <p:nvPicPr>
          <p:cNvPr id="37" name="Image 36">
            <a:extLst>
              <a:ext uri="{FF2B5EF4-FFF2-40B4-BE49-F238E27FC236}">
                <a16:creationId xmlns:a16="http://schemas.microsoft.com/office/drawing/2014/main" id="{E0459876-6239-784E-B43F-C50AF3B3B9C9}"/>
              </a:ext>
            </a:extLst>
          </p:cNvPr>
          <p:cNvPicPr>
            <a:picLocks noChangeAspect="1"/>
          </p:cNvPicPr>
          <p:nvPr>
            <p:custDataLst>
              <p:tags r:id="rId5"/>
            </p:custDataLst>
          </p:nvPr>
        </p:nvPicPr>
        <p:blipFill>
          <a:blip r:embed="rId14"/>
          <a:stretch>
            <a:fillRect/>
          </a:stretch>
        </p:blipFill>
        <p:spPr>
          <a:xfrm>
            <a:off x="1875705" y="6119627"/>
            <a:ext cx="508000" cy="508000"/>
          </a:xfrm>
          <a:prstGeom prst="rect">
            <a:avLst/>
          </a:prstGeom>
        </p:spPr>
      </p:pic>
      <p:pic>
        <p:nvPicPr>
          <p:cNvPr id="28" name="Image 27">
            <a:extLst>
              <a:ext uri="{FF2B5EF4-FFF2-40B4-BE49-F238E27FC236}">
                <a16:creationId xmlns:a16="http://schemas.microsoft.com/office/drawing/2014/main" id="{6074BF73-7E13-F14A-AEC8-06154AC2DFB5}"/>
              </a:ext>
            </a:extLst>
          </p:cNvPr>
          <p:cNvPicPr>
            <a:picLocks noChangeAspect="1"/>
          </p:cNvPicPr>
          <p:nvPr>
            <p:custDataLst>
              <p:tags r:id="rId6"/>
            </p:custDataLst>
          </p:nvPr>
        </p:nvPicPr>
        <p:blipFill>
          <a:blip r:embed="rId15"/>
          <a:stretch>
            <a:fillRect/>
          </a:stretch>
        </p:blipFill>
        <p:spPr>
          <a:xfrm>
            <a:off x="5175971" y="823558"/>
            <a:ext cx="2130850" cy="1916528"/>
          </a:xfrm>
          <a:prstGeom prst="rect">
            <a:avLst/>
          </a:prstGeom>
        </p:spPr>
      </p:pic>
      <p:pic>
        <p:nvPicPr>
          <p:cNvPr id="19" name="Image 18">
            <a:extLst>
              <a:ext uri="{FF2B5EF4-FFF2-40B4-BE49-F238E27FC236}">
                <a16:creationId xmlns:a16="http://schemas.microsoft.com/office/drawing/2014/main" id="{297DD925-0B6F-EC48-9FF1-3CDCA7B56591}"/>
              </a:ext>
            </a:extLst>
          </p:cNvPr>
          <p:cNvPicPr>
            <a:picLocks noChangeAspect="1"/>
          </p:cNvPicPr>
          <p:nvPr>
            <p:custDataLst>
              <p:tags r:id="rId7"/>
            </p:custDataLst>
          </p:nvPr>
        </p:nvPicPr>
        <p:blipFill>
          <a:blip r:embed="rId16"/>
          <a:stretch>
            <a:fillRect/>
          </a:stretch>
        </p:blipFill>
        <p:spPr>
          <a:xfrm>
            <a:off x="0" y="7359"/>
            <a:ext cx="2743200" cy="660400"/>
          </a:xfrm>
          <a:prstGeom prst="rect">
            <a:avLst/>
          </a:prstGeom>
        </p:spPr>
      </p:pic>
      <p:sp>
        <p:nvSpPr>
          <p:cNvPr id="24" name="ZoneTexte 23">
            <a:extLst>
              <a:ext uri="{FF2B5EF4-FFF2-40B4-BE49-F238E27FC236}">
                <a16:creationId xmlns:a16="http://schemas.microsoft.com/office/drawing/2014/main" id="{1380A230-4FF3-AF22-D870-B307650713BE}"/>
              </a:ext>
            </a:extLst>
          </p:cNvPr>
          <p:cNvSpPr txBox="1"/>
          <p:nvPr>
            <p:custDataLst>
              <p:tags r:id="rId8"/>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Marjolaine </a:t>
            </a:r>
            <a:r>
              <a:rPr lang="fr-FR" sz="800" dirty="0" err="1">
                <a:latin typeface="Roboto Light" panose="02000000000000000000" pitchFamily="2" charset="0"/>
                <a:ea typeface="Roboto" panose="02000000000000000000" pitchFamily="2" charset="0"/>
              </a:rPr>
              <a:t>Pierré</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25" name="ZoneTexte 24">
            <a:extLst>
              <a:ext uri="{FF2B5EF4-FFF2-40B4-BE49-F238E27FC236}">
                <a16:creationId xmlns:a16="http://schemas.microsoft.com/office/drawing/2014/main" id="{DF89F1A4-456A-2596-287B-59CEFF00D093}"/>
              </a:ext>
            </a:extLst>
          </p:cNvPr>
          <p:cNvSpPr txBox="1"/>
          <p:nvPr>
            <p:custDataLst>
              <p:tags r:id="rId9"/>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 reste » </a:t>
            </a:r>
            <a:r>
              <a:rPr lang="fr-FR" sz="1200" dirty="0">
                <a:latin typeface="Roboto" panose="02000000000000000000" pitchFamily="2" charset="0"/>
                <a:ea typeface="Roboto" panose="02000000000000000000" pitchFamily="2" charset="0"/>
              </a:rPr>
              <a:t>Clara Luciani</a:t>
            </a:r>
          </a:p>
        </p:txBody>
      </p:sp>
      <p:pic>
        <p:nvPicPr>
          <p:cNvPr id="11" name="Image 10">
            <a:extLst>
              <a:ext uri="{FF2B5EF4-FFF2-40B4-BE49-F238E27FC236}">
                <a16:creationId xmlns:a16="http://schemas.microsoft.com/office/drawing/2014/main" id="{80B769E3-4E09-F845-A593-5E9FECC4D98E}"/>
              </a:ext>
            </a:extLst>
          </p:cNvPr>
          <p:cNvPicPr>
            <a:picLocks noChangeAspect="1"/>
          </p:cNvPicPr>
          <p:nvPr/>
        </p:nvPicPr>
        <p:blipFill>
          <a:blip r:embed="rId17"/>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9B9375-AFAD-884F-832E-997C5952A166}"/>
              </a:ext>
            </a:extLst>
          </p:cNvPr>
          <p:cNvPicPr>
            <a:picLocks noChangeAspect="1"/>
          </p:cNvPicPr>
          <p:nvPr>
            <p:custDataLst>
              <p:tags r:id="rId1"/>
            </p:custDataLst>
          </p:nvPr>
        </p:nvPicPr>
        <p:blipFill>
          <a:blip r:embed="rId9"/>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420656670"/>
              </p:ext>
            </p:extLst>
          </p:nvPr>
        </p:nvGraphicFramePr>
        <p:xfrm>
          <a:off x="864394" y="1128713"/>
          <a:ext cx="6369404" cy="8464825"/>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5194C4"/>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a:t>
                      </a:r>
                    </a:p>
                    <a:p>
                      <a:r>
                        <a:rPr lang="fr-FR" sz="1000" b="0" i="0" kern="1300" baseline="0" dirty="0">
                          <a:solidFill>
                            <a:schemeClr val="dk1"/>
                          </a:solidFill>
                          <a:effectLst/>
                          <a:latin typeface="Roboto Medium" panose="02000000000000000000" pitchFamily="2" charset="0"/>
                          <a:ea typeface="+mn-ea"/>
                          <a:cs typeface="+mn-cs"/>
                        </a:rPr>
                        <a:t>Donnez cinq conseils pour réussir sa vie amoureuse.</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741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kern="1300" baseline="0" dirty="0">
                          <a:solidFill>
                            <a:schemeClr val="dk1"/>
                          </a:solidFill>
                          <a:effectLst/>
                          <a:latin typeface="Roboto" panose="02000000000000000000" pitchFamily="2" charset="0"/>
                          <a:ea typeface="+mn-ea"/>
                          <a:cs typeface="+mn-cs"/>
                        </a:rPr>
                        <a:t>Dans le refrain, la chanteuse dit :</a:t>
                      </a:r>
                    </a:p>
                    <a:p>
                      <a:pPr algn="ctr"/>
                      <a:r>
                        <a:rPr lang="fr-FR" sz="1000" dirty="0">
                          <a:latin typeface="Roboto" panose="02000000000000000000" pitchFamily="2" charset="0"/>
                        </a:rPr>
                        <a:t>« Je ne peux pas oublier [...]</a:t>
                      </a:r>
                    </a:p>
                    <a:p>
                      <a:pPr algn="ctr"/>
                      <a:r>
                        <a:rPr lang="fr-FR" sz="1000" dirty="0">
                          <a:latin typeface="Roboto" panose="02000000000000000000" pitchFamily="2" charset="0"/>
                        </a:rPr>
                        <a:t>le souvenir ému, de ton corps nu.</a:t>
                      </a:r>
                    </a:p>
                    <a:p>
                      <a:pPr algn="ctr"/>
                      <a:r>
                        <a:rPr lang="fr-FR" sz="1000" dirty="0">
                          <a:latin typeface="Roboto" panose="02000000000000000000" pitchFamily="2" charset="0"/>
                        </a:rPr>
                        <a:t>Le reste je te le laisse. »</a:t>
                      </a:r>
                    </a:p>
                    <a:p>
                      <a:r>
                        <a:rPr lang="fr-FR" sz="1000" b="1" kern="1300" baseline="0" dirty="0">
                          <a:solidFill>
                            <a:schemeClr val="dk1"/>
                          </a:solidFill>
                          <a:effectLst/>
                          <a:latin typeface="Roboto" panose="02000000000000000000" pitchFamily="2" charset="0"/>
                          <a:ea typeface="+mn-ea"/>
                          <a:cs typeface="+mn-cs"/>
                        </a:rPr>
                        <a:t> </a:t>
                      </a:r>
                      <a:endParaRPr lang="fr-FR" sz="1000" kern="1300" baseline="0" dirty="0">
                        <a:solidFill>
                          <a:schemeClr val="dk1"/>
                        </a:solidFill>
                        <a:effectLst/>
                        <a:latin typeface="Roboto" panose="02000000000000000000" pitchFamily="2" charset="0"/>
                        <a:ea typeface="+mn-ea"/>
                        <a:cs typeface="+mn-cs"/>
                      </a:endParaRPr>
                    </a:p>
                    <a:p>
                      <a:r>
                        <a:rPr lang="fr-FR" sz="1000" dirty="0">
                          <a:latin typeface="Roboto Medium" panose="02000000000000000000" pitchFamily="2" charset="0"/>
                        </a:rPr>
                        <a:t>Imaginez « le reste » :</a:t>
                      </a:r>
                    </a:p>
                    <a:p>
                      <a:r>
                        <a:rPr lang="fr-FR" sz="1000" dirty="0">
                          <a:latin typeface="Roboto Medium" panose="02000000000000000000" pitchFamily="2" charset="0"/>
                        </a:rPr>
                        <a:t>Qu’est-ce que Clara Luciani laisse à son amoureux ?</a:t>
                      </a:r>
                    </a:p>
                    <a:p>
                      <a:r>
                        <a:rPr lang="fr-FR" sz="1000" dirty="0">
                          <a:latin typeface="Roboto Medium" panose="02000000000000000000" pitchFamily="2" charset="0"/>
                        </a:rPr>
                        <a:t>Quels sont les autres souvenirs de leur relation ? </a:t>
                      </a:r>
                    </a:p>
                    <a:p>
                      <a:r>
                        <a:rPr lang="fr-FR" sz="1000" dirty="0">
                          <a:latin typeface="Roboto Medium" panose="02000000000000000000" pitchFamily="2" charset="0"/>
                        </a:rPr>
                        <a:t>À votre avis, est-ce qu’il s’agit de moments positifs ou négatifs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dirty="0">
                          <a:latin typeface="Roboto Medium" panose="02000000000000000000" pitchFamily="2" charset="0"/>
                        </a:rPr>
                        <a:t>Clara Luciani explique les paroles de sa chanson. </a:t>
                      </a:r>
                    </a:p>
                    <a:p>
                      <a:r>
                        <a:rPr lang="fr-FR" sz="1000" dirty="0">
                          <a:latin typeface="Roboto Medium" panose="02000000000000000000" pitchFamily="2" charset="0"/>
                        </a:rPr>
                        <a:t>Écoutez ces informations en flashant le QR code.</a:t>
                      </a:r>
                    </a:p>
                    <a:p>
                      <a:endParaRPr lang="fr-FR" sz="1000" dirty="0">
                        <a:latin typeface="Roboto Medium" panose="02000000000000000000" pitchFamily="2" charset="0"/>
                      </a:endParaRPr>
                    </a:p>
                    <a:p>
                      <a:r>
                        <a:rPr lang="fr-FR" sz="1000" dirty="0">
                          <a:latin typeface="Roboto Medium" panose="02000000000000000000" pitchFamily="2" charset="0"/>
                        </a:rPr>
                        <a:t>Avez-vous mieux compris la chanson maintenant ? </a:t>
                      </a:r>
                    </a:p>
                    <a:p>
                      <a:r>
                        <a:rPr lang="fr-FR" sz="1000" dirty="0">
                          <a:latin typeface="Roboto Medium" panose="02000000000000000000" pitchFamily="2" charset="0"/>
                        </a:rPr>
                        <a:t>Qu’avez-vous appris de plus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35" name="Image 34">
            <a:extLst>
              <a:ext uri="{FF2B5EF4-FFF2-40B4-BE49-F238E27FC236}">
                <a16:creationId xmlns:a16="http://schemas.microsoft.com/office/drawing/2014/main" id="{78212698-1F12-1745-9AAE-7B340C091073}"/>
              </a:ext>
            </a:extLst>
          </p:cNvPr>
          <p:cNvPicPr>
            <a:picLocks noChangeAspect="1"/>
          </p:cNvPicPr>
          <p:nvPr>
            <p:custDataLst>
              <p:tags r:id="rId3"/>
            </p:custDataLst>
          </p:nvPr>
        </p:nvPicPr>
        <p:blipFill>
          <a:blip r:embed="rId10"/>
          <a:stretch>
            <a:fillRect/>
          </a:stretch>
        </p:blipFill>
        <p:spPr>
          <a:xfrm>
            <a:off x="1890860" y="1471290"/>
            <a:ext cx="508000" cy="508000"/>
          </a:xfrm>
          <a:prstGeom prst="rect">
            <a:avLst/>
          </a:prstGeom>
        </p:spPr>
      </p:pic>
      <p:pic>
        <p:nvPicPr>
          <p:cNvPr id="6" name="Image 5">
            <a:extLst>
              <a:ext uri="{FF2B5EF4-FFF2-40B4-BE49-F238E27FC236}">
                <a16:creationId xmlns:a16="http://schemas.microsoft.com/office/drawing/2014/main" id="{350B1E5B-C8AC-0143-A94C-98301AC55708}"/>
              </a:ext>
            </a:extLst>
          </p:cNvPr>
          <p:cNvPicPr>
            <a:picLocks noChangeAspect="1"/>
          </p:cNvPicPr>
          <p:nvPr>
            <p:custDataLst>
              <p:tags r:id="rId4"/>
            </p:custDataLst>
          </p:nvPr>
        </p:nvPicPr>
        <p:blipFill>
          <a:blip r:embed="rId11"/>
          <a:stretch>
            <a:fillRect/>
          </a:stretch>
        </p:blipFill>
        <p:spPr>
          <a:xfrm>
            <a:off x="1671638" y="4838641"/>
            <a:ext cx="785833" cy="789295"/>
          </a:xfrm>
          <a:prstGeom prst="rect">
            <a:avLst/>
          </a:prstGeom>
        </p:spPr>
      </p:pic>
      <p:pic>
        <p:nvPicPr>
          <p:cNvPr id="21" name="Image 20">
            <a:extLst>
              <a:ext uri="{FF2B5EF4-FFF2-40B4-BE49-F238E27FC236}">
                <a16:creationId xmlns:a16="http://schemas.microsoft.com/office/drawing/2014/main" id="{16F26DB1-2A78-E346-9947-722D0861B403}"/>
              </a:ext>
            </a:extLst>
          </p:cNvPr>
          <p:cNvPicPr>
            <a:picLocks noChangeAspect="1"/>
          </p:cNvPicPr>
          <p:nvPr>
            <p:custDataLst>
              <p:tags r:id="rId5"/>
            </p:custDataLst>
          </p:nvPr>
        </p:nvPicPr>
        <p:blipFill>
          <a:blip r:embed="rId12"/>
          <a:stretch>
            <a:fillRect/>
          </a:stretch>
        </p:blipFill>
        <p:spPr>
          <a:xfrm>
            <a:off x="322" y="7526"/>
            <a:ext cx="2743200" cy="660400"/>
          </a:xfrm>
          <a:prstGeom prst="rect">
            <a:avLst/>
          </a:prstGeom>
        </p:spPr>
      </p:pic>
      <p:sp>
        <p:nvSpPr>
          <p:cNvPr id="28" name="ZoneTexte 27">
            <a:extLst>
              <a:ext uri="{FF2B5EF4-FFF2-40B4-BE49-F238E27FC236}">
                <a16:creationId xmlns:a16="http://schemas.microsoft.com/office/drawing/2014/main" id="{1D9F351B-0E22-3D23-1468-23FE7E760FA2}"/>
              </a:ext>
            </a:extLst>
          </p:cNvPr>
          <p:cNvSpPr txBox="1"/>
          <p:nvPr>
            <p:custDataLst>
              <p:tags r:id="rId6"/>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Marjolaine </a:t>
            </a:r>
            <a:r>
              <a:rPr lang="fr-FR" sz="800" dirty="0" err="1">
                <a:latin typeface="Roboto Light" panose="02000000000000000000" pitchFamily="2" charset="0"/>
                <a:ea typeface="Roboto" panose="02000000000000000000" pitchFamily="2" charset="0"/>
              </a:rPr>
              <a:t>Pierré</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39" name="ZoneTexte 38">
            <a:extLst>
              <a:ext uri="{FF2B5EF4-FFF2-40B4-BE49-F238E27FC236}">
                <a16:creationId xmlns:a16="http://schemas.microsoft.com/office/drawing/2014/main" id="{DA1C40B8-AAFB-DDE6-3552-152ACAEBC0C2}"/>
              </a:ext>
            </a:extLst>
          </p:cNvPr>
          <p:cNvSpPr txBox="1"/>
          <p:nvPr>
            <p:custDataLst>
              <p:tags r:id="rId7"/>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 reste » </a:t>
            </a:r>
            <a:r>
              <a:rPr lang="fr-FR" sz="1200" dirty="0">
                <a:latin typeface="Roboto" panose="02000000000000000000" pitchFamily="2" charset="0"/>
                <a:ea typeface="Roboto" panose="02000000000000000000" pitchFamily="2" charset="0"/>
              </a:rPr>
              <a:t>Clara Luciani</a:t>
            </a:r>
          </a:p>
        </p:txBody>
      </p:sp>
      <p:pic>
        <p:nvPicPr>
          <p:cNvPr id="9" name="Image 8">
            <a:extLst>
              <a:ext uri="{FF2B5EF4-FFF2-40B4-BE49-F238E27FC236}">
                <a16:creationId xmlns:a16="http://schemas.microsoft.com/office/drawing/2014/main" id="{F7458E82-E606-A14C-BBDE-C628EAA2BEDE}"/>
              </a:ext>
            </a:extLst>
          </p:cNvPr>
          <p:cNvPicPr>
            <a:picLocks noChangeAspect="1"/>
          </p:cNvPicPr>
          <p:nvPr/>
        </p:nvPicPr>
        <p:blipFill>
          <a:blip r:embed="rId13"/>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F3B948B-0300-344F-9CFE-286342CEE9EB}"/>
              </a:ext>
            </a:extLst>
          </p:cNvPr>
          <p:cNvPicPr>
            <a:picLocks noChangeAspect="1"/>
          </p:cNvPicPr>
          <p:nvPr>
            <p:custDataLst>
              <p:tags r:id="rId1"/>
            </p:custDataLst>
          </p:nvPr>
        </p:nvPicPr>
        <p:blipFill>
          <a:blip r:embed="rId8"/>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4266643580"/>
              </p:ext>
            </p:extLst>
          </p:nvPr>
        </p:nvGraphicFramePr>
        <p:xfrm>
          <a:off x="3954097" y="1311554"/>
          <a:ext cx="3279702" cy="7049379"/>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2266645">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a:t>
                      </a:r>
                    </a:p>
                    <a:p>
                      <a:r>
                        <a:rPr lang="fr-FR" sz="1000" dirty="0">
                          <a:latin typeface="Roboto Medium" panose="02000000000000000000" pitchFamily="2" charset="0"/>
                        </a:rPr>
                        <a:t>Donnez cinq conseils  pour réussir sa vie amoureuse.</a:t>
                      </a:r>
                    </a:p>
                    <a:p>
                      <a:endParaRPr lang="fr-FR" sz="1000" b="0" i="0" kern="1300" baseline="0" dirty="0">
                        <a:solidFill>
                          <a:schemeClr val="dk1"/>
                        </a:solidFill>
                        <a:effectLst/>
                        <a:latin typeface="Roboto Medium" panose="02000000000000000000" pitchFamily="2" charset="0"/>
                        <a:ea typeface="+mn-ea"/>
                        <a:cs typeface="+mn-cs"/>
                      </a:endParaRPr>
                    </a:p>
                    <a:p>
                      <a:r>
                        <a:rPr lang="fr-FR" sz="1000" i="1" kern="1300" baseline="0" dirty="0">
                          <a:solidFill>
                            <a:srgbClr val="E05329"/>
                          </a:solidFill>
                          <a:effectLst/>
                          <a:latin typeface="Roboto" panose="02000000000000000000" pitchFamily="2" charset="0"/>
                          <a:ea typeface="+mn-ea"/>
                          <a:cs typeface="+mn-cs"/>
                        </a:rPr>
                        <a:t>Exemples de réponses possibles : </a:t>
                      </a:r>
                      <a:endParaRPr lang="fr-FR" sz="1000" kern="1300" baseline="0" dirty="0">
                        <a:solidFill>
                          <a:srgbClr val="E05329"/>
                        </a:solidFill>
                        <a:effectLst/>
                        <a:latin typeface="Roboto" panose="02000000000000000000" pitchFamily="2" charset="0"/>
                        <a:ea typeface="+mn-ea"/>
                        <a:cs typeface="+mn-cs"/>
                      </a:endParaRPr>
                    </a:p>
                    <a:p>
                      <a:r>
                        <a:rPr lang="fr-FR" sz="1000" i="1" dirty="0">
                          <a:solidFill>
                            <a:srgbClr val="E05329"/>
                          </a:solidFill>
                          <a:latin typeface="Roboto" panose="02000000000000000000" pitchFamily="2" charset="0"/>
                        </a:rPr>
                        <a:t>- écouter l’autre</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 ne pas se disputer</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 faire des activités ensemble</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 prendre le petit déjeuner ensemble</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 offrir des cadeaux tous les mois</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 faire des surprises</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 raconter des blagues</a:t>
                      </a:r>
                      <a:endParaRPr lang="fr-FR" sz="1000" dirty="0">
                        <a:solidFill>
                          <a:srgbClr val="E05329"/>
                        </a:solidFill>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3954734">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dirty="0">
                          <a:latin typeface="Roboto" panose="02000000000000000000" pitchFamily="2" charset="0"/>
                        </a:rPr>
                        <a:t>Dans le refrain, la chanteuse dit :</a:t>
                      </a:r>
                    </a:p>
                    <a:p>
                      <a:pPr algn="ctr"/>
                      <a:r>
                        <a:rPr lang="fr-FR" sz="1000" dirty="0">
                          <a:latin typeface="Roboto" panose="02000000000000000000" pitchFamily="2" charset="0"/>
                        </a:rPr>
                        <a:t>« Je ne peux pas oublier [...]</a:t>
                      </a:r>
                    </a:p>
                    <a:p>
                      <a:pPr algn="ctr"/>
                      <a:r>
                        <a:rPr lang="fr-FR" sz="1000" dirty="0">
                          <a:latin typeface="Roboto" panose="02000000000000000000" pitchFamily="2" charset="0"/>
                        </a:rPr>
                        <a:t>le souvenir ému, de ton corps nu.</a:t>
                      </a:r>
                    </a:p>
                    <a:p>
                      <a:pPr algn="ctr"/>
                      <a:r>
                        <a:rPr lang="fr-FR" sz="1000" dirty="0">
                          <a:latin typeface="Roboto" panose="02000000000000000000" pitchFamily="2" charset="0"/>
                        </a:rPr>
                        <a:t>Le reste je te le laisse. »</a:t>
                      </a:r>
                    </a:p>
                    <a:p>
                      <a:r>
                        <a:rPr lang="fr-FR" sz="1000" b="1" kern="1300" baseline="0" dirty="0">
                          <a:solidFill>
                            <a:schemeClr val="dk1"/>
                          </a:solidFill>
                          <a:effectLst/>
                          <a:latin typeface="Roboto" panose="02000000000000000000" pitchFamily="2" charset="0"/>
                          <a:ea typeface="+mn-ea"/>
                          <a:cs typeface="+mn-cs"/>
                        </a:rPr>
                        <a:t> </a:t>
                      </a:r>
                      <a:endParaRPr lang="fr-FR" sz="1000" kern="1300" baseline="0" dirty="0">
                        <a:solidFill>
                          <a:schemeClr val="dk1"/>
                        </a:solidFill>
                        <a:effectLst/>
                        <a:latin typeface="Roboto" panose="02000000000000000000" pitchFamily="2" charset="0"/>
                        <a:ea typeface="+mn-ea"/>
                        <a:cs typeface="+mn-cs"/>
                      </a:endParaRPr>
                    </a:p>
                    <a:p>
                      <a:r>
                        <a:rPr lang="fr-FR" sz="1000" dirty="0">
                          <a:latin typeface="Roboto Medium" panose="02000000000000000000" pitchFamily="2" charset="0"/>
                        </a:rPr>
                        <a:t>Imaginez ce qu’est « le reste » que Clara Luciani laisse à son amoureux. </a:t>
                      </a:r>
                    </a:p>
                    <a:p>
                      <a:r>
                        <a:rPr lang="fr-FR" sz="1000" dirty="0">
                          <a:latin typeface="Roboto Medium" panose="02000000000000000000" pitchFamily="2" charset="0"/>
                        </a:rPr>
                        <a:t>Quels sont les autres souvenirs de leur relation ? </a:t>
                      </a:r>
                    </a:p>
                    <a:p>
                      <a:r>
                        <a:rPr lang="fr-FR" sz="1000" dirty="0">
                          <a:latin typeface="Roboto Medium" panose="02000000000000000000" pitchFamily="2" charset="0"/>
                        </a:rPr>
                        <a:t>À votre avis, est-ce qu’il s’agit de moments positifs ou négatifs ?</a:t>
                      </a:r>
                    </a:p>
                    <a:p>
                      <a:endParaRPr lang="fr-FR" sz="1000" b="0" kern="1300" baseline="0" dirty="0">
                        <a:solidFill>
                          <a:srgbClr val="E05329"/>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Exemples de réponses possibles : </a:t>
                      </a:r>
                      <a:br>
                        <a:rPr lang="fr-FR" sz="1000" kern="1300" dirty="0">
                          <a:solidFill>
                            <a:srgbClr val="E05329"/>
                          </a:solidFill>
                          <a:effectLst/>
                          <a:latin typeface="Roboto" panose="02000000000000000000" pitchFamily="2" charset="0"/>
                          <a:ea typeface="+mn-ea"/>
                          <a:cs typeface="+mn-cs"/>
                        </a:rPr>
                      </a:br>
                      <a:endParaRPr lang="fr-FR" sz="1000" kern="1300" dirty="0">
                        <a:solidFill>
                          <a:srgbClr val="E05329"/>
                        </a:solidFill>
                        <a:effectLst/>
                        <a:latin typeface="Roboto" panose="02000000000000000000" pitchFamily="2" charset="0"/>
                        <a:ea typeface="+mn-ea"/>
                        <a:cs typeface="+mn-cs"/>
                      </a:endParaRPr>
                    </a:p>
                    <a:p>
                      <a:r>
                        <a:rPr lang="fr-FR" sz="1000" i="1" dirty="0">
                          <a:solidFill>
                            <a:srgbClr val="E05329"/>
                          </a:solidFill>
                          <a:latin typeface="Roboto" panose="02000000000000000000" pitchFamily="2" charset="0"/>
                        </a:rPr>
                        <a:t>Le “reste” = des souvenirs positifs, par exemple quand ils sont partis en week-end à Rome ; quand ils regardaient des films toute la nuit ; quand ils faisaient du vélo dans Paris ; etc.</a:t>
                      </a:r>
                      <a:endParaRPr lang="fr-FR" sz="1000" dirty="0">
                        <a:solidFill>
                          <a:srgbClr val="E05329"/>
                        </a:solidFill>
                        <a:latin typeface="Roboto" panose="02000000000000000000" pitchFamily="2" charset="0"/>
                      </a:endParaRPr>
                    </a:p>
                    <a:p>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Le “reste” = des souvenirs négatifs, par exemple quand ils se disputaient ; quand il/elle était jaloux ; quand il/elle oubliait de téléphoner à l’autre ; etc.</a:t>
                      </a:r>
                      <a:endParaRPr lang="fr-FR" sz="1000" dirty="0">
                        <a:solidFill>
                          <a:srgbClr val="E05329"/>
                        </a:solidFill>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custDataLst>
              <p:tags r:id="rId3"/>
            </p:custDataLst>
            <p:extLst>
              <p:ext uri="{D42A27DB-BD31-4B8C-83A1-F6EECF244321}">
                <p14:modId xmlns:p14="http://schemas.microsoft.com/office/powerpoint/2010/main" val="1480001929"/>
              </p:ext>
            </p:extLst>
          </p:nvPr>
        </p:nvGraphicFramePr>
        <p:xfrm>
          <a:off x="325877" y="1311554"/>
          <a:ext cx="3279702" cy="8167191"/>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40871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i="1" dirty="0">
                          <a:latin typeface="Roboto Medium" panose="02000000000000000000" pitchFamily="2" charset="0"/>
                        </a:rPr>
                        <a:t>En petits groupes.</a:t>
                      </a:r>
                    </a:p>
                    <a:p>
                      <a:r>
                        <a:rPr lang="fr-FR" sz="1000" dirty="0">
                          <a:latin typeface="Roboto Medium" panose="02000000000000000000" pitchFamily="2" charset="0"/>
                        </a:rPr>
                        <a:t>Faites un maximum de phrases pour décrire une histoire d’amour à l’aide des mots proposés.</a:t>
                      </a:r>
                    </a:p>
                    <a:p>
                      <a:r>
                        <a:rPr lang="fr-FR" sz="1000" i="1" dirty="0">
                          <a:solidFill>
                            <a:srgbClr val="E05329"/>
                          </a:solidFill>
                          <a:latin typeface="Roboto" panose="02000000000000000000" pitchFamily="2" charset="0"/>
                        </a:rPr>
                        <a:t>Exemples de réponses possibles : </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Au début tu m’aimais et je t’aimais. </a:t>
                      </a:r>
                      <a:br>
                        <a:rPr lang="fr-FR" sz="1000" i="1" dirty="0">
                          <a:solidFill>
                            <a:srgbClr val="E05329"/>
                          </a:solidFill>
                          <a:latin typeface="Roboto" panose="02000000000000000000" pitchFamily="2" charset="0"/>
                        </a:rPr>
                      </a:br>
                      <a:r>
                        <a:rPr lang="fr-FR" sz="1000" i="1" dirty="0">
                          <a:solidFill>
                            <a:srgbClr val="E05329"/>
                          </a:solidFill>
                          <a:latin typeface="Roboto" panose="02000000000000000000" pitchFamily="2" charset="0"/>
                        </a:rPr>
                        <a:t>Ton corps est beau. Tu m’as oubliée…</a:t>
                      </a:r>
                      <a:endParaRPr lang="fr-FR" sz="1000" dirty="0">
                        <a:solidFill>
                          <a:srgbClr val="E05329"/>
                        </a:solidFill>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91917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Entourez la bonne réponse.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dirty="0">
                          <a:latin typeface="Roboto Medium" panose="02000000000000000000" pitchFamily="2" charset="0"/>
                        </a:rPr>
                        <a:t>Comment trouvez-vous l’ambiance de la chanson ? </a:t>
                      </a:r>
                      <a:br>
                        <a:rPr lang="fr-FR" sz="1000" b="0" i="0" kern="1300" baseline="0" dirty="0">
                          <a:solidFill>
                            <a:schemeClr val="dk1"/>
                          </a:solidFill>
                          <a:effectLst/>
                          <a:latin typeface="Roboto" panose="02000000000000000000" pitchFamily="2" charset="0"/>
                          <a:ea typeface="+mn-ea"/>
                          <a:cs typeface="+mn-cs"/>
                        </a:rPr>
                      </a:br>
                      <a:endParaRPr lang="fr-FR" sz="1000" b="0" i="0" kern="1300" baseline="0" dirty="0">
                        <a:solidFill>
                          <a:schemeClr val="dk1"/>
                        </a:solidFill>
                        <a:effectLst/>
                        <a:latin typeface="Roboto" panose="02000000000000000000" pitchFamily="2" charset="0"/>
                        <a:ea typeface="+mn-ea"/>
                        <a:cs typeface="+mn-cs"/>
                      </a:endParaRPr>
                    </a:p>
                    <a:p>
                      <a:r>
                        <a:rPr lang="fr-FR" sz="1000" i="1" dirty="0">
                          <a:solidFill>
                            <a:srgbClr val="E05329"/>
                          </a:solidFill>
                          <a:latin typeface="Roboto" panose="02000000000000000000" pitchFamily="2" charset="0"/>
                        </a:rPr>
                        <a:t>Festive : on a envie de faire la fête</a:t>
                      </a:r>
                      <a:endParaRPr lang="fr-FR" sz="1000" dirty="0">
                        <a:solidFill>
                          <a:srgbClr val="E05329"/>
                        </a:solidFill>
                        <a:latin typeface="Roboto" panose="02000000000000000000" pitchFamily="2" charset="0"/>
                      </a:endParaRPr>
                    </a:p>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Cochez les bonnes réponses. </a:t>
                      </a:r>
                    </a:p>
                    <a:p>
                      <a:r>
                        <a:rPr lang="fr-FR" sz="1000" dirty="0">
                          <a:latin typeface="Roboto Medium" panose="02000000000000000000" pitchFamily="2" charset="0"/>
                        </a:rPr>
                        <a:t>Quels éléments sonores donnent cette impression ? </a:t>
                      </a:r>
                    </a:p>
                    <a:p>
                      <a:r>
                        <a:rPr lang="fr-FR" sz="1000" i="1" dirty="0">
                          <a:solidFill>
                            <a:srgbClr val="E05329"/>
                          </a:solidFill>
                          <a:latin typeface="Roboto" panose="02000000000000000000" pitchFamily="2" charset="0"/>
                        </a:rPr>
                        <a:t>Des personnes qui parlent, rient et applaudissent </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au début et à la fin de la chanson.</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L’accompagnement d’une guitare basse très marquée.</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Des percussions comme des claquements de mains </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et des cloches.</a:t>
                      </a:r>
                      <a:endParaRPr lang="fr-FR" sz="1000" dirty="0">
                        <a:solidFill>
                          <a:srgbClr val="E05329"/>
                        </a:solidFill>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7485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2928028">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 </a:t>
                      </a:r>
                    </a:p>
                    <a:p>
                      <a:r>
                        <a:rPr lang="fr-FR" sz="1000" b="0" kern="1300" baseline="0" dirty="0">
                          <a:solidFill>
                            <a:schemeClr val="dk1"/>
                          </a:solidFill>
                          <a:effectLst/>
                          <a:latin typeface="Roboto Medium" panose="02000000000000000000" pitchFamily="2" charset="0"/>
                          <a:ea typeface="+mn-ea"/>
                          <a:cs typeface="+mn-cs"/>
                        </a:rPr>
                        <a:t>Remettez les éléments dans l’ordre pour décrire les pensées de la chanteuse. </a:t>
                      </a:r>
                    </a:p>
                    <a:p>
                      <a:r>
                        <a:rPr lang="fr-FR" sz="1000" b="0" kern="1300" baseline="0" dirty="0">
                          <a:solidFill>
                            <a:schemeClr val="dk1"/>
                          </a:solidFill>
                          <a:effectLst/>
                          <a:latin typeface="Roboto Medium" panose="02000000000000000000" pitchFamily="2" charset="0"/>
                          <a:ea typeface="+mn-ea"/>
                          <a:cs typeface="+mn-cs"/>
                        </a:rPr>
                        <a:t>Attention, pour chaque phrase, il y a un élément en trop !</a:t>
                      </a:r>
                    </a:p>
                    <a:p>
                      <a:endParaRPr lang="fr-FR" sz="1000" b="0" kern="1300" baseline="0" dirty="0">
                        <a:solidFill>
                          <a:schemeClr val="dk1"/>
                        </a:solidFill>
                        <a:effectLst/>
                        <a:latin typeface="Roboto" panose="02000000000000000000" pitchFamily="2" charset="0"/>
                        <a:ea typeface="+mn-ea"/>
                        <a:cs typeface="+mn-cs"/>
                      </a:endParaRPr>
                    </a:p>
                    <a:p>
                      <a:r>
                        <a:rPr lang="fr-FR" sz="1000" i="1" dirty="0">
                          <a:solidFill>
                            <a:srgbClr val="E05329"/>
                          </a:solidFill>
                          <a:latin typeface="Roboto" panose="02000000000000000000" pitchFamily="2" charset="0"/>
                        </a:rPr>
                        <a:t>1. Elle sait qu’elle a gâché son histoire d’amour.</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2. Elle ne peut pas oublier le corps de son amoureux.</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3. Elle se demande si son amoureux l’a vraiment aimée.</a:t>
                      </a:r>
                      <a:endParaRPr lang="fr-FR" sz="1000" dirty="0">
                        <a:solidFill>
                          <a:srgbClr val="E05329"/>
                        </a:solidFill>
                        <a:latin typeface="Roboto" panose="02000000000000000000" pitchFamily="2" charset="0"/>
                      </a:endParaRPr>
                    </a:p>
                    <a:p>
                      <a:r>
                        <a:rPr lang="fr-FR" sz="1000" i="1" dirty="0">
                          <a:solidFill>
                            <a:srgbClr val="E05329"/>
                          </a:solidFill>
                          <a:latin typeface="Roboto" panose="02000000000000000000" pitchFamily="2" charset="0"/>
                        </a:rPr>
                        <a:t>4. Elle reste amoureuse de lui, il l’oublie peu à peu.</a:t>
                      </a:r>
                      <a:endParaRPr lang="fr-FR" sz="1000" dirty="0">
                        <a:solidFill>
                          <a:srgbClr val="E05329"/>
                        </a:solidFill>
                        <a:latin typeface="Roboto" panose="02000000000000000000" pitchFamily="2" charset="0"/>
                      </a:endParaRPr>
                    </a:p>
                    <a:p>
                      <a:br>
                        <a:rPr lang="fr-FR" sz="1000" dirty="0">
                          <a:solidFill>
                            <a:srgbClr val="E05329"/>
                          </a:solidFill>
                          <a:latin typeface="Roboto" panose="02000000000000000000" pitchFamily="2" charset="0"/>
                        </a:rPr>
                      </a:br>
                      <a:endParaRPr lang="fr-FR" sz="1000" dirty="0">
                        <a:solidFill>
                          <a:srgbClr val="E05329"/>
                        </a:solidFill>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custDataLst>
              <p:tags r:id="rId4"/>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AMOUR</a:t>
            </a:r>
          </a:p>
        </p:txBody>
      </p:sp>
      <p:sp>
        <p:nvSpPr>
          <p:cNvPr id="13" name="ZoneTexte 12">
            <a:extLst>
              <a:ext uri="{FF2B5EF4-FFF2-40B4-BE49-F238E27FC236}">
                <a16:creationId xmlns:a16="http://schemas.microsoft.com/office/drawing/2014/main" id="{7D10031F-55FA-7C19-D6ED-2E89C908CED3}"/>
              </a:ext>
            </a:extLst>
          </p:cNvPr>
          <p:cNvSpPr txBox="1"/>
          <p:nvPr>
            <p:custDataLst>
              <p:tags r:id="rId5"/>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Marjolaine </a:t>
            </a:r>
            <a:r>
              <a:rPr lang="fr-FR" sz="800" dirty="0" err="1">
                <a:latin typeface="Roboto Light" panose="02000000000000000000" pitchFamily="2" charset="0"/>
                <a:ea typeface="Roboto" panose="02000000000000000000" pitchFamily="2" charset="0"/>
              </a:rPr>
              <a:t>Pierré</a:t>
            </a:r>
            <a:r>
              <a:rPr lang="fr-FR" sz="800" dirty="0">
                <a:latin typeface="Roboto Light" panose="02000000000000000000" pitchFamily="2" charset="0"/>
                <a:ea typeface="Roboto" panose="02000000000000000000" pitchFamily="2" charset="0"/>
              </a:rPr>
              <a:t>,</a:t>
            </a: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4" name="ZoneTexte 13">
            <a:extLst>
              <a:ext uri="{FF2B5EF4-FFF2-40B4-BE49-F238E27FC236}">
                <a16:creationId xmlns:a16="http://schemas.microsoft.com/office/drawing/2014/main" id="{C4C6E673-36E0-07F6-1CB4-FDA32BE8FB99}"/>
              </a:ext>
            </a:extLst>
          </p:cNvPr>
          <p:cNvSpPr txBox="1"/>
          <p:nvPr>
            <p:custDataLst>
              <p:tags r:id="rId6"/>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 reste » </a:t>
            </a:r>
            <a:r>
              <a:rPr lang="fr-FR" sz="1200" dirty="0">
                <a:latin typeface="Roboto" panose="02000000000000000000" pitchFamily="2" charset="0"/>
                <a:ea typeface="Roboto" panose="02000000000000000000" pitchFamily="2" charset="0"/>
              </a:rPr>
              <a:t>Clara Luciani</a:t>
            </a:r>
          </a:p>
        </p:txBody>
      </p:sp>
      <p:pic>
        <p:nvPicPr>
          <p:cNvPr id="9" name="Image 8">
            <a:extLst>
              <a:ext uri="{FF2B5EF4-FFF2-40B4-BE49-F238E27FC236}">
                <a16:creationId xmlns:a16="http://schemas.microsoft.com/office/drawing/2014/main" id="{35BBE70A-9480-B140-AAC0-882DA347F21F}"/>
              </a:ext>
            </a:extLst>
          </p:cNvPr>
          <p:cNvPicPr>
            <a:picLocks noChangeAspect="1"/>
          </p:cNvPicPr>
          <p:nvPr/>
        </p:nvPicPr>
        <p:blipFill>
          <a:blip r:embed="rId9"/>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5929</TotalTime>
  <Words>1534</Words>
  <Application>Microsoft Macintosh PowerPoint</Application>
  <PresentationFormat>Personnalisé</PresentationFormat>
  <Paragraphs>222</Paragraphs>
  <Slides>5</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vt:i4>
      </vt:variant>
    </vt:vector>
  </HeadingPairs>
  <TitlesOfParts>
    <vt:vector size="15" baseType="lpstr">
      <vt:lpstr>Arial</vt:lpstr>
      <vt:lpstr>Calibri</vt:lpstr>
      <vt:lpstr>Calibri Light</vt:lpstr>
      <vt:lpstr>Proto Grotesk</vt:lpstr>
      <vt:lpstr>Roboto</vt:lpstr>
      <vt:lpstr>Roboto Black</vt:lpstr>
      <vt:lpstr>Roboto Light</vt:lpstr>
      <vt:lpstr>Roboto Medium</vt:lpstr>
      <vt:lpstr>Wingdings</vt:lpstr>
      <vt:lpstr>Thème Office</vt:lpstr>
      <vt:lpstr>Le reste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70</cp:revision>
  <cp:lastPrinted>2022-05-02T08:21:58Z</cp:lastPrinted>
  <dcterms:created xsi:type="dcterms:W3CDTF">2022-03-24T14:32:05Z</dcterms:created>
  <dcterms:modified xsi:type="dcterms:W3CDTF">2024-04-15T15:02:11Z</dcterms:modified>
</cp:coreProperties>
</file>