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7FAE"/>
    <a:srgbClr val="A879A8"/>
    <a:srgbClr val="E05329"/>
    <a:srgbClr val="E77E9C"/>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55"/>
    <p:restoredTop sz="96345"/>
  </p:normalViewPr>
  <p:slideViewPr>
    <p:cSldViewPr snapToGrid="0" snapToObjects="1">
      <p:cViewPr>
        <p:scale>
          <a:sx n="136" d="100"/>
          <a:sy n="136" d="100"/>
        </p:scale>
        <p:origin x="2796" y="-330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20/05/2022</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20/05/2022</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6</a:t>
            </a:fld>
            <a:endParaRPr lang="fr-FR"/>
          </a:p>
        </p:txBody>
      </p:sp>
    </p:spTree>
    <p:extLst>
      <p:ext uri="{BB962C8B-B14F-4D97-AF65-F5344CB8AC3E}">
        <p14:creationId xmlns:p14="http://schemas.microsoft.com/office/powerpoint/2010/main" val="130079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20/05/2022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20/05/2022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20/05/2022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20/05/2022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emf"/><Relationship Id="rId7"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emf"/><Relationship Id="rId7" Type="http://schemas.openxmlformats.org/officeDocument/2006/relationships/image" Target="../media/image8.emf"/><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7.emf"/><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9.emf"/><Relationship Id="rId11" Type="http://schemas.openxmlformats.org/officeDocument/2006/relationships/image" Target="../media/image15.png"/><Relationship Id="rId5" Type="http://schemas.openxmlformats.org/officeDocument/2006/relationships/image" Target="../media/image7.emf"/><Relationship Id="rId10" Type="http://schemas.openxmlformats.org/officeDocument/2006/relationships/image" Target="../media/image6.emf"/><Relationship Id="rId4" Type="http://schemas.openxmlformats.org/officeDocument/2006/relationships/image" Target="../media/image8.emf"/><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B629FE1-F046-4A60-AFBD-19F79059AB5E}"/>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875965"/>
            <a:ext cx="3692325" cy="656268"/>
          </a:xfrm>
          <a:noFill/>
          <a:ln>
            <a:noFill/>
          </a:ln>
        </p:spPr>
        <p:style>
          <a:lnRef idx="0">
            <a:scrgbClr r="0" g="0" b="0"/>
          </a:lnRef>
          <a:fillRef idx="0">
            <a:scrgbClr r="0" g="0" b="0"/>
          </a:fillRef>
          <a:effectRef idx="0">
            <a:scrgbClr r="0" g="0" b="0"/>
          </a:effectRef>
          <a:fontRef idx="minor">
            <a:schemeClr val="dk1"/>
          </a:fontRef>
        </p:style>
        <p:txBody>
          <a:bodyPr lIns="0" tIns="0" rIns="0" bIns="0">
            <a:noAutofit/>
          </a:bodyPr>
          <a:lstStyle/>
          <a:p>
            <a:pPr algn="l">
              <a:lnSpc>
                <a:spcPts val="1780"/>
              </a:lnSpc>
            </a:pPr>
            <a:r>
              <a:rPr lang="fr-FR" sz="3200" b="1" spc="-150" dirty="0">
                <a:solidFill>
                  <a:prstClr val="black"/>
                </a:solidFill>
                <a:latin typeface="Proto Grotesk" panose="02000000000000000000" pitchFamily="2" charset="0"/>
                <a:ea typeface="Roboto Black" panose="02000000000000000000" pitchFamily="2" charset="0"/>
              </a:rPr>
              <a:t>Dommage</a:t>
            </a:r>
            <a:br>
              <a:rPr lang="fr-FR" sz="4400" b="1" dirty="0">
                <a:solidFill>
                  <a:schemeClr val="tx1"/>
                </a:solidFill>
                <a:latin typeface="Roboto Black" panose="02000000000000000000" pitchFamily="2" charset="0"/>
                <a:ea typeface="Roboto Black" panose="02000000000000000000" pitchFamily="2" charset="0"/>
              </a:rPr>
            </a:br>
            <a:r>
              <a:rPr lang="fr-FR" sz="1500" dirty="0" err="1">
                <a:solidFill>
                  <a:schemeClr val="tx1"/>
                </a:solidFill>
                <a:latin typeface="Roboto" panose="02000000000000000000" pitchFamily="2" charset="0"/>
                <a:ea typeface="Roboto" panose="02000000000000000000" pitchFamily="2" charset="0"/>
              </a:rPr>
              <a:t>Bigflo</a:t>
            </a:r>
            <a:r>
              <a:rPr lang="fr-FR" sz="1500" dirty="0">
                <a:solidFill>
                  <a:schemeClr val="tx1"/>
                </a:solidFill>
                <a:latin typeface="Roboto" panose="02000000000000000000" pitchFamily="2" charset="0"/>
                <a:ea typeface="Roboto" panose="02000000000000000000" pitchFamily="2" charset="0"/>
              </a:rPr>
              <a:t> &amp; Oli</a:t>
            </a: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617824"/>
            <a:ext cx="4812427" cy="7989688"/>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Louis prend son bus, comme tous les matins</a:t>
            </a:r>
          </a:p>
          <a:p>
            <a:pPr>
              <a:lnSpc>
                <a:spcPts val="1300"/>
              </a:lnSpc>
            </a:pPr>
            <a:r>
              <a:rPr lang="fr-FR" sz="1000" dirty="0">
                <a:latin typeface="Roboto" panose="02000000000000000000" pitchFamily="2" charset="0"/>
                <a:ea typeface="Roboto" panose="02000000000000000000" pitchFamily="2" charset="0"/>
              </a:rPr>
              <a:t>Il croisa cette même fille, avec son doux parfum</a:t>
            </a:r>
          </a:p>
          <a:p>
            <a:pPr>
              <a:lnSpc>
                <a:spcPts val="1300"/>
              </a:lnSpc>
            </a:pPr>
            <a:r>
              <a:rPr lang="fr-FR" sz="1000" dirty="0">
                <a:latin typeface="Roboto" panose="02000000000000000000" pitchFamily="2" charset="0"/>
                <a:ea typeface="Roboto" panose="02000000000000000000" pitchFamily="2" charset="0"/>
              </a:rPr>
              <a:t>Qu'elle vienne lui parler, il espère tous les jours</a:t>
            </a:r>
          </a:p>
          <a:p>
            <a:pPr>
              <a:lnSpc>
                <a:spcPts val="1300"/>
              </a:lnSpc>
            </a:pPr>
            <a:r>
              <a:rPr lang="fr-FR" sz="1000" dirty="0">
                <a:latin typeface="Roboto" panose="02000000000000000000" pitchFamily="2" charset="0"/>
                <a:ea typeface="Roboto" panose="02000000000000000000" pitchFamily="2" charset="0"/>
              </a:rPr>
              <a:t>Ce qu'il ressent au fond d'lui, c'est ce qu'on appelle l'amour</a:t>
            </a:r>
          </a:p>
          <a:p>
            <a:pPr>
              <a:lnSpc>
                <a:spcPts val="1300"/>
              </a:lnSpc>
            </a:pPr>
            <a:r>
              <a:rPr lang="fr-FR" sz="1000" dirty="0">
                <a:latin typeface="Roboto" panose="02000000000000000000" pitchFamily="2" charset="0"/>
                <a:ea typeface="Roboto" panose="02000000000000000000" pitchFamily="2" charset="0"/>
              </a:rPr>
              <a:t>Mais Louis, il est timide, et elle, elle est si belle</a:t>
            </a:r>
          </a:p>
          <a:p>
            <a:pPr>
              <a:lnSpc>
                <a:spcPts val="1300"/>
              </a:lnSpc>
            </a:pPr>
            <a:r>
              <a:rPr lang="fr-FR" sz="1000" dirty="0">
                <a:latin typeface="Roboto" panose="02000000000000000000" pitchFamily="2" charset="0"/>
                <a:ea typeface="Roboto" panose="02000000000000000000" pitchFamily="2" charset="0"/>
              </a:rPr>
              <a:t>Il ne veut pas y aller, il est collé au fond d'son siège</a:t>
            </a:r>
          </a:p>
          <a:p>
            <a:pPr>
              <a:lnSpc>
                <a:spcPts val="1300"/>
              </a:lnSpc>
            </a:pPr>
            <a:r>
              <a:rPr lang="fr-FR" sz="1000" dirty="0">
                <a:latin typeface="Roboto" panose="02000000000000000000" pitchFamily="2" charset="0"/>
                <a:ea typeface="Roboto" panose="02000000000000000000" pitchFamily="2" charset="0"/>
              </a:rPr>
              <a:t>Une fois elle lui a souri quand elle est descendue</a:t>
            </a:r>
          </a:p>
          <a:p>
            <a:pPr>
              <a:lnSpc>
                <a:spcPts val="1300"/>
              </a:lnSpc>
            </a:pPr>
            <a:r>
              <a:rPr lang="fr-FR" sz="1000" dirty="0">
                <a:latin typeface="Roboto" panose="02000000000000000000" pitchFamily="2" charset="0"/>
                <a:ea typeface="Roboto" panose="02000000000000000000" pitchFamily="2" charset="0"/>
              </a:rPr>
              <a:t>Et depuis ce jour-là, il ne l'a jamais revue</a:t>
            </a:r>
          </a:p>
          <a:p>
            <a:pPr>
              <a:lnSpc>
                <a:spcPts val="1300"/>
              </a:lnSpc>
            </a:pPr>
            <a:endParaRPr lang="fr-FR" sz="1050"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1</a:t>
            </a:r>
          </a:p>
          <a:p>
            <a:pPr>
              <a:lnSpc>
                <a:spcPts val="1300"/>
              </a:lnSpc>
            </a:pPr>
            <a:r>
              <a:rPr lang="fr-FR" sz="1000" dirty="0">
                <a:latin typeface="Roboto" panose="02000000000000000000" pitchFamily="2" charset="0"/>
                <a:ea typeface="Roboto" panose="02000000000000000000" pitchFamily="2" charset="0"/>
              </a:rPr>
              <a:t>Ah il aurait dû y aller, il aurait dû le faire, crois-moi</a:t>
            </a:r>
          </a:p>
          <a:p>
            <a:pPr>
              <a:lnSpc>
                <a:spcPts val="1300"/>
              </a:lnSpc>
            </a:pPr>
            <a:r>
              <a:rPr lang="fr-FR" sz="1000" dirty="0">
                <a:latin typeface="Roboto" panose="02000000000000000000" pitchFamily="2" charset="0"/>
                <a:ea typeface="Roboto" panose="02000000000000000000" pitchFamily="2" charset="0"/>
              </a:rPr>
              <a:t>On a tous dit « ah c'est dommage </a:t>
            </a:r>
            <a:r>
              <a:rPr lang="fr-FR" sz="1000" i="1" dirty="0">
                <a:latin typeface="Roboto" panose="02000000000000000000" pitchFamily="2" charset="0"/>
                <a:ea typeface="Roboto" panose="02000000000000000000" pitchFamily="2" charset="0"/>
              </a:rPr>
              <a:t>(x2) </a:t>
            </a:r>
            <a:r>
              <a:rPr lang="fr-FR" sz="1000" dirty="0">
                <a:latin typeface="Roboto" panose="02000000000000000000" pitchFamily="2" charset="0"/>
                <a:ea typeface="Roboto" panose="02000000000000000000" pitchFamily="2" charset="0"/>
              </a:rPr>
              <a:t>», c'est </a:t>
            </a:r>
            <a:r>
              <a:rPr lang="fr-FR" sz="1000" dirty="0" err="1">
                <a:latin typeface="Roboto" panose="02000000000000000000" pitchFamily="2" charset="0"/>
                <a:ea typeface="Roboto" panose="02000000000000000000" pitchFamily="2" charset="0"/>
              </a:rPr>
              <a:t>p't'être</a:t>
            </a:r>
            <a:r>
              <a:rPr lang="fr-FR" sz="1000" dirty="0">
                <a:latin typeface="Roboto" panose="02000000000000000000" pitchFamily="2" charset="0"/>
                <a:ea typeface="Roboto" panose="02000000000000000000" pitchFamily="2" charset="0"/>
              </a:rPr>
              <a:t> la dernière fois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Yasmine a une belle voix, elle sait qu'elle est douée</a:t>
            </a:r>
          </a:p>
          <a:p>
            <a:pPr>
              <a:lnSpc>
                <a:spcPts val="1300"/>
              </a:lnSpc>
            </a:pPr>
            <a:r>
              <a:rPr lang="fr-FR" sz="1000" dirty="0">
                <a:latin typeface="Roboto" panose="02000000000000000000" pitchFamily="2" charset="0"/>
                <a:ea typeface="Roboto" panose="02000000000000000000" pitchFamily="2" charset="0"/>
              </a:rPr>
              <a:t>Dans la tempête de sa vie, la musique est sa bouée</a:t>
            </a:r>
          </a:p>
          <a:p>
            <a:pPr>
              <a:lnSpc>
                <a:spcPts val="1300"/>
              </a:lnSpc>
            </a:pPr>
            <a:r>
              <a:rPr lang="fr-FR" sz="1000" dirty="0">
                <a:latin typeface="Roboto" panose="02000000000000000000" pitchFamily="2" charset="0"/>
                <a:ea typeface="Roboto" panose="02000000000000000000" pitchFamily="2" charset="0"/>
              </a:rPr>
              <a:t>Face à ses mélodies, le monde est à ses pieds</a:t>
            </a:r>
          </a:p>
          <a:p>
            <a:pPr>
              <a:lnSpc>
                <a:spcPts val="1300"/>
              </a:lnSpc>
            </a:pPr>
            <a:r>
              <a:rPr lang="fr-FR" sz="1000" dirty="0">
                <a:latin typeface="Roboto" panose="02000000000000000000" pitchFamily="2" charset="0"/>
                <a:ea typeface="Roboto" panose="02000000000000000000" pitchFamily="2" charset="0"/>
              </a:rPr>
              <a:t>Mais son père lui répétait « trouve-toi un vrai métier »</a:t>
            </a:r>
          </a:p>
          <a:p>
            <a:pPr>
              <a:lnSpc>
                <a:spcPts val="1300"/>
              </a:lnSpc>
            </a:pPr>
            <a:r>
              <a:rPr lang="fr-FR" sz="1000" dirty="0">
                <a:latin typeface="Roboto" panose="02000000000000000000" pitchFamily="2" charset="0"/>
                <a:ea typeface="Roboto" panose="02000000000000000000" pitchFamily="2" charset="0"/>
              </a:rPr>
              <a:t>Parfois elle s'imagine sous la lumière des projecteurs</a:t>
            </a:r>
          </a:p>
          <a:p>
            <a:pPr>
              <a:lnSpc>
                <a:spcPts val="1300"/>
              </a:lnSpc>
            </a:pPr>
            <a:r>
              <a:rPr lang="fr-FR" sz="1000" dirty="0">
                <a:latin typeface="Roboto" panose="02000000000000000000" pitchFamily="2" charset="0"/>
                <a:ea typeface="Roboto" panose="02000000000000000000" pitchFamily="2" charset="0"/>
              </a:rPr>
              <a:t>Sur la scène à recevoir les compliments et les jets de fleurs</a:t>
            </a:r>
          </a:p>
          <a:p>
            <a:pPr>
              <a:lnSpc>
                <a:spcPts val="1300"/>
              </a:lnSpc>
            </a:pPr>
            <a:r>
              <a:rPr lang="fr-FR" sz="1000" dirty="0">
                <a:latin typeface="Roboto" panose="02000000000000000000" pitchFamily="2" charset="0"/>
                <a:ea typeface="Roboto" panose="02000000000000000000" pitchFamily="2" charset="0"/>
              </a:rPr>
              <a:t>Mais Yasmine est rouillée, coincée dans la routine</a:t>
            </a:r>
          </a:p>
          <a:p>
            <a:pPr>
              <a:lnSpc>
                <a:spcPts val="1300"/>
              </a:lnSpc>
            </a:pPr>
            <a:r>
              <a:rPr lang="fr-FR" sz="1000" dirty="0">
                <a:latin typeface="Roboto" panose="02000000000000000000" pitchFamily="2" charset="0"/>
                <a:ea typeface="Roboto" panose="02000000000000000000" pitchFamily="2" charset="0"/>
              </a:rPr>
              <a:t>Ça lui arrive de chanter quand elle travaille à l'usine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2 (x2) </a:t>
            </a:r>
          </a:p>
          <a:p>
            <a:pPr>
              <a:lnSpc>
                <a:spcPts val="1300"/>
              </a:lnSpc>
            </a:pPr>
            <a:r>
              <a:rPr lang="fr-FR" sz="1000" dirty="0">
                <a:latin typeface="Roboto" panose="02000000000000000000" pitchFamily="2" charset="0"/>
                <a:ea typeface="Roboto" panose="02000000000000000000" pitchFamily="2" charset="0"/>
              </a:rPr>
              <a:t>Ah elle aurait dû y aller, elle aurait dû le faire, crois-moi</a:t>
            </a:r>
          </a:p>
          <a:p>
            <a:pPr>
              <a:lnSpc>
                <a:spcPts val="1300"/>
              </a:lnSpc>
            </a:pPr>
            <a:r>
              <a:rPr lang="fr-FR" sz="1000" dirty="0">
                <a:latin typeface="Roboto" panose="02000000000000000000" pitchFamily="2" charset="0"/>
                <a:ea typeface="Roboto" panose="02000000000000000000" pitchFamily="2" charset="0"/>
              </a:rPr>
              <a:t>On a tous dit « ah c'est dommage </a:t>
            </a:r>
            <a:r>
              <a:rPr lang="fr-FR" sz="1000" i="1" dirty="0">
                <a:latin typeface="Roboto" panose="02000000000000000000" pitchFamily="2" charset="0"/>
                <a:ea typeface="Roboto" panose="02000000000000000000" pitchFamily="2" charset="0"/>
              </a:rPr>
              <a:t>(x2) </a:t>
            </a:r>
            <a:r>
              <a:rPr lang="fr-FR" sz="1000" dirty="0">
                <a:latin typeface="Roboto" panose="02000000000000000000" pitchFamily="2" charset="0"/>
                <a:ea typeface="Roboto" panose="02000000000000000000" pitchFamily="2" charset="0"/>
              </a:rPr>
              <a:t>», c'est </a:t>
            </a:r>
            <a:r>
              <a:rPr lang="fr-FR" sz="1000" dirty="0" err="1">
                <a:latin typeface="Roboto" panose="02000000000000000000" pitchFamily="2" charset="0"/>
                <a:ea typeface="Roboto" panose="02000000000000000000" pitchFamily="2" charset="0"/>
              </a:rPr>
              <a:t>p't'être</a:t>
            </a:r>
            <a:r>
              <a:rPr lang="fr-FR" sz="1000" dirty="0">
                <a:latin typeface="Roboto" panose="02000000000000000000" pitchFamily="2" charset="0"/>
                <a:ea typeface="Roboto" panose="02000000000000000000" pitchFamily="2" charset="0"/>
              </a:rPr>
              <a:t> la dernière fois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Diego est affalé au fond du canapé</a:t>
            </a:r>
          </a:p>
          <a:p>
            <a:pPr>
              <a:lnSpc>
                <a:spcPts val="1300"/>
              </a:lnSpc>
            </a:pPr>
            <a:r>
              <a:rPr lang="fr-FR" sz="1000" dirty="0">
                <a:latin typeface="Roboto" panose="02000000000000000000" pitchFamily="2" charset="0"/>
                <a:ea typeface="Roboto" panose="02000000000000000000" pitchFamily="2" charset="0"/>
              </a:rPr>
              <a:t>Il engueule</a:t>
            </a:r>
            <a:r>
              <a:rPr lang="fr-FR" sz="1000" baseline="30000" dirty="0">
                <a:latin typeface="Roboto" panose="02000000000000000000" pitchFamily="2" charset="0"/>
                <a:ea typeface="Roboto" panose="02000000000000000000" pitchFamily="2" charset="0"/>
              </a:rPr>
              <a:t>1</a:t>
            </a:r>
            <a:r>
              <a:rPr lang="fr-FR" sz="1000" dirty="0">
                <a:latin typeface="Roboto" panose="02000000000000000000" pitchFamily="2" charset="0"/>
                <a:ea typeface="Roboto" panose="02000000000000000000" pitchFamily="2" charset="0"/>
              </a:rPr>
              <a:t> son p'tit frère quand il passe devant la télé</a:t>
            </a:r>
          </a:p>
          <a:p>
            <a:pPr>
              <a:lnSpc>
                <a:spcPts val="1300"/>
              </a:lnSpc>
            </a:pPr>
            <a:r>
              <a:rPr lang="fr-FR" sz="1000" dirty="0">
                <a:latin typeface="Roboto" panose="02000000000000000000" pitchFamily="2" charset="0"/>
                <a:ea typeface="Roboto" panose="02000000000000000000" pitchFamily="2" charset="0"/>
              </a:rPr>
              <a:t>Ses amis sont sortis, il ne les a pas suivis</a:t>
            </a:r>
          </a:p>
          <a:p>
            <a:pPr>
              <a:lnSpc>
                <a:spcPts val="1300"/>
              </a:lnSpc>
            </a:pPr>
            <a:r>
              <a:rPr lang="fr-FR" sz="1000" dirty="0">
                <a:latin typeface="Roboto" panose="02000000000000000000" pitchFamily="2" charset="0"/>
                <a:ea typeface="Roboto" panose="02000000000000000000" pitchFamily="2" charset="0"/>
              </a:rPr>
              <a:t>Comme souvent seul, la lune viendra lui tenir compagnie</a:t>
            </a:r>
          </a:p>
          <a:p>
            <a:pPr>
              <a:lnSpc>
                <a:spcPts val="1300"/>
              </a:lnSpc>
            </a:pPr>
            <a:r>
              <a:rPr lang="fr-FR" sz="1000" dirty="0">
                <a:latin typeface="Roboto" panose="02000000000000000000" pitchFamily="2" charset="0"/>
                <a:ea typeface="Roboto" panose="02000000000000000000" pitchFamily="2" charset="0"/>
              </a:rPr>
              <a:t>Diego est triste il ne veut rien faire de sa nuit</a:t>
            </a:r>
          </a:p>
          <a:p>
            <a:pPr>
              <a:lnSpc>
                <a:spcPts val="1300"/>
              </a:lnSpc>
            </a:pPr>
            <a:r>
              <a:rPr lang="fr-FR" sz="1000" dirty="0">
                <a:latin typeface="Roboto" panose="02000000000000000000" pitchFamily="2" charset="0"/>
                <a:ea typeface="Roboto" panose="02000000000000000000" pitchFamily="2" charset="0"/>
              </a:rPr>
              <a:t>Il déprime de ne pas trouver la femme de sa vie</a:t>
            </a:r>
          </a:p>
          <a:p>
            <a:pPr>
              <a:lnSpc>
                <a:spcPts val="1300"/>
              </a:lnSpc>
            </a:pPr>
            <a:r>
              <a:rPr lang="fr-FR" sz="1000" dirty="0">
                <a:latin typeface="Roboto" panose="02000000000000000000" pitchFamily="2" charset="0"/>
                <a:ea typeface="Roboto" panose="02000000000000000000" pitchFamily="2" charset="0"/>
              </a:rPr>
              <a:t>Mais mon pauvre Diego, tu t'es tellement trompé</a:t>
            </a:r>
          </a:p>
          <a:p>
            <a:pPr>
              <a:lnSpc>
                <a:spcPts val="1300"/>
              </a:lnSpc>
            </a:pPr>
            <a:r>
              <a:rPr lang="fr-FR" sz="1000" dirty="0">
                <a:latin typeface="Roboto" panose="02000000000000000000" pitchFamily="2" charset="0"/>
                <a:ea typeface="Roboto" panose="02000000000000000000" pitchFamily="2" charset="0"/>
              </a:rPr>
              <a:t>C'était à cette soirée que t'allais la rencontrer</a:t>
            </a:r>
          </a:p>
          <a:p>
            <a:pPr>
              <a:lnSpc>
                <a:spcPts val="1300"/>
              </a:lnSpc>
            </a:pPr>
            <a:r>
              <a:rPr lang="fr-FR" sz="1000" i="1" dirty="0">
                <a:latin typeface="Roboto" panose="02000000000000000000" pitchFamily="2" charset="0"/>
                <a:ea typeface="Roboto" panose="02000000000000000000" pitchFamily="2" charset="0"/>
              </a:rPr>
              <a:t>Refrain 1  </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Pauline elle est discrète, elle oublie qu'elle est belle</a:t>
            </a:r>
          </a:p>
          <a:p>
            <a:pPr>
              <a:lnSpc>
                <a:spcPts val="1300"/>
              </a:lnSpc>
            </a:pPr>
            <a:r>
              <a:rPr lang="fr-FR" sz="1000" dirty="0">
                <a:latin typeface="Roboto" panose="02000000000000000000" pitchFamily="2" charset="0"/>
                <a:ea typeface="Roboto" panose="02000000000000000000" pitchFamily="2" charset="0"/>
              </a:rPr>
              <a:t>Elle a sur tout le corps des taches de la couleur du ciel</a:t>
            </a:r>
            <a:r>
              <a:rPr lang="fr-FR" sz="1000" baseline="30000" dirty="0">
                <a:latin typeface="Roboto" panose="02000000000000000000" pitchFamily="2" charset="0"/>
                <a:ea typeface="Roboto" panose="02000000000000000000" pitchFamily="2" charset="0"/>
              </a:rPr>
              <a:t>2</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Son mari rentre bientôt, elle veut même pas y penser</a:t>
            </a:r>
          </a:p>
          <a:p>
            <a:pPr>
              <a:lnSpc>
                <a:spcPts val="1300"/>
              </a:lnSpc>
            </a:pPr>
            <a:r>
              <a:rPr lang="fr-FR" sz="1000" dirty="0">
                <a:latin typeface="Roboto" panose="02000000000000000000" pitchFamily="2" charset="0"/>
                <a:ea typeface="Roboto" panose="02000000000000000000" pitchFamily="2" charset="0"/>
              </a:rPr>
              <a:t>Quand il lui prend le bras, c'est pas pour la faire danser</a:t>
            </a:r>
          </a:p>
          <a:p>
            <a:pPr>
              <a:lnSpc>
                <a:spcPts val="1300"/>
              </a:lnSpc>
            </a:pPr>
            <a:r>
              <a:rPr lang="fr-FR" sz="1000" dirty="0">
                <a:latin typeface="Roboto" panose="02000000000000000000" pitchFamily="2" charset="0"/>
                <a:ea typeface="Roboto" panose="02000000000000000000" pitchFamily="2" charset="0"/>
              </a:rPr>
              <a:t>Elle repense à la mairie, cette décision qu'elle a prise</a:t>
            </a:r>
          </a:p>
          <a:p>
            <a:pPr>
              <a:lnSpc>
                <a:spcPts val="1300"/>
              </a:lnSpc>
            </a:pPr>
            <a:r>
              <a:rPr lang="fr-FR" sz="1000" dirty="0">
                <a:latin typeface="Roboto" panose="02000000000000000000" pitchFamily="2" charset="0"/>
                <a:ea typeface="Roboto" panose="02000000000000000000" pitchFamily="2" charset="0"/>
              </a:rPr>
              <a:t>À cette après midi où elle avait fait sa valise</a:t>
            </a:r>
          </a:p>
          <a:p>
            <a:pPr>
              <a:lnSpc>
                <a:spcPts val="1300"/>
              </a:lnSpc>
            </a:pPr>
            <a:r>
              <a:rPr lang="fr-FR" sz="1000" dirty="0">
                <a:latin typeface="Roboto" panose="02000000000000000000" pitchFamily="2" charset="0"/>
                <a:ea typeface="Roboto" panose="02000000000000000000" pitchFamily="2" charset="0"/>
              </a:rPr>
              <a:t>Elle avait un avenir, un fils à élever</a:t>
            </a:r>
          </a:p>
          <a:p>
            <a:pPr>
              <a:lnSpc>
                <a:spcPts val="1300"/>
              </a:lnSpc>
            </a:pPr>
            <a:r>
              <a:rPr lang="fr-FR" sz="1000" dirty="0">
                <a:latin typeface="Roboto" panose="02000000000000000000" pitchFamily="2" charset="0"/>
                <a:ea typeface="Roboto" panose="02000000000000000000" pitchFamily="2" charset="0"/>
              </a:rPr>
              <a:t>Après la dernière danse, elle s'est pas relevée</a:t>
            </a:r>
          </a:p>
          <a:p>
            <a:pPr>
              <a:lnSpc>
                <a:spcPts val="1300"/>
              </a:lnSpc>
            </a:pPr>
            <a:r>
              <a:rPr lang="fr-FR" sz="1000" i="1" dirty="0">
                <a:latin typeface="Roboto" panose="02000000000000000000" pitchFamily="2" charset="0"/>
                <a:ea typeface="Roboto" panose="02000000000000000000" pitchFamily="2" charset="0"/>
              </a:rPr>
              <a:t>Refrain 2 (x2) </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Vaut mieux vivre avec des remords qu'avec des regrets </a:t>
            </a:r>
            <a:r>
              <a:rPr lang="fr-FR" sz="1000" i="1" dirty="0">
                <a:latin typeface="Roboto" panose="02000000000000000000" pitchFamily="2" charset="0"/>
                <a:ea typeface="Roboto" panose="02000000000000000000" pitchFamily="2" charset="0"/>
              </a:rPr>
              <a:t>(x3)</a:t>
            </a:r>
          </a:p>
          <a:p>
            <a:pPr>
              <a:lnSpc>
                <a:spcPts val="1300"/>
              </a:lnSpc>
            </a:pPr>
            <a:r>
              <a:rPr lang="fr-FR" sz="1000" dirty="0">
                <a:latin typeface="Roboto" panose="02000000000000000000" pitchFamily="2" charset="0"/>
                <a:ea typeface="Roboto" panose="02000000000000000000" pitchFamily="2" charset="0"/>
              </a:rPr>
              <a:t>Vaut mieux vivre avec des remords c'est ça le secret</a:t>
            </a: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275192"/>
          </a:xfrm>
          <a:prstGeom prst="rect">
            <a:avLst/>
          </a:prstGeom>
          <a:noFill/>
        </p:spPr>
        <p:txBody>
          <a:bodyPr wrap="square" lIns="0" tIns="0" rIns="0" bIns="0" rtlCol="0">
            <a:spAutoFit/>
          </a:bodyPr>
          <a:lstStyle/>
          <a:p>
            <a:r>
              <a:rPr lang="fr-FR" sz="1400" b="1" dirty="0">
                <a:latin typeface="Roboto" panose="02000000000000000000" pitchFamily="2" charset="0"/>
                <a:ea typeface="Roboto" panose="02000000000000000000" pitchFamily="2" charset="0"/>
              </a:rPr>
              <a:t>Les artistes</a:t>
            </a:r>
          </a:p>
          <a:p>
            <a:endParaRPr lang="fr-FR" sz="900" dirty="0">
              <a:latin typeface="Roboto Medium" panose="02000000000000000000" pitchFamily="2" charset="0"/>
              <a:ea typeface="Roboto Medium" panose="02000000000000000000" pitchFamily="2" charset="0"/>
            </a:endParaRPr>
          </a:p>
          <a:p>
            <a:pPr algn="just"/>
            <a:r>
              <a:rPr lang="fr-FR" sz="900" dirty="0">
                <a:latin typeface="Roboto Medium" panose="02000000000000000000" pitchFamily="2" charset="0"/>
                <a:ea typeface="Roboto Medium" panose="02000000000000000000" pitchFamily="2" charset="0"/>
              </a:rPr>
              <a:t>Groupe de rap français, originaire de Toulouse, formé par les deux frères Florian et </a:t>
            </a:r>
            <a:r>
              <a:rPr lang="fr-FR" sz="900" dirty="0" err="1">
                <a:latin typeface="Roboto Medium" panose="02000000000000000000" pitchFamily="2" charset="0"/>
                <a:ea typeface="Roboto Medium" panose="02000000000000000000" pitchFamily="2" charset="0"/>
              </a:rPr>
              <a:t>Olivio</a:t>
            </a:r>
            <a:r>
              <a:rPr lang="fr-FR" sz="900" dirty="0">
                <a:latin typeface="Roboto Medium" panose="02000000000000000000" pitchFamily="2" charset="0"/>
                <a:ea typeface="Roboto Medium" panose="02000000000000000000" pitchFamily="2" charset="0"/>
              </a:rPr>
              <a:t> Ordonez. </a:t>
            </a:r>
          </a:p>
          <a:p>
            <a:pPr algn="just"/>
            <a:r>
              <a:rPr lang="fr-FR" sz="900" dirty="0">
                <a:latin typeface="Roboto Medium" panose="02000000000000000000" pitchFamily="2" charset="0"/>
                <a:ea typeface="Roboto Medium" panose="02000000000000000000" pitchFamily="2" charset="0"/>
              </a:rPr>
              <a:t>Passionnés de musique depuis très jeunes, </a:t>
            </a:r>
            <a:r>
              <a:rPr lang="fr-FR" sz="900" dirty="0" err="1">
                <a:latin typeface="Roboto Medium" panose="02000000000000000000" pitchFamily="2" charset="0"/>
                <a:ea typeface="Roboto Medium" panose="02000000000000000000" pitchFamily="2" charset="0"/>
              </a:rPr>
              <a:t>Olivio</a:t>
            </a:r>
            <a:r>
              <a:rPr lang="fr-FR" sz="900" dirty="0">
                <a:latin typeface="Roboto Medium" panose="02000000000000000000" pitchFamily="2" charset="0"/>
                <a:ea typeface="Roboto Medium" panose="02000000000000000000" pitchFamily="2" charset="0"/>
              </a:rPr>
              <a:t> apprend la trompette et Florian la batterie et le piano. Leur premier clip, « Château de carte », est posté sur YouTube en 2005, alors qu’ils n’ont que 12 et 9 ans. En 2015, ils sortent leur premier album, </a:t>
            </a:r>
            <a:r>
              <a:rPr lang="fr-FR" sz="900" i="1" dirty="0">
                <a:latin typeface="Roboto Medium" panose="02000000000000000000" pitchFamily="2" charset="0"/>
                <a:ea typeface="Roboto Medium" panose="02000000000000000000" pitchFamily="2" charset="0"/>
              </a:rPr>
              <a:t>La Cour des grands</a:t>
            </a:r>
            <a:r>
              <a:rPr lang="fr-FR" sz="900" dirty="0">
                <a:latin typeface="Roboto Medium" panose="02000000000000000000" pitchFamily="2" charset="0"/>
                <a:ea typeface="Roboto Medium" panose="02000000000000000000" pitchFamily="2" charset="0"/>
              </a:rPr>
              <a:t>. Le succès est immédiat. Ils travaillent avec de grands rappeurs, comme </a:t>
            </a:r>
            <a:r>
              <a:rPr lang="fr-FR" sz="900" dirty="0" err="1">
                <a:latin typeface="Roboto Medium" panose="02000000000000000000" pitchFamily="2" charset="0"/>
                <a:ea typeface="Roboto Medium" panose="02000000000000000000" pitchFamily="2" charset="0"/>
              </a:rPr>
              <a:t>Orelsan</a:t>
            </a:r>
            <a:r>
              <a:rPr lang="fr-FR" sz="900" dirty="0">
                <a:latin typeface="Roboto Medium" panose="02000000000000000000" pitchFamily="2" charset="0"/>
                <a:ea typeface="Roboto Medium" panose="02000000000000000000" pitchFamily="2" charset="0"/>
              </a:rPr>
              <a:t>, Stromae ou Joey Starr. Suivront deux autres albums : </a:t>
            </a:r>
            <a:r>
              <a:rPr lang="fr-FR" sz="900" i="1" dirty="0">
                <a:latin typeface="Roboto Medium" panose="02000000000000000000" pitchFamily="2" charset="0"/>
                <a:ea typeface="Roboto Medium" panose="02000000000000000000" pitchFamily="2" charset="0"/>
              </a:rPr>
              <a:t>La Vraie Vie (2017) et La vie de rêve </a:t>
            </a:r>
            <a:r>
              <a:rPr lang="fr-FR" sz="900" dirty="0">
                <a:latin typeface="Roboto Medium" panose="02000000000000000000" pitchFamily="2" charset="0"/>
                <a:ea typeface="Roboto Medium" panose="02000000000000000000" pitchFamily="2" charset="0"/>
              </a:rPr>
              <a:t>(2018).</a:t>
            </a:r>
          </a:p>
          <a:p>
            <a:pPr algn="just"/>
            <a:r>
              <a:rPr lang="fr-FR" sz="900" dirty="0">
                <a:latin typeface="Roboto Medium" panose="02000000000000000000" pitchFamily="2" charset="0"/>
                <a:ea typeface="Roboto Medium" panose="02000000000000000000" pitchFamily="2" charset="0"/>
              </a:rPr>
              <a:t>Le titre « Dommage », co-écrit par le duo toulousain et l’artiste belge Stromae, remporte le prix de la chanson de l’année aux Victoires de la musique.</a:t>
            </a:r>
          </a:p>
          <a:p>
            <a:pPr algn="just"/>
            <a:endParaRPr lang="fr-FR" sz="900" dirty="0">
              <a:latin typeface="Roboto Medium" panose="02000000000000000000" pitchFamily="2" charset="0"/>
              <a:ea typeface="Roboto Medium" panose="02000000000000000000" pitchFamily="2" charset="0"/>
            </a:endParaRPr>
          </a:p>
          <a:p>
            <a:pPr algn="just">
              <a:lnSpc>
                <a:spcPts val="1280"/>
              </a:lnSpc>
            </a:pP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39" y="8447940"/>
            <a:ext cx="2185750" cy="976999"/>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Engueuler </a:t>
            </a:r>
            <a:r>
              <a:rPr lang="fr-FR" sz="850" dirty="0">
                <a:latin typeface="Roboto" panose="02000000000000000000" pitchFamily="2" charset="0"/>
                <a:ea typeface="Roboto" panose="02000000000000000000" pitchFamily="2" charset="0"/>
              </a:rPr>
              <a:t>: (familier) insulter ou réprimander quelqu’un.</a:t>
            </a:r>
          </a:p>
          <a:p>
            <a:pPr>
              <a:lnSpc>
                <a:spcPts val="1080"/>
              </a:lnSpc>
            </a:pPr>
            <a:r>
              <a:rPr lang="fr-FR" sz="850" i="1" dirty="0">
                <a:latin typeface="Roboto" panose="02000000000000000000" pitchFamily="2" charset="0"/>
                <a:ea typeface="Roboto" panose="02000000000000000000" pitchFamily="2" charset="0"/>
              </a:rPr>
              <a:t>2. Des taches de la couleur du ciel </a:t>
            </a:r>
            <a:r>
              <a:rPr lang="fr-FR" sz="850" dirty="0">
                <a:latin typeface="Roboto" panose="02000000000000000000" pitchFamily="2" charset="0"/>
                <a:ea typeface="Roboto" panose="02000000000000000000" pitchFamily="2" charset="0"/>
              </a:rPr>
              <a:t>: cela renvoie aux hématomes qu’elle a sur le corps, car son mari la bat.</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40" y="6400368"/>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Bigflo</a:t>
            </a:r>
            <a:r>
              <a:rPr lang="fr-FR" sz="850" i="1" kern="1100" dirty="0">
                <a:latin typeface="Roboto" panose="02000000000000000000" pitchFamily="2" charset="0"/>
                <a:ea typeface="Roboto" panose="02000000000000000000" pitchFamily="2" charset="0"/>
              </a:rPr>
              <a:t> &amp; Oli, </a:t>
            </a:r>
          </a:p>
          <a:p>
            <a:pPr algn="just">
              <a:lnSpc>
                <a:spcPts val="1080"/>
              </a:lnSpc>
            </a:pPr>
            <a:r>
              <a:rPr lang="fr-FR" sz="850" i="1" kern="1100" dirty="0">
                <a:latin typeface="Roboto" panose="02000000000000000000" pitchFamily="2" charset="0"/>
                <a:ea typeface="Roboto" panose="02000000000000000000" pitchFamily="2" charset="0"/>
              </a:rPr>
              <a:t>abonnez-vous à leur compte Instagram </a:t>
            </a:r>
          </a:p>
          <a:p>
            <a:pPr algn="just">
              <a:lnSpc>
                <a:spcPts val="1080"/>
              </a:lnSpc>
            </a:pP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flobigoli</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1026" name="Picture 2" descr="Partitions et accords de Bigflo et Oli : Dommage, Gangsta, Je suis, Mytho,  Plus tard, …">
            <a:extLst>
              <a:ext uri="{FF2B5EF4-FFF2-40B4-BE49-F238E27FC236}">
                <a16:creationId xmlns:a16="http://schemas.microsoft.com/office/drawing/2014/main" id="{74F5F078-30BD-4A00-B3D8-2176AABA4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06" y="852411"/>
            <a:ext cx="2082301" cy="2099683"/>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766868B0-A27A-4E7E-98B7-F3BB0C94A133}"/>
              </a:ext>
            </a:extLst>
          </p:cNvPr>
          <p:cNvPicPr>
            <a:picLocks noChangeAspect="1"/>
          </p:cNvPicPr>
          <p:nvPr/>
        </p:nvPicPr>
        <p:blipFill>
          <a:blip r:embed="rId4"/>
          <a:stretch>
            <a:fillRect/>
          </a:stretch>
        </p:blipFill>
        <p:spPr>
          <a:xfrm>
            <a:off x="0" y="-1399"/>
            <a:ext cx="2743200" cy="660400"/>
          </a:xfrm>
          <a:prstGeom prst="rect">
            <a:avLst/>
          </a:prstGeom>
        </p:spPr>
      </p:pic>
      <p:pic>
        <p:nvPicPr>
          <p:cNvPr id="16" name="Image 15">
            <a:extLst>
              <a:ext uri="{FF2B5EF4-FFF2-40B4-BE49-F238E27FC236}">
                <a16:creationId xmlns:a16="http://schemas.microsoft.com/office/drawing/2014/main" id="{14E64B4A-D31C-4C33-B5D1-385B0DAE6BFC}"/>
              </a:ext>
            </a:extLst>
          </p:cNvPr>
          <p:cNvPicPr>
            <a:picLocks noChangeAspect="1"/>
          </p:cNvPicPr>
          <p:nvPr/>
        </p:nvPicPr>
        <p:blipFill>
          <a:blip r:embed="rId5"/>
          <a:stretch>
            <a:fillRect/>
          </a:stretch>
        </p:blipFill>
        <p:spPr>
          <a:xfrm>
            <a:off x="323227" y="7713643"/>
            <a:ext cx="469900" cy="596900"/>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7043353-552B-4A3A-8A8F-5F6A7D9C450D}"/>
              </a:ext>
            </a:extLst>
          </p:cNvPr>
          <p:cNvPicPr>
            <a:picLocks noChangeAspect="1"/>
          </p:cNvPicPr>
          <p:nvPr/>
        </p:nvPicPr>
        <p:blipFill>
          <a:blip r:embed="rId2"/>
          <a:stretch>
            <a:fillRect/>
          </a:stretch>
        </p:blipFill>
        <p:spPr>
          <a:xfrm>
            <a:off x="7937" y="0"/>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477335373"/>
              </p:ext>
            </p:extLst>
          </p:nvPr>
        </p:nvGraphicFramePr>
        <p:xfrm>
          <a:off x="1130985" y="2016359"/>
          <a:ext cx="5804022" cy="7224573"/>
        </p:xfrm>
        <a:graphic>
          <a:graphicData uri="http://schemas.openxmlformats.org/drawingml/2006/table">
            <a:tbl>
              <a:tblPr firstRow="1" bandRow="1">
                <a:tableStyleId>{5C22544A-7EE6-4342-B048-85BDC9FD1C3A}</a:tableStyleId>
              </a:tblPr>
              <a:tblGrid>
                <a:gridCol w="651887">
                  <a:extLst>
                    <a:ext uri="{9D8B030D-6E8A-4147-A177-3AD203B41FA5}">
                      <a16:colId xmlns:a16="http://schemas.microsoft.com/office/drawing/2014/main" val="2770672922"/>
                    </a:ext>
                  </a:extLst>
                </a:gridCol>
                <a:gridCol w="1004538">
                  <a:extLst>
                    <a:ext uri="{9D8B030D-6E8A-4147-A177-3AD203B41FA5}">
                      <a16:colId xmlns:a16="http://schemas.microsoft.com/office/drawing/2014/main" val="161568558"/>
                    </a:ext>
                  </a:extLst>
                </a:gridCol>
                <a:gridCol w="4147597">
                  <a:extLst>
                    <a:ext uri="{9D8B030D-6E8A-4147-A177-3AD203B41FA5}">
                      <a16:colId xmlns:a16="http://schemas.microsoft.com/office/drawing/2014/main" val="93050948"/>
                    </a:ext>
                  </a:extLst>
                </a:gridCol>
              </a:tblGrid>
              <a:tr h="1384066">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l">
                        <a:lnSpc>
                          <a:spcPct val="1140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Écrire au tableau : « Il n’a pas pu venir à la fête, c’est dommage ! ».</a:t>
                      </a:r>
                    </a:p>
                    <a:p>
                      <a:pPr algn="just">
                        <a:lnSpc>
                          <a:spcPct val="114000"/>
                        </a:lnSpc>
                      </a:pPr>
                      <a:r>
                        <a:rPr lang="fr-FR" sz="1000" b="0" i="0" kern="1300" baseline="0" dirty="0">
                          <a:solidFill>
                            <a:schemeClr val="tx1"/>
                          </a:solidFill>
                          <a:latin typeface="Roboto" panose="02000000000000000000" pitchFamily="2" charset="0"/>
                        </a:rPr>
                        <a:t>L’expression « c’est dommage » exprime-t-elle un souhait, un doute ou un regret ?</a:t>
                      </a:r>
                    </a:p>
                    <a:p>
                      <a:pPr algn="just">
                        <a:lnSpc>
                          <a:spcPct val="114000"/>
                        </a:lnSpc>
                      </a:pPr>
                      <a:r>
                        <a:rPr lang="fr-FR" sz="1000" b="0" i="0" kern="1300" baseline="0" dirty="0">
                          <a:solidFill>
                            <a:schemeClr val="tx1"/>
                          </a:solidFill>
                          <a:latin typeface="Roboto" panose="02000000000000000000" pitchFamily="2" charset="0"/>
                        </a:rPr>
                        <a:t>Dans quelles autres situations pouvez-vous prononcer cette phrase ?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A879A8"/>
                          </a:solidFill>
                          <a:latin typeface="Proto Grotesk" panose="02000000000000000000" pitchFamily="2" charset="0"/>
                        </a:rPr>
                        <a:t>2</a:t>
                      </a:r>
                    </a:p>
                    <a:p>
                      <a:pPr algn="r"/>
                      <a:endParaRPr lang="fr-FR" sz="3600" b="1" i="0" dirty="0">
                        <a:solidFill>
                          <a:srgbClr val="A879A8"/>
                        </a:solidFill>
                        <a:latin typeface="Proto Grotesk" panose="02000000000000000000" pitchFamily="2" charset="0"/>
                      </a:endParaRPr>
                    </a:p>
                    <a:p>
                      <a:pPr algn="r"/>
                      <a:endParaRPr lang="fr-FR" sz="3600" b="1" i="0" dirty="0">
                        <a:solidFill>
                          <a:srgbClr val="A879A8"/>
                        </a:solidFill>
                        <a:latin typeface="Proto Grotesk" panose="02000000000000000000" pitchFamily="2" charset="0"/>
                      </a:endParaRPr>
                    </a:p>
                    <a:p>
                      <a:pPr algn="r"/>
                      <a:r>
                        <a:rPr lang="fr-FR" sz="5300" b="1" i="0" dirty="0">
                          <a:solidFill>
                            <a:srgbClr val="A879A8"/>
                          </a:solidFill>
                          <a:latin typeface="Proto Grotesk" panose="02000000000000000000" pitchFamily="2" charset="0"/>
                        </a:rPr>
                        <a:t>3</a:t>
                      </a:r>
                    </a:p>
                    <a:p>
                      <a:pPr algn="r"/>
                      <a:endParaRPr lang="fr-FR" sz="2400" b="1" i="0" dirty="0">
                        <a:solidFill>
                          <a:srgbClr val="A879A8"/>
                        </a:solidFill>
                        <a:latin typeface="Proto Grotesk" panose="02000000000000000000" pitchFamily="2" charset="0"/>
                      </a:endParaRP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Imprimer et découper les étiquettes de la fiche matériel. Distribuer à chaque apprenant ou groupe d’apprenants une étiquette contenant un extrait des paroles de la chanson. </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Prévoir un espace au centre de la classe (une grande table, ou par terre).</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Lisez votre papier et formulez en une phrase l’idée principale de votre extrait.</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rPr>
                        <a:t>Écoutez la chanson et placez votre étiquette au centre lorsque vous entendez les paroles qui y sont indiquées.</a:t>
                      </a:r>
                    </a:p>
                    <a:p>
                      <a:pPr marL="0" marR="0" lvl="0" indent="0" algn="l" defTabSz="755934" rtl="0" eaLnBrk="1" fontAlgn="auto" latinLnBrk="0" hangingPunct="1">
                        <a:lnSpc>
                          <a:spcPct val="114000"/>
                        </a:lnSpc>
                        <a:spcBef>
                          <a:spcPts val="0"/>
                        </a:spcBef>
                        <a:spcAft>
                          <a:spcPts val="0"/>
                        </a:spcAft>
                        <a:buClrTx/>
                        <a:buSzTx/>
                        <a:buFontTx/>
                        <a:buNone/>
                        <a:tabLst/>
                        <a:defRPr/>
                      </a:pPr>
                      <a:endParaRPr lang="fr-FR" sz="1000" b="0" i="0" kern="1300" baseline="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endParaRPr lang="fr-FR" sz="1000" b="0" i="0" kern="1300" baseline="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Troisième temps</a:t>
                      </a:r>
                      <a:endParaRPr lang="fr-FR" sz="1000" b="0" i="1" kern="1300" baseline="0" dirty="0">
                        <a:solidFill>
                          <a:schemeClr val="tx1"/>
                        </a:solidFill>
                        <a:latin typeface="Roboto" panose="02000000000000000000" pitchFamily="2" charset="0"/>
                        <a:ea typeface="Roboto" panose="02000000000000000000" pitchFamily="2" charset="0"/>
                      </a:endParaRPr>
                    </a:p>
                    <a:p>
                      <a:pPr algn="l">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À la fin de la chanson, </a:t>
                      </a:r>
                      <a:r>
                        <a:rPr lang="fr-FR" sz="1000" b="0" i="0" kern="1300" baseline="0" dirty="0" err="1">
                          <a:solidFill>
                            <a:schemeClr val="tx1"/>
                          </a:solidFill>
                          <a:latin typeface="Roboto" panose="02000000000000000000" pitchFamily="2" charset="0"/>
                          <a:ea typeface="Roboto" panose="02000000000000000000" pitchFamily="2" charset="0"/>
                        </a:rPr>
                        <a:t>Bigflo</a:t>
                      </a:r>
                      <a:r>
                        <a:rPr lang="fr-FR" sz="1000" b="0" i="0" kern="1300" baseline="0" dirty="0">
                          <a:solidFill>
                            <a:schemeClr val="tx1"/>
                          </a:solidFill>
                          <a:latin typeface="Roboto" panose="02000000000000000000" pitchFamily="2" charset="0"/>
                          <a:ea typeface="Roboto" panose="02000000000000000000" pitchFamily="2" charset="0"/>
                        </a:rPr>
                        <a:t> et Oli répètent :</a:t>
                      </a:r>
                    </a:p>
                    <a:p>
                      <a:pPr algn="just">
                        <a:lnSpc>
                          <a:spcPct val="114000"/>
                        </a:lnSpc>
                      </a:pPr>
                      <a:endParaRPr lang="fr-FR" sz="1000" b="0" i="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 [Il] vaut mieux vivre avec des remords qu’avec des regrets. »</a:t>
                      </a:r>
                    </a:p>
                    <a:p>
                      <a:pPr algn="just">
                        <a:lnSpc>
                          <a:spcPct val="114000"/>
                        </a:lnSpc>
                      </a:pPr>
                      <a:endParaRPr lang="fr-FR" sz="1000" b="0" i="0" kern="1300" baseline="0" dirty="0">
                        <a:solidFill>
                          <a:schemeClr val="tx1"/>
                        </a:solidFill>
                        <a:latin typeface="Roboto" panose="02000000000000000000" pitchFamily="2" charset="0"/>
                      </a:endParaRP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Pensez-vous qu’il est préférable de tenter ce qu’on a envie de faire, même si l’on n’est pas sûr de réussir (vivre avec des remords si on ne réussit pas), ou plutôt de vivre une vie stable et éviter de prendre des risques (avoir des regrets de ne pas avoir essayé) ? </a:t>
                      </a:r>
                    </a:p>
                    <a:p>
                      <a:pPr algn="just">
                        <a:lnSpc>
                          <a:spcPct val="114000"/>
                        </a:lnSpc>
                      </a:pPr>
                      <a:endParaRPr lang="fr-FR" sz="1000" b="0" i="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Placez-vous à gauche de la classe si vous partagez l’opinion des chanteurs et à droite si vous n’êtes pas d’accord avec eux. Expliquez pourquoi en une phrase courte.</a:t>
                      </a:r>
                    </a:p>
                    <a:p>
                      <a:pPr algn="l">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endParaRPr lang="fr-FR" sz="53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sz="1000" b="0" i="0" kern="1300" baseline="0" dirty="0">
                        <a:solidFill>
                          <a:schemeClr val="tx1"/>
                        </a:solidFill>
                        <a:latin typeface="Roboto" panose="02000000000000000000" pitchFamily="2" charset="0"/>
                        <a:ea typeface="Roboto" panose="02000000000000000000" pitchFamily="2" charset="0"/>
                      </a:endParaRPr>
                    </a:p>
                    <a:p>
                      <a:pPr algn="l"/>
                      <a:endParaRPr lang="fr-FR" sz="1000" b="0" i="0" kern="1300" baseline="0" dirty="0">
                        <a:solidFill>
                          <a:schemeClr val="tx1"/>
                        </a:solidFill>
                        <a:latin typeface="Roboto" panose="02000000000000000000" pitchFamily="2" charset="0"/>
                        <a:ea typeface="Roboto" panose="02000000000000000000" pitchFamily="2" charset="0"/>
                      </a:endParaRPr>
                    </a:p>
                    <a:p>
                      <a:pPr algn="l"/>
                      <a:endParaRPr lang="fr-FR" sz="1000" b="0" i="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bl>
          </a:graphicData>
        </a:graphic>
      </p:graphicFrame>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3"/>
          <a:stretch>
            <a:fillRect/>
          </a:stretch>
        </p:blipFill>
        <p:spPr>
          <a:xfrm>
            <a:off x="0" y="1108"/>
            <a:ext cx="2743200" cy="660400"/>
          </a:xfrm>
          <a:prstGeom prst="rect">
            <a:avLst/>
          </a:prstGeom>
        </p:spPr>
      </p:pic>
      <p:sp>
        <p:nvSpPr>
          <p:cNvPr id="26" name="ZoneTexte 25">
            <a:extLst>
              <a:ext uri="{FF2B5EF4-FFF2-40B4-BE49-F238E27FC236}">
                <a16:creationId xmlns:a16="http://schemas.microsoft.com/office/drawing/2014/main" id="{2D54B87D-5C6A-4685-A19E-D376DDF179EF}"/>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3" name="Image 22">
            <a:extLst>
              <a:ext uri="{FF2B5EF4-FFF2-40B4-BE49-F238E27FC236}">
                <a16:creationId xmlns:a16="http://schemas.microsoft.com/office/drawing/2014/main" id="{60236415-10B2-4AA5-BF7D-5FE74B2D1A5B}"/>
              </a:ext>
            </a:extLst>
          </p:cNvPr>
          <p:cNvPicPr>
            <a:picLocks noChangeAspect="1"/>
          </p:cNvPicPr>
          <p:nvPr/>
        </p:nvPicPr>
        <p:blipFill>
          <a:blip r:embed="rId4"/>
          <a:stretch>
            <a:fillRect/>
          </a:stretch>
        </p:blipFill>
        <p:spPr>
          <a:xfrm>
            <a:off x="1875705" y="2233175"/>
            <a:ext cx="508000" cy="508000"/>
          </a:xfrm>
          <a:prstGeom prst="rect">
            <a:avLst/>
          </a:prstGeom>
        </p:spPr>
      </p:pic>
      <p:pic>
        <p:nvPicPr>
          <p:cNvPr id="24" name="Image 23">
            <a:extLst>
              <a:ext uri="{FF2B5EF4-FFF2-40B4-BE49-F238E27FC236}">
                <a16:creationId xmlns:a16="http://schemas.microsoft.com/office/drawing/2014/main" id="{C7F2EF9F-52BE-4089-8A68-A1463C6DBA56}"/>
              </a:ext>
            </a:extLst>
          </p:cNvPr>
          <p:cNvPicPr>
            <a:picLocks noChangeAspect="1"/>
          </p:cNvPicPr>
          <p:nvPr/>
        </p:nvPicPr>
        <p:blipFill>
          <a:blip r:embed="rId5"/>
          <a:stretch>
            <a:fillRect/>
          </a:stretch>
        </p:blipFill>
        <p:spPr>
          <a:xfrm>
            <a:off x="1886689" y="3634376"/>
            <a:ext cx="508000" cy="508000"/>
          </a:xfrm>
          <a:prstGeom prst="rect">
            <a:avLst/>
          </a:prstGeom>
        </p:spPr>
      </p:pic>
      <p:pic>
        <p:nvPicPr>
          <p:cNvPr id="30" name="Image 29">
            <a:extLst>
              <a:ext uri="{FF2B5EF4-FFF2-40B4-BE49-F238E27FC236}">
                <a16:creationId xmlns:a16="http://schemas.microsoft.com/office/drawing/2014/main" id="{935302FB-46B6-4915-A19C-E1B07D960E65}"/>
              </a:ext>
            </a:extLst>
          </p:cNvPr>
          <p:cNvPicPr>
            <a:picLocks noChangeAspect="1"/>
          </p:cNvPicPr>
          <p:nvPr/>
        </p:nvPicPr>
        <p:blipFill>
          <a:blip r:embed="rId6"/>
          <a:stretch>
            <a:fillRect/>
          </a:stretch>
        </p:blipFill>
        <p:spPr>
          <a:xfrm>
            <a:off x="-792743" y="2125682"/>
            <a:ext cx="508000" cy="508000"/>
          </a:xfrm>
          <a:prstGeom prst="rect">
            <a:avLst/>
          </a:prstGeom>
        </p:spPr>
      </p:pic>
      <p:pic>
        <p:nvPicPr>
          <p:cNvPr id="31" name="Image 30">
            <a:extLst>
              <a:ext uri="{FF2B5EF4-FFF2-40B4-BE49-F238E27FC236}">
                <a16:creationId xmlns:a16="http://schemas.microsoft.com/office/drawing/2014/main" id="{CC34DF5B-1DC6-46CA-9111-468EFCF23E00}"/>
              </a:ext>
            </a:extLst>
          </p:cNvPr>
          <p:cNvPicPr>
            <a:picLocks noChangeAspect="1"/>
          </p:cNvPicPr>
          <p:nvPr/>
        </p:nvPicPr>
        <p:blipFill>
          <a:blip r:embed="rId5"/>
          <a:stretch>
            <a:fillRect/>
          </a:stretch>
        </p:blipFill>
        <p:spPr>
          <a:xfrm>
            <a:off x="-792743" y="2792052"/>
            <a:ext cx="508000" cy="508000"/>
          </a:xfrm>
          <a:prstGeom prst="rect">
            <a:avLst/>
          </a:prstGeom>
        </p:spPr>
      </p:pic>
      <p:pic>
        <p:nvPicPr>
          <p:cNvPr id="32" name="Image 31">
            <a:extLst>
              <a:ext uri="{FF2B5EF4-FFF2-40B4-BE49-F238E27FC236}">
                <a16:creationId xmlns:a16="http://schemas.microsoft.com/office/drawing/2014/main" id="{19B6193A-6748-40E8-978E-6BE347B1EBFD}"/>
              </a:ext>
            </a:extLst>
          </p:cNvPr>
          <p:cNvPicPr>
            <a:picLocks noChangeAspect="1"/>
          </p:cNvPicPr>
          <p:nvPr/>
        </p:nvPicPr>
        <p:blipFill>
          <a:blip r:embed="rId7"/>
          <a:stretch>
            <a:fillRect/>
          </a:stretch>
        </p:blipFill>
        <p:spPr>
          <a:xfrm>
            <a:off x="-792743" y="3458422"/>
            <a:ext cx="508000" cy="508000"/>
          </a:xfrm>
          <a:prstGeom prst="rect">
            <a:avLst/>
          </a:prstGeom>
        </p:spPr>
      </p:pic>
      <p:pic>
        <p:nvPicPr>
          <p:cNvPr id="33" name="Image 32">
            <a:extLst>
              <a:ext uri="{FF2B5EF4-FFF2-40B4-BE49-F238E27FC236}">
                <a16:creationId xmlns:a16="http://schemas.microsoft.com/office/drawing/2014/main" id="{6EA3BDF7-A859-49CF-BBA3-75197506CC78}"/>
              </a:ext>
            </a:extLst>
          </p:cNvPr>
          <p:cNvPicPr>
            <a:picLocks noChangeAspect="1"/>
          </p:cNvPicPr>
          <p:nvPr/>
        </p:nvPicPr>
        <p:blipFill>
          <a:blip r:embed="rId8"/>
          <a:stretch>
            <a:fillRect/>
          </a:stretch>
        </p:blipFill>
        <p:spPr>
          <a:xfrm>
            <a:off x="-792901" y="4122319"/>
            <a:ext cx="508000" cy="508000"/>
          </a:xfrm>
          <a:prstGeom prst="rect">
            <a:avLst/>
          </a:prstGeom>
        </p:spPr>
      </p:pic>
      <p:pic>
        <p:nvPicPr>
          <p:cNvPr id="34" name="Image 33">
            <a:extLst>
              <a:ext uri="{FF2B5EF4-FFF2-40B4-BE49-F238E27FC236}">
                <a16:creationId xmlns:a16="http://schemas.microsoft.com/office/drawing/2014/main" id="{24CDF0C4-65DF-4F79-978F-008894560B6A}"/>
              </a:ext>
            </a:extLst>
          </p:cNvPr>
          <p:cNvPicPr>
            <a:picLocks noChangeAspect="1"/>
          </p:cNvPicPr>
          <p:nvPr/>
        </p:nvPicPr>
        <p:blipFill>
          <a:blip r:embed="rId9"/>
          <a:stretch>
            <a:fillRect/>
          </a:stretch>
        </p:blipFill>
        <p:spPr>
          <a:xfrm>
            <a:off x="-792901" y="4786216"/>
            <a:ext cx="508000" cy="508000"/>
          </a:xfrm>
          <a:prstGeom prst="rect">
            <a:avLst/>
          </a:prstGeom>
        </p:spPr>
      </p:pic>
      <p:pic>
        <p:nvPicPr>
          <p:cNvPr id="36" name="Image 35">
            <a:extLst>
              <a:ext uri="{FF2B5EF4-FFF2-40B4-BE49-F238E27FC236}">
                <a16:creationId xmlns:a16="http://schemas.microsoft.com/office/drawing/2014/main" id="{2B37E29E-E38D-49A2-92DB-4EEE48961EC6}"/>
              </a:ext>
            </a:extLst>
          </p:cNvPr>
          <p:cNvPicPr>
            <a:picLocks noChangeAspect="1"/>
          </p:cNvPicPr>
          <p:nvPr/>
        </p:nvPicPr>
        <p:blipFill>
          <a:blip r:embed="rId10"/>
          <a:stretch>
            <a:fillRect/>
          </a:stretch>
        </p:blipFill>
        <p:spPr>
          <a:xfrm>
            <a:off x="-792901" y="6114010"/>
            <a:ext cx="508000" cy="508000"/>
          </a:xfrm>
          <a:prstGeom prst="rect">
            <a:avLst/>
          </a:prstGeom>
        </p:spPr>
      </p:pic>
      <p:sp>
        <p:nvSpPr>
          <p:cNvPr id="37" name="ZoneTexte 36">
            <a:extLst>
              <a:ext uri="{FF2B5EF4-FFF2-40B4-BE49-F238E27FC236}">
                <a16:creationId xmlns:a16="http://schemas.microsoft.com/office/drawing/2014/main" id="{60D0D6B2-873F-47DE-8E86-5E95855CBA63}"/>
              </a:ext>
            </a:extLst>
          </p:cNvPr>
          <p:cNvSpPr txBox="1"/>
          <p:nvPr/>
        </p:nvSpPr>
        <p:spPr>
          <a:xfrm>
            <a:off x="-2914525" y="112250"/>
            <a:ext cx="870751" cy="769441"/>
          </a:xfrm>
          <a:prstGeom prst="rect">
            <a:avLst/>
          </a:prstGeom>
          <a:noFill/>
        </p:spPr>
        <p:txBody>
          <a:bodyPr wrap="none" rtlCol="0">
            <a:spAutoFit/>
          </a:bodyPr>
          <a:lstStyle/>
          <a:p>
            <a:r>
              <a:rPr lang="fr-FR" sz="4400" b="1" spc="-100" dirty="0">
                <a:solidFill>
                  <a:srgbClr val="A879A8"/>
                </a:solidFill>
                <a:latin typeface="Roboto Black" panose="02000000000000000000" pitchFamily="2" charset="0"/>
                <a:ea typeface="Roboto Black" panose="02000000000000000000" pitchFamily="2" charset="0"/>
              </a:rPr>
              <a:t>B1</a:t>
            </a:r>
            <a:endParaRPr lang="fr-FR" sz="4400" dirty="0">
              <a:solidFill>
                <a:srgbClr val="A879A8"/>
              </a:solidFill>
            </a:endParaRPr>
          </a:p>
        </p:txBody>
      </p:sp>
      <p:pic>
        <p:nvPicPr>
          <p:cNvPr id="39" name="Image 38">
            <a:extLst>
              <a:ext uri="{FF2B5EF4-FFF2-40B4-BE49-F238E27FC236}">
                <a16:creationId xmlns:a16="http://schemas.microsoft.com/office/drawing/2014/main" id="{9261CFC7-990F-4276-A055-777A35A782C8}"/>
              </a:ext>
            </a:extLst>
          </p:cNvPr>
          <p:cNvPicPr>
            <a:picLocks noChangeAspect="1"/>
          </p:cNvPicPr>
          <p:nvPr/>
        </p:nvPicPr>
        <p:blipFill>
          <a:blip r:embed="rId4"/>
          <a:stretch>
            <a:fillRect/>
          </a:stretch>
        </p:blipFill>
        <p:spPr>
          <a:xfrm>
            <a:off x="-780921" y="5424147"/>
            <a:ext cx="508000" cy="508000"/>
          </a:xfrm>
          <a:prstGeom prst="rect">
            <a:avLst/>
          </a:prstGeom>
        </p:spPr>
      </p:pic>
      <p:pic>
        <p:nvPicPr>
          <p:cNvPr id="19" name="Image 18">
            <a:extLst>
              <a:ext uri="{FF2B5EF4-FFF2-40B4-BE49-F238E27FC236}">
                <a16:creationId xmlns:a16="http://schemas.microsoft.com/office/drawing/2014/main" id="{707B2E0B-A35F-4B07-A3FE-C45EA23BD7E2}"/>
              </a:ext>
            </a:extLst>
          </p:cNvPr>
          <p:cNvPicPr>
            <a:picLocks noChangeAspect="1"/>
          </p:cNvPicPr>
          <p:nvPr/>
        </p:nvPicPr>
        <p:blipFill>
          <a:blip r:embed="rId10"/>
          <a:stretch>
            <a:fillRect/>
          </a:stretch>
        </p:blipFill>
        <p:spPr>
          <a:xfrm>
            <a:off x="1886689" y="5517409"/>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F2019ED9-A85F-455E-9476-1E6B14E3D8DA}"/>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790829108"/>
              </p:ext>
            </p:extLst>
          </p:nvPr>
        </p:nvGraphicFramePr>
        <p:xfrm>
          <a:off x="904184" y="962829"/>
          <a:ext cx="6373043" cy="8547436"/>
        </p:xfrm>
        <a:graphic>
          <a:graphicData uri="http://schemas.openxmlformats.org/drawingml/2006/table">
            <a:tbl>
              <a:tblPr bandRow="1">
                <a:tableStyleId>{073A0DAA-6AF3-43AB-8588-CEC1D06C72B9}</a:tableStyleId>
              </a:tblPr>
              <a:tblGrid>
                <a:gridCol w="914924">
                  <a:extLst>
                    <a:ext uri="{9D8B030D-6E8A-4147-A177-3AD203B41FA5}">
                      <a16:colId xmlns:a16="http://schemas.microsoft.com/office/drawing/2014/main" val="1465138558"/>
                    </a:ext>
                  </a:extLst>
                </a:gridCol>
                <a:gridCol w="957808">
                  <a:extLst>
                    <a:ext uri="{9D8B030D-6E8A-4147-A177-3AD203B41FA5}">
                      <a16:colId xmlns:a16="http://schemas.microsoft.com/office/drawing/2014/main" val="1509632764"/>
                    </a:ext>
                  </a:extLst>
                </a:gridCol>
                <a:gridCol w="4500311">
                  <a:extLst>
                    <a:ext uri="{9D8B030D-6E8A-4147-A177-3AD203B41FA5}">
                      <a16:colId xmlns:a16="http://schemas.microsoft.com/office/drawing/2014/main" val="9856797"/>
                    </a:ext>
                  </a:extLst>
                </a:gridCol>
              </a:tblGrid>
              <a:tr h="333966">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193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80917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Pensez à quelque chose que vous regrettez de ne pas avoir fait quand vous en avez eu l’occasion.</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Pourquoi ne l’avez-vous pas fait ?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Par peur ?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Par manque de temps, d’argent ?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Parce que quelqu’un vous en a empêché ?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solidFill>
                          <a:srgbClr val="A879A8"/>
                        </a:solidFill>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5684">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31851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a:t>
                      </a:r>
                    </a:p>
                    <a:p>
                      <a:r>
                        <a:rPr lang="fr-FR" sz="1000" b="0" i="0" kern="1300" baseline="0" dirty="0">
                          <a:solidFill>
                            <a:schemeClr val="dk1"/>
                          </a:solidFill>
                          <a:effectLst/>
                          <a:latin typeface="Roboto Medium" panose="02000000000000000000" pitchFamily="2" charset="0"/>
                          <a:ea typeface="+mn-ea"/>
                          <a:cs typeface="+mn-cs"/>
                        </a:rPr>
                        <a:t>Cochez les bonnes réponses. </a:t>
                      </a:r>
                    </a:p>
                    <a:p>
                      <a:r>
                        <a:rPr lang="fr-FR" sz="1000" b="0" i="0" kern="1300" baseline="0" dirty="0">
                          <a:solidFill>
                            <a:schemeClr val="dk1"/>
                          </a:solidFill>
                          <a:effectLst/>
                          <a:latin typeface="Roboto Medium" panose="02000000000000000000" pitchFamily="2" charset="0"/>
                          <a:ea typeface="+mn-ea"/>
                          <a:cs typeface="+mn-cs"/>
                        </a:rPr>
                        <a:t>On entend…</a:t>
                      </a:r>
                    </a:p>
                    <a:p>
                      <a:endParaRPr lang="fr-FR" sz="1000" b="0" i="0" kern="1300" baseline="0" dirty="0">
                        <a:solidFill>
                          <a:schemeClr val="dk1"/>
                        </a:solidFill>
                        <a:effectLst/>
                        <a:latin typeface="Roboto Medium" panose="02000000000000000000" pitchFamily="2" charset="0"/>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gens qui parlent dans le fond.</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chœurs d’enfants en fond sonore dans les refrains.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plusieurs chanteurs pendant le refrain.</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personnes qui frappent dans leurs mains.</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passages en anglais.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des applaudissements à la fin de la chanson.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des rires à la fin de la chanson.</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accords de guitare.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des notes de piano.</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un solo de saxophone.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49155">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193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98309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a:t>
                      </a:r>
                      <a:r>
                        <a:rPr lang="fr-FR" sz="1000" b="0" i="0" kern="1300" baseline="0" dirty="0">
                          <a:solidFill>
                            <a:schemeClr val="dk1"/>
                          </a:solidFill>
                          <a:effectLst/>
                          <a:latin typeface="Roboto Medium" panose="02000000000000000000" pitchFamily="2" charset="0"/>
                          <a:ea typeface="+mn-ea"/>
                          <a:cs typeface="+mn-cs"/>
                        </a:rPr>
                        <a:t>Écoutez les paroles et associez les informations aux personnages. </a:t>
                      </a:r>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Quel est le message de la chanson ? Expliquez. </a:t>
                      </a:r>
                    </a:p>
                    <a:p>
                      <a:pPr marL="228600" indent="-228600">
                        <a:buFont typeface="+mj-lt"/>
                        <a:buAutoNum type="alphaLcParenR"/>
                      </a:pPr>
                      <a:r>
                        <a:rPr lang="fr-FR" sz="1000" b="0" i="0" kern="1300" baseline="0" dirty="0">
                          <a:solidFill>
                            <a:schemeClr val="dk1"/>
                          </a:solidFill>
                          <a:effectLst/>
                          <a:latin typeface="Roboto Medium" panose="02000000000000000000" pitchFamily="2" charset="0"/>
                          <a:ea typeface="+mn-ea"/>
                          <a:cs typeface="+mn-cs"/>
                        </a:rPr>
                        <a:t>Il faut accepter les choses comme elles sont, rien ne peut changer.</a:t>
                      </a:r>
                    </a:p>
                    <a:p>
                      <a:pPr marL="228600" indent="-228600">
                        <a:buFont typeface="+mj-lt"/>
                        <a:buAutoNum type="alphaLcParenR"/>
                      </a:pPr>
                      <a:r>
                        <a:rPr lang="fr-FR" sz="1000" b="0" i="0" kern="1300" baseline="0" dirty="0">
                          <a:solidFill>
                            <a:schemeClr val="dk1"/>
                          </a:solidFill>
                          <a:effectLst/>
                          <a:latin typeface="Roboto Medium" panose="02000000000000000000" pitchFamily="2" charset="0"/>
                          <a:ea typeface="+mn-ea"/>
                          <a:cs typeface="+mn-cs"/>
                        </a:rPr>
                        <a:t>Il faut croire en ses rêves et essayer de faire ce qu’on a envie de faire.</a:t>
                      </a: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6" name="Image 25">
            <a:extLst>
              <a:ext uri="{FF2B5EF4-FFF2-40B4-BE49-F238E27FC236}">
                <a16:creationId xmlns:a16="http://schemas.microsoft.com/office/drawing/2014/main" id="{DC89BFC6-0EBF-4DB9-88E8-EB4CDDB5E6F5}"/>
              </a:ext>
            </a:extLst>
          </p:cNvPr>
          <p:cNvPicPr>
            <a:picLocks noChangeAspect="1"/>
          </p:cNvPicPr>
          <p:nvPr/>
        </p:nvPicPr>
        <p:blipFill>
          <a:blip r:embed="rId3"/>
          <a:stretch>
            <a:fillRect/>
          </a:stretch>
        </p:blipFill>
        <p:spPr>
          <a:xfrm>
            <a:off x="0" y="10633"/>
            <a:ext cx="2743200" cy="660400"/>
          </a:xfrm>
          <a:prstGeom prst="rect">
            <a:avLst/>
          </a:prstGeom>
        </p:spPr>
      </p:pic>
      <p:sp>
        <p:nvSpPr>
          <p:cNvPr id="29" name="ZoneTexte 28">
            <a:extLst>
              <a:ext uri="{FF2B5EF4-FFF2-40B4-BE49-F238E27FC236}">
                <a16:creationId xmlns:a16="http://schemas.microsoft.com/office/drawing/2014/main" id="{2C5EAC2A-6D4D-42D5-A524-52254DA297F4}"/>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35" name="ZoneTexte 34">
            <a:extLst>
              <a:ext uri="{FF2B5EF4-FFF2-40B4-BE49-F238E27FC236}">
                <a16:creationId xmlns:a16="http://schemas.microsoft.com/office/drawing/2014/main" id="{9562C76F-52C3-46C3-839F-414EBE44740D}"/>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2" name="Image 21">
            <a:extLst>
              <a:ext uri="{FF2B5EF4-FFF2-40B4-BE49-F238E27FC236}">
                <a16:creationId xmlns:a16="http://schemas.microsoft.com/office/drawing/2014/main" id="{8A96B716-AFB6-4432-9F36-6B255360C956}"/>
              </a:ext>
            </a:extLst>
          </p:cNvPr>
          <p:cNvPicPr>
            <a:picLocks noChangeAspect="1"/>
          </p:cNvPicPr>
          <p:nvPr/>
        </p:nvPicPr>
        <p:blipFill>
          <a:blip r:embed="rId4"/>
          <a:stretch>
            <a:fillRect/>
          </a:stretch>
        </p:blipFill>
        <p:spPr>
          <a:xfrm>
            <a:off x="1979924" y="3614319"/>
            <a:ext cx="508000" cy="508000"/>
          </a:xfrm>
          <a:prstGeom prst="rect">
            <a:avLst/>
          </a:prstGeom>
        </p:spPr>
      </p:pic>
      <p:pic>
        <p:nvPicPr>
          <p:cNvPr id="31" name="Image 30">
            <a:extLst>
              <a:ext uri="{FF2B5EF4-FFF2-40B4-BE49-F238E27FC236}">
                <a16:creationId xmlns:a16="http://schemas.microsoft.com/office/drawing/2014/main" id="{0DE8AD9A-E9CA-40DC-B122-8A98A4243484}"/>
              </a:ext>
            </a:extLst>
          </p:cNvPr>
          <p:cNvPicPr>
            <a:picLocks noChangeAspect="1"/>
          </p:cNvPicPr>
          <p:nvPr/>
        </p:nvPicPr>
        <p:blipFill>
          <a:blip r:embed="rId5"/>
          <a:stretch>
            <a:fillRect/>
          </a:stretch>
        </p:blipFill>
        <p:spPr>
          <a:xfrm>
            <a:off x="1875705" y="1354829"/>
            <a:ext cx="508000" cy="508000"/>
          </a:xfrm>
          <a:prstGeom prst="rect">
            <a:avLst/>
          </a:prstGeom>
        </p:spPr>
      </p:pic>
      <p:pic>
        <p:nvPicPr>
          <p:cNvPr id="39" name="Image 38">
            <a:extLst>
              <a:ext uri="{FF2B5EF4-FFF2-40B4-BE49-F238E27FC236}">
                <a16:creationId xmlns:a16="http://schemas.microsoft.com/office/drawing/2014/main" id="{23AFDCCE-A0A1-42BA-B8D2-702E56E49A0B}"/>
              </a:ext>
            </a:extLst>
          </p:cNvPr>
          <p:cNvPicPr>
            <a:picLocks noChangeAspect="1"/>
          </p:cNvPicPr>
          <p:nvPr/>
        </p:nvPicPr>
        <p:blipFill>
          <a:blip r:embed="rId6"/>
          <a:stretch>
            <a:fillRect/>
          </a:stretch>
        </p:blipFill>
        <p:spPr>
          <a:xfrm>
            <a:off x="1874964" y="6455781"/>
            <a:ext cx="508000" cy="508000"/>
          </a:xfrm>
          <a:prstGeom prst="rect">
            <a:avLst/>
          </a:prstGeom>
        </p:spPr>
      </p:pic>
      <p:sp>
        <p:nvSpPr>
          <p:cNvPr id="40" name="ZoneTexte 39">
            <a:extLst>
              <a:ext uri="{FF2B5EF4-FFF2-40B4-BE49-F238E27FC236}">
                <a16:creationId xmlns:a16="http://schemas.microsoft.com/office/drawing/2014/main" id="{296E532F-C898-435F-A91A-E54CF132A9D4}"/>
              </a:ext>
            </a:extLst>
          </p:cNvPr>
          <p:cNvSpPr txBox="1"/>
          <p:nvPr/>
        </p:nvSpPr>
        <p:spPr>
          <a:xfrm>
            <a:off x="-2914525" y="112250"/>
            <a:ext cx="870751" cy="769441"/>
          </a:xfrm>
          <a:prstGeom prst="rect">
            <a:avLst/>
          </a:prstGeom>
          <a:noFill/>
        </p:spPr>
        <p:txBody>
          <a:bodyPr wrap="none" rtlCol="0">
            <a:spAutoFit/>
          </a:bodyPr>
          <a:lstStyle/>
          <a:p>
            <a:r>
              <a:rPr lang="fr-FR" sz="4400" b="1" spc="-100" dirty="0">
                <a:solidFill>
                  <a:srgbClr val="A879A8"/>
                </a:solidFill>
                <a:latin typeface="Roboto Black" panose="02000000000000000000" pitchFamily="2" charset="0"/>
                <a:ea typeface="Roboto Black" panose="02000000000000000000" pitchFamily="2" charset="0"/>
              </a:rPr>
              <a:t>B1</a:t>
            </a:r>
            <a:endParaRPr lang="fr-FR" sz="4400" dirty="0">
              <a:solidFill>
                <a:srgbClr val="A879A8"/>
              </a:solidFill>
            </a:endParaRPr>
          </a:p>
        </p:txBody>
      </p:sp>
      <p:pic>
        <p:nvPicPr>
          <p:cNvPr id="41" name="Image 40">
            <a:extLst>
              <a:ext uri="{FF2B5EF4-FFF2-40B4-BE49-F238E27FC236}">
                <a16:creationId xmlns:a16="http://schemas.microsoft.com/office/drawing/2014/main" id="{501E0F80-A68E-4F33-A67C-A3517FE5A0C5}"/>
              </a:ext>
            </a:extLst>
          </p:cNvPr>
          <p:cNvPicPr>
            <a:picLocks noChangeAspect="1"/>
          </p:cNvPicPr>
          <p:nvPr/>
        </p:nvPicPr>
        <p:blipFill>
          <a:blip r:embed="rId7"/>
          <a:stretch>
            <a:fillRect/>
          </a:stretch>
        </p:blipFill>
        <p:spPr>
          <a:xfrm>
            <a:off x="-792743" y="2125682"/>
            <a:ext cx="508000" cy="508000"/>
          </a:xfrm>
          <a:prstGeom prst="rect">
            <a:avLst/>
          </a:prstGeom>
        </p:spPr>
      </p:pic>
      <p:pic>
        <p:nvPicPr>
          <p:cNvPr id="42" name="Image 41">
            <a:extLst>
              <a:ext uri="{FF2B5EF4-FFF2-40B4-BE49-F238E27FC236}">
                <a16:creationId xmlns:a16="http://schemas.microsoft.com/office/drawing/2014/main" id="{BFD3FDC7-17B1-4D45-BBA3-B82474154332}"/>
              </a:ext>
            </a:extLst>
          </p:cNvPr>
          <p:cNvPicPr>
            <a:picLocks noChangeAspect="1"/>
          </p:cNvPicPr>
          <p:nvPr/>
        </p:nvPicPr>
        <p:blipFill>
          <a:blip r:embed="rId4"/>
          <a:stretch>
            <a:fillRect/>
          </a:stretch>
        </p:blipFill>
        <p:spPr>
          <a:xfrm>
            <a:off x="-792743" y="2792052"/>
            <a:ext cx="508000" cy="508000"/>
          </a:xfrm>
          <a:prstGeom prst="rect">
            <a:avLst/>
          </a:prstGeom>
        </p:spPr>
      </p:pic>
      <p:pic>
        <p:nvPicPr>
          <p:cNvPr id="43" name="Image 42">
            <a:extLst>
              <a:ext uri="{FF2B5EF4-FFF2-40B4-BE49-F238E27FC236}">
                <a16:creationId xmlns:a16="http://schemas.microsoft.com/office/drawing/2014/main" id="{D21FF4CB-E1E7-4F3E-9178-99E0B0D99327}"/>
              </a:ext>
            </a:extLst>
          </p:cNvPr>
          <p:cNvPicPr>
            <a:picLocks noChangeAspect="1"/>
          </p:cNvPicPr>
          <p:nvPr/>
        </p:nvPicPr>
        <p:blipFill>
          <a:blip r:embed="rId8"/>
          <a:stretch>
            <a:fillRect/>
          </a:stretch>
        </p:blipFill>
        <p:spPr>
          <a:xfrm>
            <a:off x="-792743" y="3458422"/>
            <a:ext cx="508000" cy="508000"/>
          </a:xfrm>
          <a:prstGeom prst="rect">
            <a:avLst/>
          </a:prstGeom>
        </p:spPr>
      </p:pic>
      <p:pic>
        <p:nvPicPr>
          <p:cNvPr id="47" name="Image 46">
            <a:extLst>
              <a:ext uri="{FF2B5EF4-FFF2-40B4-BE49-F238E27FC236}">
                <a16:creationId xmlns:a16="http://schemas.microsoft.com/office/drawing/2014/main" id="{11249732-B4C0-48E1-8C4C-D782946DCD03}"/>
              </a:ext>
            </a:extLst>
          </p:cNvPr>
          <p:cNvPicPr>
            <a:picLocks noChangeAspect="1"/>
          </p:cNvPicPr>
          <p:nvPr/>
        </p:nvPicPr>
        <p:blipFill>
          <a:blip r:embed="rId9"/>
          <a:stretch>
            <a:fillRect/>
          </a:stretch>
        </p:blipFill>
        <p:spPr>
          <a:xfrm>
            <a:off x="-792901" y="4122319"/>
            <a:ext cx="508000" cy="508000"/>
          </a:xfrm>
          <a:prstGeom prst="rect">
            <a:avLst/>
          </a:prstGeom>
        </p:spPr>
      </p:pic>
      <p:pic>
        <p:nvPicPr>
          <p:cNvPr id="48" name="Image 47">
            <a:extLst>
              <a:ext uri="{FF2B5EF4-FFF2-40B4-BE49-F238E27FC236}">
                <a16:creationId xmlns:a16="http://schemas.microsoft.com/office/drawing/2014/main" id="{19A57430-4E10-45DF-A585-A06C0B79C2AA}"/>
              </a:ext>
            </a:extLst>
          </p:cNvPr>
          <p:cNvPicPr>
            <a:picLocks noChangeAspect="1"/>
          </p:cNvPicPr>
          <p:nvPr/>
        </p:nvPicPr>
        <p:blipFill>
          <a:blip r:embed="rId10"/>
          <a:stretch>
            <a:fillRect/>
          </a:stretch>
        </p:blipFill>
        <p:spPr>
          <a:xfrm>
            <a:off x="-792901" y="4786216"/>
            <a:ext cx="508000" cy="508000"/>
          </a:xfrm>
          <a:prstGeom prst="rect">
            <a:avLst/>
          </a:prstGeom>
        </p:spPr>
      </p:pic>
      <p:pic>
        <p:nvPicPr>
          <p:cNvPr id="49" name="Image 48">
            <a:extLst>
              <a:ext uri="{FF2B5EF4-FFF2-40B4-BE49-F238E27FC236}">
                <a16:creationId xmlns:a16="http://schemas.microsoft.com/office/drawing/2014/main" id="{87470241-8336-4A89-9C03-40888CD0A573}"/>
              </a:ext>
            </a:extLst>
          </p:cNvPr>
          <p:cNvPicPr>
            <a:picLocks noChangeAspect="1"/>
          </p:cNvPicPr>
          <p:nvPr/>
        </p:nvPicPr>
        <p:blipFill>
          <a:blip r:embed="rId6"/>
          <a:stretch>
            <a:fillRect/>
          </a:stretch>
        </p:blipFill>
        <p:spPr>
          <a:xfrm>
            <a:off x="-792901" y="6114010"/>
            <a:ext cx="508000" cy="508000"/>
          </a:xfrm>
          <a:prstGeom prst="rect">
            <a:avLst/>
          </a:prstGeom>
        </p:spPr>
      </p:pic>
      <p:pic>
        <p:nvPicPr>
          <p:cNvPr id="50" name="Image 49">
            <a:extLst>
              <a:ext uri="{FF2B5EF4-FFF2-40B4-BE49-F238E27FC236}">
                <a16:creationId xmlns:a16="http://schemas.microsoft.com/office/drawing/2014/main" id="{8F12C162-E0F3-4FA8-8564-CDBB20532AA5}"/>
              </a:ext>
            </a:extLst>
          </p:cNvPr>
          <p:cNvPicPr>
            <a:picLocks noChangeAspect="1"/>
          </p:cNvPicPr>
          <p:nvPr/>
        </p:nvPicPr>
        <p:blipFill>
          <a:blip r:embed="rId5"/>
          <a:stretch>
            <a:fillRect/>
          </a:stretch>
        </p:blipFill>
        <p:spPr>
          <a:xfrm>
            <a:off x="-780921" y="5424147"/>
            <a:ext cx="508000" cy="508000"/>
          </a:xfrm>
          <a:prstGeom prst="rect">
            <a:avLst/>
          </a:prstGeom>
        </p:spPr>
      </p:pic>
      <p:graphicFrame>
        <p:nvGraphicFramePr>
          <p:cNvPr id="5" name="Tableau 4">
            <a:extLst>
              <a:ext uri="{FF2B5EF4-FFF2-40B4-BE49-F238E27FC236}">
                <a16:creationId xmlns:a16="http://schemas.microsoft.com/office/drawing/2014/main" id="{9CD9A497-370E-4EA3-8914-703140CCE6D4}"/>
              </a:ext>
            </a:extLst>
          </p:cNvPr>
          <p:cNvGraphicFramePr>
            <a:graphicFrameLocks noGrp="1"/>
          </p:cNvGraphicFramePr>
          <p:nvPr>
            <p:extLst>
              <p:ext uri="{D42A27DB-BD31-4B8C-83A1-F6EECF244321}">
                <p14:modId xmlns:p14="http://schemas.microsoft.com/office/powerpoint/2010/main" val="2287702192"/>
              </p:ext>
            </p:extLst>
          </p:nvPr>
        </p:nvGraphicFramePr>
        <p:xfrm>
          <a:off x="2705099" y="6934818"/>
          <a:ext cx="4494237" cy="2042160"/>
        </p:xfrm>
        <a:graphic>
          <a:graphicData uri="http://schemas.openxmlformats.org/drawingml/2006/table">
            <a:tbl>
              <a:tblPr firstRow="1" bandRow="1">
                <a:tableStyleId>{5940675A-B579-460E-94D1-54222C63F5DA}</a:tableStyleId>
              </a:tblPr>
              <a:tblGrid>
                <a:gridCol w="702844">
                  <a:extLst>
                    <a:ext uri="{9D8B030D-6E8A-4147-A177-3AD203B41FA5}">
                      <a16:colId xmlns:a16="http://schemas.microsoft.com/office/drawing/2014/main" val="2907477531"/>
                    </a:ext>
                  </a:extLst>
                </a:gridCol>
                <a:gridCol w="356371">
                  <a:extLst>
                    <a:ext uri="{9D8B030D-6E8A-4147-A177-3AD203B41FA5}">
                      <a16:colId xmlns:a16="http://schemas.microsoft.com/office/drawing/2014/main" val="1375087974"/>
                    </a:ext>
                  </a:extLst>
                </a:gridCol>
                <a:gridCol w="336573">
                  <a:extLst>
                    <a:ext uri="{9D8B030D-6E8A-4147-A177-3AD203B41FA5}">
                      <a16:colId xmlns:a16="http://schemas.microsoft.com/office/drawing/2014/main" val="2584630256"/>
                    </a:ext>
                  </a:extLst>
                </a:gridCol>
                <a:gridCol w="3098449">
                  <a:extLst>
                    <a:ext uri="{9D8B030D-6E8A-4147-A177-3AD203B41FA5}">
                      <a16:colId xmlns:a16="http://schemas.microsoft.com/office/drawing/2014/main" val="4163493018"/>
                    </a:ext>
                  </a:extLst>
                </a:gridCol>
              </a:tblGrid>
              <a:tr h="0">
                <a:tc>
                  <a:txBody>
                    <a:bodyPr/>
                    <a:lstStyle/>
                    <a:p>
                      <a:r>
                        <a:rPr lang="fr-FR" sz="1000" dirty="0">
                          <a:latin typeface="Roboto" panose="02000000000000000000"/>
                        </a:rPr>
                        <a:t>Louis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…passe ses soirées à la maison, sur le canapé. Rêve de trouver l’amour, mais n’a pas voulu sortir avec ses amis.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639974"/>
                  </a:ext>
                </a:extLst>
              </a:tr>
              <a:tr h="283656">
                <a:tc>
                  <a:txBody>
                    <a:bodyPr/>
                    <a:lstStyle/>
                    <a:p>
                      <a:r>
                        <a:rPr lang="fr-FR" sz="1000" dirty="0">
                          <a:latin typeface="Roboto" panose="02000000000000000000"/>
                        </a:rPr>
                        <a:t>Yasmine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…est belle et discrète. Aimerait quitter son mari qui est violent avec elle, mais n’ose pas partir de la maison.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435142"/>
                  </a:ext>
                </a:extLst>
              </a:tr>
              <a:tr h="283656">
                <a:tc>
                  <a:txBody>
                    <a:bodyPr/>
                    <a:lstStyle/>
                    <a:p>
                      <a:r>
                        <a:rPr lang="fr-FR" sz="1000" dirty="0">
                          <a:latin typeface="Roboto" panose="02000000000000000000"/>
                        </a:rPr>
                        <a:t>Diego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…travaille dans une usine. A une belle voix et rêve de chanter et de vivre de la musique. Mais son père n’accepte pas son rêve.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6664324"/>
                  </a:ext>
                </a:extLst>
              </a:tr>
              <a:tr h="283656">
                <a:tc>
                  <a:txBody>
                    <a:bodyPr/>
                    <a:lstStyle/>
                    <a:p>
                      <a:r>
                        <a:rPr lang="fr-FR" sz="1000" dirty="0">
                          <a:latin typeface="Roboto" panose="02000000000000000000"/>
                        </a:rPr>
                        <a:t>Pauline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…croise souvent une personne qui lui plaît dans le bus, mais n’ose pas aller lui parler.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751641"/>
                  </a:ext>
                </a:extLst>
              </a:tr>
            </a:tbl>
          </a:graphicData>
        </a:graphic>
      </p:graphicFrame>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DC97C9EA-49FD-47CC-8620-F22C2019F9DB}"/>
              </a:ext>
            </a:extLst>
          </p:cNvPr>
          <p:cNvPicPr>
            <a:picLocks noChangeAspect="1"/>
          </p:cNvPicPr>
          <p:nvPr/>
        </p:nvPicPr>
        <p:blipFill>
          <a:blip r:embed="rId2"/>
          <a:stretch>
            <a:fillRect/>
          </a:stretch>
        </p:blipFill>
        <p:spPr>
          <a:xfrm>
            <a:off x="7937" y="4743"/>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569711978"/>
              </p:ext>
            </p:extLst>
          </p:nvPr>
        </p:nvGraphicFramePr>
        <p:xfrm>
          <a:off x="1066800" y="1128713"/>
          <a:ext cx="6166997" cy="9059058"/>
        </p:xfrm>
        <a:graphic>
          <a:graphicData uri="http://schemas.openxmlformats.org/drawingml/2006/table">
            <a:tbl>
              <a:tblPr bandRow="1">
                <a:tableStyleId>{073A0DAA-6AF3-43AB-8588-CEC1D06C72B9}</a:tableStyleId>
              </a:tblPr>
              <a:tblGrid>
                <a:gridCol w="885342">
                  <a:extLst>
                    <a:ext uri="{9D8B030D-6E8A-4147-A177-3AD203B41FA5}">
                      <a16:colId xmlns:a16="http://schemas.microsoft.com/office/drawing/2014/main" val="1465138558"/>
                    </a:ext>
                  </a:extLst>
                </a:gridCol>
                <a:gridCol w="926842">
                  <a:extLst>
                    <a:ext uri="{9D8B030D-6E8A-4147-A177-3AD203B41FA5}">
                      <a16:colId xmlns:a16="http://schemas.microsoft.com/office/drawing/2014/main" val="1509632764"/>
                    </a:ext>
                  </a:extLst>
                </a:gridCol>
                <a:gridCol w="4354813">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91202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À deux.</a:t>
                      </a:r>
                      <a:r>
                        <a:rPr lang="fr-FR" sz="1000" b="0" i="0" kern="1300" baseline="0" dirty="0">
                          <a:solidFill>
                            <a:schemeClr val="dk1"/>
                          </a:solidFill>
                          <a:effectLst/>
                          <a:latin typeface="Roboto Medium" panose="02000000000000000000" pitchFamily="2" charset="0"/>
                          <a:ea typeface="+mn-ea"/>
                          <a:cs typeface="+mn-cs"/>
                        </a:rPr>
                        <a:t> C’est décidé, vous vous lancez ! </a:t>
                      </a:r>
                    </a:p>
                    <a:p>
                      <a:endParaRPr lang="fr-FR" sz="1000" b="0" i="1"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Vous êtes l’un des personnages de la chanson. Vous souhaitez que les choses changent et décidez d’agir pour ne plus avoir de regrets.</a:t>
                      </a:r>
                    </a:p>
                    <a:p>
                      <a:pPr algn="just"/>
                      <a:r>
                        <a:rPr lang="fr-FR" sz="1000" b="0" i="0" kern="1300" baseline="0" dirty="0">
                          <a:solidFill>
                            <a:schemeClr val="dk1"/>
                          </a:solidFill>
                          <a:effectLst/>
                          <a:latin typeface="Roboto Medium" panose="02000000000000000000" pitchFamily="2" charset="0"/>
                          <a:ea typeface="+mn-ea"/>
                          <a:cs typeface="+mn-cs"/>
                        </a:rPr>
                        <a:t>Vous téléphonez à un ou une ami(e) pour lui expliquer votre décision et votre projet. Votre ami(e) vous encourage dans votre décision.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Pour compléter la chanson, imaginez une autre histoire dans laquelle la personne regrette de ne pas avoir essayé de faire quelque chose.</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Pensez à… </a:t>
                      </a:r>
                    </a:p>
                    <a:p>
                      <a:r>
                        <a:rPr lang="fr-FR" sz="1000" b="0" i="0" kern="1300" baseline="0" dirty="0">
                          <a:solidFill>
                            <a:schemeClr val="dk1"/>
                          </a:solidFill>
                          <a:effectLst/>
                          <a:latin typeface="Roboto Medium" panose="02000000000000000000" pitchFamily="2" charset="0"/>
                          <a:ea typeface="+mn-ea"/>
                          <a:cs typeface="+mn-cs"/>
                        </a:rPr>
                        <a:t>- un personnage : son nom, ses caractéristiques, son métier…</a:t>
                      </a:r>
                    </a:p>
                    <a:p>
                      <a:r>
                        <a:rPr lang="fr-FR" sz="1000" b="0" i="0" kern="1300" baseline="0" dirty="0">
                          <a:solidFill>
                            <a:schemeClr val="dk1"/>
                          </a:solidFill>
                          <a:effectLst/>
                          <a:latin typeface="Roboto Medium" panose="02000000000000000000" pitchFamily="2" charset="0"/>
                          <a:ea typeface="+mn-ea"/>
                          <a:cs typeface="+mn-cs"/>
                        </a:rPr>
                        <a:t>- un problème : qu’est-ce que la personne n’ose pas faire ?</a:t>
                      </a:r>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p>
                      <a:r>
                        <a:rPr lang="fr-FR" sz="1000" b="0" i="0" kern="1300" baseline="0" dirty="0">
                          <a:latin typeface="Roboto" panose="02000000000000000000" pitchFamily="2" charset="0"/>
                        </a:rPr>
                        <a:t>Partagez vos productions et votez pour la plus créative.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Le documentaire « Presque trop » retrace le parcours musical des deux frères. </a:t>
                      </a:r>
                    </a:p>
                    <a:p>
                      <a:r>
                        <a:rPr lang="fr-FR" sz="1000" b="0" kern="1300" baseline="0" dirty="0">
                          <a:solidFill>
                            <a:schemeClr val="dk1"/>
                          </a:solidFill>
                          <a:effectLst/>
                          <a:latin typeface="Roboto Medium" panose="02000000000000000000" pitchFamily="2" charset="0"/>
                          <a:ea typeface="+mn-ea"/>
                          <a:cs typeface="+mn-cs"/>
                        </a:rPr>
                        <a:t>Flashez le QR code pour regarder la bande-annonce.</a:t>
                      </a:r>
                    </a:p>
                    <a:p>
                      <a:endParaRPr lang="fr-FR" sz="6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Quelles émotions, quels sentiments apparaissent dans cette vidéo ? </a:t>
                      </a:r>
                    </a:p>
                    <a:p>
                      <a:r>
                        <a:rPr lang="fr-FR" sz="1000" b="0" kern="1300" baseline="0" dirty="0">
                          <a:solidFill>
                            <a:schemeClr val="dk1"/>
                          </a:solidFill>
                          <a:effectLst/>
                          <a:latin typeface="Roboto Medium" panose="02000000000000000000" pitchFamily="2" charset="0"/>
                          <a:ea typeface="+mn-ea"/>
                          <a:cs typeface="+mn-cs"/>
                        </a:rPr>
                        <a:t>La bande-annonce vous donne-t-elle envie de voir le documentaire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9" name="Image 28">
            <a:extLst>
              <a:ext uri="{FF2B5EF4-FFF2-40B4-BE49-F238E27FC236}">
                <a16:creationId xmlns:a16="http://schemas.microsoft.com/office/drawing/2014/main" id="{ED949F93-CABE-4E63-B3D1-1AFFA285D9AB}"/>
              </a:ext>
            </a:extLst>
          </p:cNvPr>
          <p:cNvPicPr>
            <a:picLocks noChangeAspect="1"/>
          </p:cNvPicPr>
          <p:nvPr/>
        </p:nvPicPr>
        <p:blipFill>
          <a:blip r:embed="rId3"/>
          <a:stretch>
            <a:fillRect/>
          </a:stretch>
        </p:blipFill>
        <p:spPr>
          <a:xfrm>
            <a:off x="0" y="1108"/>
            <a:ext cx="2743200" cy="660400"/>
          </a:xfrm>
          <a:prstGeom prst="rect">
            <a:avLst/>
          </a:prstGeom>
        </p:spPr>
      </p:pic>
      <p:sp>
        <p:nvSpPr>
          <p:cNvPr id="30" name="ZoneTexte 29">
            <a:extLst>
              <a:ext uri="{FF2B5EF4-FFF2-40B4-BE49-F238E27FC236}">
                <a16:creationId xmlns:a16="http://schemas.microsoft.com/office/drawing/2014/main" id="{EB6D979B-C17D-438F-9830-E4284CC60D03}"/>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32" name="ZoneTexte 31">
            <a:extLst>
              <a:ext uri="{FF2B5EF4-FFF2-40B4-BE49-F238E27FC236}">
                <a16:creationId xmlns:a16="http://schemas.microsoft.com/office/drawing/2014/main" id="{1F6C76A0-8A66-403C-9313-5516F551D1A4}"/>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9" name="ZoneTexte 18">
            <a:extLst>
              <a:ext uri="{FF2B5EF4-FFF2-40B4-BE49-F238E27FC236}">
                <a16:creationId xmlns:a16="http://schemas.microsoft.com/office/drawing/2014/main" id="{AE75EB24-1694-46D3-84BF-CEC9406621C7}"/>
              </a:ext>
            </a:extLst>
          </p:cNvPr>
          <p:cNvSpPr txBox="1"/>
          <p:nvPr/>
        </p:nvSpPr>
        <p:spPr>
          <a:xfrm>
            <a:off x="-2914525" y="112250"/>
            <a:ext cx="870751" cy="769441"/>
          </a:xfrm>
          <a:prstGeom prst="rect">
            <a:avLst/>
          </a:prstGeom>
          <a:noFill/>
        </p:spPr>
        <p:txBody>
          <a:bodyPr wrap="none" rtlCol="0">
            <a:spAutoFit/>
          </a:bodyPr>
          <a:lstStyle/>
          <a:p>
            <a:r>
              <a:rPr lang="fr-FR" sz="4400" b="1" spc="-100" dirty="0">
                <a:solidFill>
                  <a:srgbClr val="A879A8"/>
                </a:solidFill>
                <a:latin typeface="Roboto Black" panose="02000000000000000000" pitchFamily="2" charset="0"/>
                <a:ea typeface="Roboto Black" panose="02000000000000000000" pitchFamily="2" charset="0"/>
              </a:rPr>
              <a:t>B1</a:t>
            </a:r>
            <a:endParaRPr lang="fr-FR" sz="4400" dirty="0">
              <a:solidFill>
                <a:srgbClr val="A879A8"/>
              </a:solidFill>
            </a:endParaRPr>
          </a:p>
        </p:txBody>
      </p:sp>
      <p:pic>
        <p:nvPicPr>
          <p:cNvPr id="21" name="Image 20">
            <a:extLst>
              <a:ext uri="{FF2B5EF4-FFF2-40B4-BE49-F238E27FC236}">
                <a16:creationId xmlns:a16="http://schemas.microsoft.com/office/drawing/2014/main" id="{EF3A3BFA-06D2-4502-9956-DF1EB0ED0A99}"/>
              </a:ext>
            </a:extLst>
          </p:cNvPr>
          <p:cNvPicPr>
            <a:picLocks noChangeAspect="1"/>
          </p:cNvPicPr>
          <p:nvPr/>
        </p:nvPicPr>
        <p:blipFill>
          <a:blip r:embed="rId4"/>
          <a:stretch>
            <a:fillRect/>
          </a:stretch>
        </p:blipFill>
        <p:spPr>
          <a:xfrm>
            <a:off x="-792743" y="2125682"/>
            <a:ext cx="508000" cy="508000"/>
          </a:xfrm>
          <a:prstGeom prst="rect">
            <a:avLst/>
          </a:prstGeom>
        </p:spPr>
      </p:pic>
      <p:pic>
        <p:nvPicPr>
          <p:cNvPr id="23" name="Image 22">
            <a:extLst>
              <a:ext uri="{FF2B5EF4-FFF2-40B4-BE49-F238E27FC236}">
                <a16:creationId xmlns:a16="http://schemas.microsoft.com/office/drawing/2014/main" id="{0B396046-54F3-455B-86FC-9E7C278AD247}"/>
              </a:ext>
            </a:extLst>
          </p:cNvPr>
          <p:cNvPicPr>
            <a:picLocks noChangeAspect="1"/>
          </p:cNvPicPr>
          <p:nvPr/>
        </p:nvPicPr>
        <p:blipFill>
          <a:blip r:embed="rId5"/>
          <a:stretch>
            <a:fillRect/>
          </a:stretch>
        </p:blipFill>
        <p:spPr>
          <a:xfrm>
            <a:off x="-792743" y="2792052"/>
            <a:ext cx="508000" cy="508000"/>
          </a:xfrm>
          <a:prstGeom prst="rect">
            <a:avLst/>
          </a:prstGeom>
        </p:spPr>
      </p:pic>
      <p:pic>
        <p:nvPicPr>
          <p:cNvPr id="24" name="Image 23">
            <a:extLst>
              <a:ext uri="{FF2B5EF4-FFF2-40B4-BE49-F238E27FC236}">
                <a16:creationId xmlns:a16="http://schemas.microsoft.com/office/drawing/2014/main" id="{B26EB6A1-CD21-4F13-A0CB-89E8EDFDA965}"/>
              </a:ext>
            </a:extLst>
          </p:cNvPr>
          <p:cNvPicPr>
            <a:picLocks noChangeAspect="1"/>
          </p:cNvPicPr>
          <p:nvPr/>
        </p:nvPicPr>
        <p:blipFill>
          <a:blip r:embed="rId6"/>
          <a:stretch>
            <a:fillRect/>
          </a:stretch>
        </p:blipFill>
        <p:spPr>
          <a:xfrm>
            <a:off x="-792743" y="3458422"/>
            <a:ext cx="508000" cy="508000"/>
          </a:xfrm>
          <a:prstGeom prst="rect">
            <a:avLst/>
          </a:prstGeom>
        </p:spPr>
      </p:pic>
      <p:pic>
        <p:nvPicPr>
          <p:cNvPr id="25" name="Image 24">
            <a:extLst>
              <a:ext uri="{FF2B5EF4-FFF2-40B4-BE49-F238E27FC236}">
                <a16:creationId xmlns:a16="http://schemas.microsoft.com/office/drawing/2014/main" id="{B048E3ED-C04C-4F92-806B-2B4A2943C99E}"/>
              </a:ext>
            </a:extLst>
          </p:cNvPr>
          <p:cNvPicPr>
            <a:picLocks noChangeAspect="1"/>
          </p:cNvPicPr>
          <p:nvPr/>
        </p:nvPicPr>
        <p:blipFill>
          <a:blip r:embed="rId7"/>
          <a:stretch>
            <a:fillRect/>
          </a:stretch>
        </p:blipFill>
        <p:spPr>
          <a:xfrm>
            <a:off x="-792901" y="4122319"/>
            <a:ext cx="508000" cy="508000"/>
          </a:xfrm>
          <a:prstGeom prst="rect">
            <a:avLst/>
          </a:prstGeom>
        </p:spPr>
      </p:pic>
      <p:pic>
        <p:nvPicPr>
          <p:cNvPr id="26" name="Image 25">
            <a:extLst>
              <a:ext uri="{FF2B5EF4-FFF2-40B4-BE49-F238E27FC236}">
                <a16:creationId xmlns:a16="http://schemas.microsoft.com/office/drawing/2014/main" id="{EA0DE697-F952-4290-81B3-696E83C982A7}"/>
              </a:ext>
            </a:extLst>
          </p:cNvPr>
          <p:cNvPicPr>
            <a:picLocks noChangeAspect="1"/>
          </p:cNvPicPr>
          <p:nvPr/>
        </p:nvPicPr>
        <p:blipFill>
          <a:blip r:embed="rId8"/>
          <a:stretch>
            <a:fillRect/>
          </a:stretch>
        </p:blipFill>
        <p:spPr>
          <a:xfrm>
            <a:off x="-792901" y="4786216"/>
            <a:ext cx="508000" cy="508000"/>
          </a:xfrm>
          <a:prstGeom prst="rect">
            <a:avLst/>
          </a:prstGeom>
        </p:spPr>
      </p:pic>
      <p:pic>
        <p:nvPicPr>
          <p:cNvPr id="27" name="Image 26">
            <a:extLst>
              <a:ext uri="{FF2B5EF4-FFF2-40B4-BE49-F238E27FC236}">
                <a16:creationId xmlns:a16="http://schemas.microsoft.com/office/drawing/2014/main" id="{18BBAC51-A42B-46DA-AD8C-DF12544C4EDB}"/>
              </a:ext>
            </a:extLst>
          </p:cNvPr>
          <p:cNvPicPr>
            <a:picLocks noChangeAspect="1"/>
          </p:cNvPicPr>
          <p:nvPr/>
        </p:nvPicPr>
        <p:blipFill>
          <a:blip r:embed="rId9"/>
          <a:stretch>
            <a:fillRect/>
          </a:stretch>
        </p:blipFill>
        <p:spPr>
          <a:xfrm>
            <a:off x="-792901" y="6114010"/>
            <a:ext cx="508000" cy="508000"/>
          </a:xfrm>
          <a:prstGeom prst="rect">
            <a:avLst/>
          </a:prstGeom>
        </p:spPr>
      </p:pic>
      <p:pic>
        <p:nvPicPr>
          <p:cNvPr id="31" name="Image 30">
            <a:extLst>
              <a:ext uri="{FF2B5EF4-FFF2-40B4-BE49-F238E27FC236}">
                <a16:creationId xmlns:a16="http://schemas.microsoft.com/office/drawing/2014/main" id="{0332A4CD-C35A-4F7B-97F7-A05085FAC946}"/>
              </a:ext>
            </a:extLst>
          </p:cNvPr>
          <p:cNvPicPr>
            <a:picLocks noChangeAspect="1"/>
          </p:cNvPicPr>
          <p:nvPr/>
        </p:nvPicPr>
        <p:blipFill>
          <a:blip r:embed="rId10"/>
          <a:stretch>
            <a:fillRect/>
          </a:stretch>
        </p:blipFill>
        <p:spPr>
          <a:xfrm>
            <a:off x="-780921" y="5424147"/>
            <a:ext cx="508000" cy="508000"/>
          </a:xfrm>
          <a:prstGeom prst="rect">
            <a:avLst/>
          </a:prstGeom>
        </p:spPr>
      </p:pic>
      <p:pic>
        <p:nvPicPr>
          <p:cNvPr id="33" name="Image 32">
            <a:extLst>
              <a:ext uri="{FF2B5EF4-FFF2-40B4-BE49-F238E27FC236}">
                <a16:creationId xmlns:a16="http://schemas.microsoft.com/office/drawing/2014/main" id="{8C9E36D5-66DB-4CF7-BB47-664AAE2444DF}"/>
              </a:ext>
            </a:extLst>
          </p:cNvPr>
          <p:cNvPicPr>
            <a:picLocks noChangeAspect="1"/>
          </p:cNvPicPr>
          <p:nvPr/>
        </p:nvPicPr>
        <p:blipFill>
          <a:blip r:embed="rId6"/>
          <a:stretch>
            <a:fillRect/>
          </a:stretch>
        </p:blipFill>
        <p:spPr>
          <a:xfrm>
            <a:off x="1975783" y="3042877"/>
            <a:ext cx="508000" cy="508000"/>
          </a:xfrm>
          <a:prstGeom prst="rect">
            <a:avLst/>
          </a:prstGeom>
        </p:spPr>
      </p:pic>
      <p:pic>
        <p:nvPicPr>
          <p:cNvPr id="34" name="Image 33">
            <a:extLst>
              <a:ext uri="{FF2B5EF4-FFF2-40B4-BE49-F238E27FC236}">
                <a16:creationId xmlns:a16="http://schemas.microsoft.com/office/drawing/2014/main" id="{76A10BB2-62F5-49B4-8D87-23EF9436C2F0}"/>
              </a:ext>
            </a:extLst>
          </p:cNvPr>
          <p:cNvPicPr>
            <a:picLocks noChangeAspect="1"/>
          </p:cNvPicPr>
          <p:nvPr/>
        </p:nvPicPr>
        <p:blipFill>
          <a:blip r:embed="rId10"/>
          <a:stretch>
            <a:fillRect/>
          </a:stretch>
        </p:blipFill>
        <p:spPr>
          <a:xfrm>
            <a:off x="2042587" y="1535683"/>
            <a:ext cx="508000" cy="508000"/>
          </a:xfrm>
          <a:prstGeom prst="rect">
            <a:avLst/>
          </a:prstGeom>
        </p:spPr>
      </p:pic>
      <p:pic>
        <p:nvPicPr>
          <p:cNvPr id="2" name="Image 1">
            <a:extLst>
              <a:ext uri="{FF2B5EF4-FFF2-40B4-BE49-F238E27FC236}">
                <a16:creationId xmlns:a16="http://schemas.microsoft.com/office/drawing/2014/main" id="{316B1BF2-B1A5-4463-BE9B-289C4104133C}"/>
              </a:ext>
            </a:extLst>
          </p:cNvPr>
          <p:cNvPicPr>
            <a:picLocks noChangeAspect="1"/>
          </p:cNvPicPr>
          <p:nvPr/>
        </p:nvPicPr>
        <p:blipFill>
          <a:blip r:embed="rId11"/>
          <a:stretch>
            <a:fillRect/>
          </a:stretch>
        </p:blipFill>
        <p:spPr>
          <a:xfrm>
            <a:off x="1807949" y="5513047"/>
            <a:ext cx="777434" cy="763889"/>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3A02DE-4B0A-423A-BF59-50CD63A9D77F}"/>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358272037"/>
              </p:ext>
            </p:extLst>
          </p:nvPr>
        </p:nvGraphicFramePr>
        <p:xfrm>
          <a:off x="3925522" y="1140897"/>
          <a:ext cx="3351578" cy="8807467"/>
        </p:xfrm>
        <a:graphic>
          <a:graphicData uri="http://schemas.openxmlformats.org/drawingml/2006/table">
            <a:tbl>
              <a:tblPr bandRow="1">
                <a:tableStyleId>{073A0DAA-6AF3-43AB-8588-CEC1D06C72B9}</a:tableStyleId>
              </a:tblPr>
              <a:tblGrid>
                <a:gridCol w="3351578">
                  <a:extLst>
                    <a:ext uri="{9D8B030D-6E8A-4147-A177-3AD203B41FA5}">
                      <a16:colId xmlns:a16="http://schemas.microsoft.com/office/drawing/2014/main" val="9856797"/>
                    </a:ext>
                  </a:extLst>
                </a:gridCol>
              </a:tblGrid>
              <a:tr h="158659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B. </a:t>
                      </a:r>
                      <a:r>
                        <a:rPr kumimoji="0" lang="fr-FR" sz="1000" b="0" i="1"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À deux. </a:t>
                      </a: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Quel est le message de la chanson ? Expliquez. </a:t>
                      </a:r>
                    </a:p>
                    <a:p>
                      <a:pPr marL="0" marR="0" lvl="0" indent="0" algn="just" defTabSz="755934" rtl="0" eaLnBrk="1" fontAlgn="auto" latinLnBrk="0" hangingPunct="1">
                        <a:lnSpc>
                          <a:spcPct val="100000"/>
                        </a:lnSpc>
                        <a:spcBef>
                          <a:spcPts val="0"/>
                        </a:spcBef>
                        <a:spcAft>
                          <a:spcPts val="0"/>
                        </a:spcAft>
                        <a:buClrTx/>
                        <a:buSzTx/>
                        <a:buFont typeface="+mj-lt"/>
                        <a:buNone/>
                        <a:tabLst/>
                        <a:defRPr/>
                      </a:pPr>
                      <a:r>
                        <a:rPr kumimoji="0" lang="fr-FR" sz="1000" b="0" i="1"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b) Il faut croire en ses rêves et essayer de faire ce qu’on a envie de faire.</a:t>
                      </a:r>
                    </a:p>
                    <a:p>
                      <a:pPr marL="0" marR="0" lvl="0" indent="0" algn="just" defTabSz="755934" rtl="0" eaLnBrk="1" fontAlgn="auto" latinLnBrk="0" hangingPunct="1">
                        <a:lnSpc>
                          <a:spcPct val="100000"/>
                        </a:lnSpc>
                        <a:spcBef>
                          <a:spcPts val="0"/>
                        </a:spcBef>
                        <a:spcAft>
                          <a:spcPts val="0"/>
                        </a:spcAft>
                        <a:buClrTx/>
                        <a:buSzTx/>
                        <a:buFont typeface="+mj-lt"/>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Ils répètent « c’est dommage » et à la fin, ils disent « vaut mieux vivre avec des remords qu’avec des regrets ».</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078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936232">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À deux.</a:t>
                      </a:r>
                      <a:r>
                        <a:rPr lang="fr-FR" sz="1000" b="0" i="0" kern="1300" baseline="0" dirty="0">
                          <a:solidFill>
                            <a:schemeClr val="dk1"/>
                          </a:solidFill>
                          <a:effectLst/>
                          <a:latin typeface="Roboto Medium" panose="02000000000000000000" pitchFamily="2" charset="0"/>
                          <a:ea typeface="+mn-ea"/>
                          <a:cs typeface="+mn-cs"/>
                        </a:rPr>
                        <a:t> C’est décidé, vous vous lancez ! </a:t>
                      </a:r>
                    </a:p>
                    <a:p>
                      <a:pPr algn="just"/>
                      <a:r>
                        <a:rPr lang="fr-FR" sz="1000" b="0" i="0" kern="1300" baseline="0" dirty="0">
                          <a:solidFill>
                            <a:schemeClr val="dk1"/>
                          </a:solidFill>
                          <a:effectLst/>
                          <a:latin typeface="Roboto Medium" panose="02000000000000000000" pitchFamily="2" charset="0"/>
                          <a:ea typeface="+mn-ea"/>
                          <a:cs typeface="+mn-cs"/>
                        </a:rPr>
                        <a:t>Vous êtes l’un des personnages de la chanson. Vous souhaitez que les choses changent et décidez d’agir pour ne plus avoir de regrets.</a:t>
                      </a:r>
                    </a:p>
                    <a:p>
                      <a:pPr algn="just"/>
                      <a:r>
                        <a:rPr lang="fr-FR" sz="1000" b="0" i="0" kern="1300" baseline="0" dirty="0">
                          <a:solidFill>
                            <a:schemeClr val="dk1"/>
                          </a:solidFill>
                          <a:effectLst/>
                          <a:latin typeface="Roboto Medium" panose="02000000000000000000" pitchFamily="2" charset="0"/>
                          <a:ea typeface="+mn-ea"/>
                          <a:cs typeface="+mn-cs"/>
                        </a:rPr>
                        <a:t>Vous téléphonez à un ou une ami(e) pour lui expliquer votre décision et votre projet. Votre ami(e) vous encourage. </a:t>
                      </a:r>
                    </a:p>
                    <a:p>
                      <a:endParaRPr lang="fr-FR" sz="1000" b="0" i="0" kern="1300" baseline="0" dirty="0">
                        <a:solidFill>
                          <a:schemeClr val="dk1"/>
                        </a:solidFill>
                        <a:effectLst/>
                        <a:latin typeface="Roboto Medium" panose="02000000000000000000" pitchFamily="2" charset="0"/>
                        <a:ea typeface="+mn-ea"/>
                        <a:cs typeface="+mn-cs"/>
                      </a:endParaRPr>
                    </a:p>
                    <a:p>
                      <a:r>
                        <a:rPr lang="fr-FR" sz="1000" i="1" kern="1300" baseline="0" dirty="0">
                          <a:solidFill>
                            <a:srgbClr val="E05329"/>
                          </a:solidFill>
                          <a:effectLst/>
                          <a:latin typeface="Roboto" panose="02000000000000000000" pitchFamily="2" charset="0"/>
                          <a:ea typeface="+mn-ea"/>
                          <a:cs typeface="+mn-cs"/>
                        </a:rPr>
                        <a:t>Exemple de dialogue possible : </a:t>
                      </a:r>
                      <a:endParaRPr lang="fr-FR" sz="1000" kern="1300" baseline="0" dirty="0">
                        <a:solidFill>
                          <a:srgbClr val="E05329"/>
                        </a:solidFill>
                        <a:effectLst/>
                        <a:latin typeface="Roboto" panose="02000000000000000000" pitchFamily="2" charset="0"/>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Tx/>
                        <a:buChar char="-"/>
                        <a:tabLst/>
                        <a:defRPr/>
                      </a:pPr>
                      <a:r>
                        <a:rPr lang="fr-FR" sz="1000" i="1" kern="1300" baseline="0" dirty="0">
                          <a:solidFill>
                            <a:srgbClr val="E05329"/>
                          </a:solidFill>
                          <a:effectLst/>
                          <a:latin typeface="Roboto" panose="02000000000000000000" pitchFamily="2" charset="0"/>
                          <a:ea typeface="+mn-ea"/>
                          <a:cs typeface="+mn-cs"/>
                        </a:rPr>
                        <a:t>Allô Sara ? C’est Yasmine. </a:t>
                      </a:r>
                    </a:p>
                    <a:p>
                      <a:pPr marL="171450" marR="0" lvl="0" indent="-171450" algn="l"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Salut Yasmine, ça va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Super ! J’ai quelque chose à t’annoncer : je vais participer à un concours de chant. J’ai envie de me consacrer à la musique, ma passion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Tu as raison ! Tu chantes vraiment très bien. Si tu veux, je peux t’aider à répéter pour le concours.</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Oh oui ! Merci !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endParaRPr lang="fr-FR" sz="1000" b="0" i="1" kern="1300" baseline="0" dirty="0">
                        <a:solidFill>
                          <a:srgbClr val="E05329"/>
                        </a:solidFill>
                        <a:effectLst/>
                        <a:latin typeface="Roboto" panose="02000000000000000000" pitchFamily="2" charset="0"/>
                        <a:ea typeface="+mn-ea"/>
                        <a:cs typeface="+mn-cs"/>
                      </a:endParaRPr>
                    </a:p>
                    <a:p>
                      <a:pPr marL="171450" marR="0" lvl="0" indent="-171450" algn="just" defTabSz="755934" rtl="0" eaLnBrk="1" fontAlgn="auto" latinLnBrk="0" hangingPunct="1">
                        <a:lnSpc>
                          <a:spcPct val="100000"/>
                        </a:lnSpc>
                        <a:spcBef>
                          <a:spcPts val="0"/>
                        </a:spcBef>
                        <a:spcAft>
                          <a:spcPts val="0"/>
                        </a:spcAft>
                        <a:buClrTx/>
                        <a:buSzTx/>
                        <a:buFontTx/>
                        <a:buChar char="-"/>
                        <a:tabLst/>
                        <a:defRPr/>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2078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731315">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Pour compléter la chanson, imaginez une autre histoire dans laquelle une personne regrette de ne pas avoir essayé de faire quelque chose.</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Pensez à… </a:t>
                      </a:r>
                    </a:p>
                    <a:p>
                      <a:pPr algn="just"/>
                      <a:r>
                        <a:rPr lang="fr-FR" sz="1000" b="0" i="0" kern="1300" baseline="0" dirty="0">
                          <a:solidFill>
                            <a:schemeClr val="dk1"/>
                          </a:solidFill>
                          <a:effectLst/>
                          <a:latin typeface="Roboto Medium" panose="02000000000000000000" pitchFamily="2" charset="0"/>
                          <a:ea typeface="+mn-ea"/>
                          <a:cs typeface="+mn-cs"/>
                        </a:rPr>
                        <a:t>- un personnage : son nom, ses caractéristiques, son métier…</a:t>
                      </a:r>
                    </a:p>
                    <a:p>
                      <a:pPr algn="just"/>
                      <a:r>
                        <a:rPr lang="fr-FR" sz="1000" b="0" i="0" kern="1300" baseline="0" dirty="0">
                          <a:solidFill>
                            <a:schemeClr val="dk1"/>
                          </a:solidFill>
                          <a:effectLst/>
                          <a:latin typeface="Roboto Medium" panose="02000000000000000000" pitchFamily="2" charset="0"/>
                          <a:ea typeface="+mn-ea"/>
                          <a:cs typeface="+mn-cs"/>
                        </a:rPr>
                        <a:t>- un problème : qu’est-ce que la personne n’ose pas faire ?</a:t>
                      </a:r>
                      <a:endParaRPr lang="fr-FR" sz="1000" b="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Partagez vos productions et votez pour la plus créative.</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 de réponse possible :</a:t>
                      </a:r>
                    </a:p>
                    <a:p>
                      <a:pPr algn="just"/>
                      <a:r>
                        <a:rPr lang="fr-FR" sz="1000" i="1" kern="1300" dirty="0">
                          <a:solidFill>
                            <a:srgbClr val="E05329"/>
                          </a:solidFill>
                          <a:effectLst/>
                          <a:latin typeface="Roboto" panose="02000000000000000000" pitchFamily="2" charset="0"/>
                          <a:ea typeface="+mn-ea"/>
                          <a:cs typeface="+mn-cs"/>
                        </a:rPr>
                        <a:t>Lucas travaille dans une banque, pour lui tous les jours sont pareils. Il rêve depuis toujours de faire du stand-up, mais il a peur de ne pas réussir. Sa femme lui dit qu’il gagne bien sa vie et que ce serait dommage de quitter son travail maintenant. </a:t>
                      </a:r>
                      <a:endParaRPr lang="fr-FR" sz="1000" b="0" i="1"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438405990"/>
              </p:ext>
            </p:extLst>
          </p:nvPr>
        </p:nvGraphicFramePr>
        <p:xfrm>
          <a:off x="325877" y="1046083"/>
          <a:ext cx="3279702" cy="8860001"/>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Pensez à quelque chose que vous regrettez de ne pas avoir fait quand vous en avez eu l’occasion.</a:t>
                      </a:r>
                    </a:p>
                    <a:p>
                      <a:pPr algn="just"/>
                      <a:r>
                        <a:rPr lang="fr-FR" sz="1000" b="0" i="0" kern="1300" baseline="0" dirty="0">
                          <a:solidFill>
                            <a:schemeClr val="dk1"/>
                          </a:solidFill>
                          <a:effectLst/>
                          <a:latin typeface="Roboto Medium" panose="02000000000000000000" pitchFamily="2" charset="0"/>
                          <a:ea typeface="+mn-ea"/>
                          <a:cs typeface="+mn-cs"/>
                        </a:rPr>
                        <a:t>Pourquoi ne l’avez-vous pas fait ? Par peur ? Par manque de temps, d’argent ? Parce que quelqu’un vous en a empêché ? </a:t>
                      </a:r>
                    </a:p>
                    <a:p>
                      <a:endParaRPr lang="fr-FR" sz="1000" i="1" kern="1300" dirty="0">
                        <a:solidFill>
                          <a:srgbClr val="E05329"/>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Quand j’étais à la fac, j’avais la possibilité de faire une partie de mes études en Angleterre. J’ai passé la première partie de la sélection, mais finalement j’ai abandonné, parce que j’avais peur de ne pas avoir le niveau en anglais.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91917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 </a:t>
                      </a:r>
                    </a:p>
                    <a:p>
                      <a:r>
                        <a:rPr lang="fr-FR" sz="1000" b="0" i="0" kern="1300" baseline="0" dirty="0">
                          <a:solidFill>
                            <a:schemeClr val="dk1"/>
                          </a:solidFill>
                          <a:effectLst/>
                          <a:latin typeface="Roboto Medium" panose="02000000000000000000" pitchFamily="2" charset="0"/>
                          <a:ea typeface="+mn-ea"/>
                          <a:cs typeface="+mn-cs"/>
                        </a:rPr>
                        <a:t>Cochez les bonnes réponses. </a:t>
                      </a:r>
                    </a:p>
                    <a:p>
                      <a:r>
                        <a:rPr lang="fr-FR" sz="1000" b="0" i="0" kern="1300" baseline="0" dirty="0">
                          <a:solidFill>
                            <a:schemeClr val="dk1"/>
                          </a:solidFill>
                          <a:effectLst/>
                          <a:latin typeface="Roboto Medium" panose="02000000000000000000" pitchFamily="2" charset="0"/>
                          <a:ea typeface="+mn-ea"/>
                          <a:cs typeface="+mn-cs"/>
                        </a:rPr>
                        <a:t>On entend…</a:t>
                      </a: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gens qui parlent dans le fond.</a:t>
                      </a:r>
                    </a:p>
                    <a:p>
                      <a:pPr marL="0" indent="0">
                        <a:buFont typeface="Wingdings" pitchFamily="2" charset="2"/>
                        <a:buNone/>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plusieurs chanteurs pendant le refrain.</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personnes qui frappent dans leurs mains.</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applaudissements à la fin de la chanson.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accords de guitare.</a:t>
                      </a:r>
                    </a:p>
                    <a:p>
                      <a:pPr marL="0" indent="0">
                        <a:buFont typeface="Wingdings" pitchFamily="2" charset="2"/>
                        <a:buNone/>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notes de piano.</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FontTx/>
                        <a:buAutoNum type="alphaUcPeriod"/>
                      </a:pPr>
                      <a:r>
                        <a:rPr lang="fr-FR" sz="1000" b="0" i="0" kern="1300" baseline="0" dirty="0">
                          <a:solidFill>
                            <a:schemeClr val="dk1"/>
                          </a:solidFill>
                          <a:effectLst/>
                          <a:latin typeface="Roboto Medium" panose="02000000000000000000" pitchFamily="2" charset="0"/>
                          <a:ea typeface="+mn-ea"/>
                          <a:cs typeface="+mn-cs"/>
                        </a:rPr>
                        <a:t>Écoutez les paroles et associez les informations aux personnages.</a:t>
                      </a:r>
                    </a:p>
                    <a:p>
                      <a:pPr marL="171450" indent="-171450" algn="just">
                        <a:buFont typeface="Arial" panose="020B0604020202020204" pitchFamily="34" charset="0"/>
                        <a:buChar char="•"/>
                      </a:pPr>
                      <a:r>
                        <a:rPr lang="fr-FR" sz="1000" i="1" dirty="0">
                          <a:solidFill>
                            <a:srgbClr val="E05329"/>
                          </a:solidFill>
                          <a:latin typeface="Roboto" panose="02000000000000000000"/>
                        </a:rPr>
                        <a:t>Louis croise souvent une personne qui lui plaît dans le bus, mais n’ose pas aller lui parler.</a:t>
                      </a:r>
                    </a:p>
                    <a:p>
                      <a:pPr marL="171450" indent="-171450" algn="just">
                        <a:buFont typeface="Arial" panose="020B0604020202020204" pitchFamily="34" charset="0"/>
                        <a:buChar char="•"/>
                      </a:pPr>
                      <a:r>
                        <a:rPr lang="fr-FR" sz="1000" i="1" dirty="0">
                          <a:solidFill>
                            <a:srgbClr val="E05329"/>
                          </a:solidFill>
                          <a:latin typeface="Roboto" panose="02000000000000000000"/>
                        </a:rPr>
                        <a:t>Yasmine travaille dans une usine. A une belle voix et rêve de chanter et de vivre de la musique. Mais son père n’accepte pas son rêve.</a:t>
                      </a:r>
                    </a:p>
                    <a:p>
                      <a:pPr marL="171450" indent="-171450" algn="just">
                        <a:buFont typeface="Arial" panose="020B0604020202020204" pitchFamily="34" charset="0"/>
                        <a:buChar char="•"/>
                      </a:pPr>
                      <a:r>
                        <a:rPr lang="fr-FR" sz="1000" i="1" dirty="0">
                          <a:solidFill>
                            <a:srgbClr val="E05329"/>
                          </a:solidFill>
                          <a:latin typeface="Roboto" panose="02000000000000000000"/>
                        </a:rPr>
                        <a:t>Diego passe ses soirées à la maison, sur le canapé. Rêve de trouver l’amour, mais n’a pas voulu sortir avec ses amis.</a:t>
                      </a:r>
                    </a:p>
                    <a:p>
                      <a:pPr marL="171450" indent="-171450" algn="just">
                        <a:buFont typeface="Arial" panose="020B0604020202020204" pitchFamily="34" charset="0"/>
                        <a:buChar char="•"/>
                      </a:pPr>
                      <a:r>
                        <a:rPr lang="fr-FR" sz="1000" b="0" i="1" kern="1300" baseline="0" dirty="0">
                          <a:solidFill>
                            <a:srgbClr val="E05329"/>
                          </a:solidFill>
                          <a:effectLst/>
                          <a:latin typeface="Roboto Medium" panose="02000000000000000000" pitchFamily="2" charset="0"/>
                          <a:ea typeface="+mn-ea"/>
                          <a:cs typeface="+mn-cs"/>
                        </a:rPr>
                        <a:t>Pauline </a:t>
                      </a:r>
                      <a:r>
                        <a:rPr lang="fr-FR" sz="1000" i="1" dirty="0">
                          <a:solidFill>
                            <a:srgbClr val="E05329"/>
                          </a:solidFill>
                          <a:latin typeface="Roboto" panose="02000000000000000000"/>
                        </a:rPr>
                        <a:t>est belle et discrète. Aimerait quitter son mari qui est violent avec elle, mais n’ose pas partir de la maison. </a:t>
                      </a:r>
                      <a:endParaRPr lang="fr-FR" sz="1000" b="0" i="1" kern="1300" baseline="0" dirty="0">
                        <a:solidFill>
                          <a:srgbClr val="E05329"/>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 </a:t>
            </a:r>
          </a:p>
        </p:txBody>
      </p:sp>
      <p:sp>
        <p:nvSpPr>
          <p:cNvPr id="11" name="ZoneTexte 10">
            <a:extLst>
              <a:ext uri="{FF2B5EF4-FFF2-40B4-BE49-F238E27FC236}">
                <a16:creationId xmlns:a16="http://schemas.microsoft.com/office/drawing/2014/main" id="{5831EEB8-2D03-9F4A-9C5F-205EEF78B162}"/>
              </a:ext>
            </a:extLst>
          </p:cNvPr>
          <p:cNvSpPr txBox="1"/>
          <p:nvPr/>
        </p:nvSpPr>
        <p:spPr>
          <a:xfrm>
            <a:off x="-3000314" y="816931"/>
            <a:ext cx="1978427" cy="400110"/>
          </a:xfrm>
          <a:prstGeom prst="rect">
            <a:avLst/>
          </a:prstGeom>
          <a:noFill/>
        </p:spPr>
        <p:txBody>
          <a:bodyPr wrap="none" rtlCol="0">
            <a:spAutoFit/>
          </a:bodyPr>
          <a:lstStyle/>
          <a:p>
            <a:r>
              <a:rPr lang="fr-FR" sz="2000" b="1" spc="-100" dirty="0">
                <a:solidFill>
                  <a:srgbClr val="E05329"/>
                </a:solidFill>
                <a:latin typeface="Roboto Black" panose="02000000000000000000" pitchFamily="2" charset="0"/>
                <a:ea typeface="Roboto Black" panose="02000000000000000000" pitchFamily="2" charset="0"/>
              </a:rPr>
              <a:t>Rouge correction</a:t>
            </a:r>
            <a:endParaRPr lang="fr-FR" sz="2000" dirty="0">
              <a:solidFill>
                <a:srgbClr val="E05329"/>
              </a:solidFill>
            </a:endParaRPr>
          </a:p>
        </p:txBody>
      </p:sp>
      <p:sp>
        <p:nvSpPr>
          <p:cNvPr id="12" name="ZoneTexte 11">
            <a:extLst>
              <a:ext uri="{FF2B5EF4-FFF2-40B4-BE49-F238E27FC236}">
                <a16:creationId xmlns:a16="http://schemas.microsoft.com/office/drawing/2014/main" id="{57EE8802-D03A-466B-9335-DA1CF06F2DD6}"/>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13" name="ZoneTexte 12">
            <a:extLst>
              <a:ext uri="{FF2B5EF4-FFF2-40B4-BE49-F238E27FC236}">
                <a16:creationId xmlns:a16="http://schemas.microsoft.com/office/drawing/2014/main" id="{3F63D7B1-99D5-4901-858F-D6A6F02EBE43}"/>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0" name="ZoneTexte 9">
            <a:extLst>
              <a:ext uri="{FF2B5EF4-FFF2-40B4-BE49-F238E27FC236}">
                <a16:creationId xmlns:a16="http://schemas.microsoft.com/office/drawing/2014/main" id="{776657EF-B9F5-455A-BC54-BF1CD80FEFB6}"/>
              </a:ext>
            </a:extLst>
          </p:cNvPr>
          <p:cNvSpPr txBox="1"/>
          <p:nvPr/>
        </p:nvSpPr>
        <p:spPr>
          <a:xfrm>
            <a:off x="-2914525" y="112250"/>
            <a:ext cx="870751" cy="769441"/>
          </a:xfrm>
          <a:prstGeom prst="rect">
            <a:avLst/>
          </a:prstGeom>
          <a:noFill/>
        </p:spPr>
        <p:txBody>
          <a:bodyPr wrap="none" rtlCol="0">
            <a:spAutoFit/>
          </a:bodyPr>
          <a:lstStyle/>
          <a:p>
            <a:r>
              <a:rPr lang="fr-FR" sz="4400" b="1" spc="-100" dirty="0">
                <a:solidFill>
                  <a:srgbClr val="A879A8"/>
                </a:solidFill>
                <a:latin typeface="Roboto Black" panose="02000000000000000000" pitchFamily="2" charset="0"/>
                <a:ea typeface="Roboto Black" panose="02000000000000000000" pitchFamily="2" charset="0"/>
              </a:rPr>
              <a:t>B1</a:t>
            </a:r>
            <a:endParaRPr lang="fr-FR" sz="4400" dirty="0">
              <a:solidFill>
                <a:srgbClr val="A879A8"/>
              </a:solidFill>
            </a:endParaRPr>
          </a:p>
        </p:txBody>
      </p:sp>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9CC130F-A3BC-CFBE-7046-FE5553DB5D3F}"/>
              </a:ext>
            </a:extLst>
          </p:cNvPr>
          <p:cNvPicPr>
            <a:picLocks noChangeAspect="1"/>
          </p:cNvPicPr>
          <p:nvPr/>
        </p:nvPicPr>
        <p:blipFill>
          <a:blip r:embed="rId3"/>
          <a:stretch>
            <a:fillRect/>
          </a:stretch>
        </p:blipFill>
        <p:spPr>
          <a:xfrm>
            <a:off x="5430" y="-3969"/>
            <a:ext cx="7543800" cy="10680700"/>
          </a:xfrm>
          <a:prstGeom prst="rect">
            <a:avLst/>
          </a:prstGeom>
        </p:spPr>
      </p:pic>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Rogy</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12" name="ZoneTexte 11">
            <a:extLst>
              <a:ext uri="{FF2B5EF4-FFF2-40B4-BE49-F238E27FC236}">
                <a16:creationId xmlns:a16="http://schemas.microsoft.com/office/drawing/2014/main" id="{4DD95A50-527F-18CC-A104-64E32B83E55B}"/>
              </a:ext>
            </a:extLst>
          </p:cNvPr>
          <p:cNvSpPr txBox="1"/>
          <p:nvPr/>
        </p:nvSpPr>
        <p:spPr>
          <a:xfrm>
            <a:off x="990599" y="1255019"/>
            <a:ext cx="5410199" cy="153888"/>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Imprimer et découper les étiquettes.</a:t>
            </a:r>
          </a:p>
        </p:txBody>
      </p:sp>
      <p:sp>
        <p:nvSpPr>
          <p:cNvPr id="13" name="ZoneTexte 12">
            <a:extLst>
              <a:ext uri="{FF2B5EF4-FFF2-40B4-BE49-F238E27FC236}">
                <a16:creationId xmlns:a16="http://schemas.microsoft.com/office/drawing/2014/main" id="{F7277E87-AA90-C0F0-6BF7-DF15845C8ED8}"/>
              </a:ext>
            </a:extLst>
          </p:cNvPr>
          <p:cNvSpPr txBox="1"/>
          <p:nvPr/>
        </p:nvSpPr>
        <p:spPr>
          <a:xfrm>
            <a:off x="-2914525" y="112250"/>
            <a:ext cx="849913" cy="769441"/>
          </a:xfrm>
          <a:prstGeom prst="rect">
            <a:avLst/>
          </a:prstGeom>
          <a:noFill/>
        </p:spPr>
        <p:txBody>
          <a:bodyPr wrap="none" rtlCol="0">
            <a:spAutoFit/>
          </a:bodyPr>
          <a:lstStyle/>
          <a:p>
            <a:r>
              <a:rPr lang="fr-FR" sz="4400" b="1" spc="-100" dirty="0">
                <a:solidFill>
                  <a:srgbClr val="A879A8"/>
                </a:solidFill>
                <a:latin typeface="Roboto Black" panose="02000000000000000000" pitchFamily="2" charset="0"/>
                <a:ea typeface="Roboto Black" panose="02000000000000000000" pitchFamily="2" charset="0"/>
              </a:rPr>
              <a:t>B1</a:t>
            </a:r>
            <a:endParaRPr lang="fr-FR" sz="4400" dirty="0">
              <a:solidFill>
                <a:srgbClr val="A879A8"/>
              </a:solidFill>
            </a:endParaRPr>
          </a:p>
        </p:txBody>
      </p:sp>
      <p:pic>
        <p:nvPicPr>
          <p:cNvPr id="6" name="Image 5">
            <a:extLst>
              <a:ext uri="{FF2B5EF4-FFF2-40B4-BE49-F238E27FC236}">
                <a16:creationId xmlns:a16="http://schemas.microsoft.com/office/drawing/2014/main" id="{06022D1A-C21F-9954-5838-FDF5292A3CA3}"/>
              </a:ext>
            </a:extLst>
          </p:cNvPr>
          <p:cNvPicPr>
            <a:picLocks noChangeAspect="1"/>
          </p:cNvPicPr>
          <p:nvPr/>
        </p:nvPicPr>
        <p:blipFill>
          <a:blip r:embed="rId4"/>
          <a:stretch>
            <a:fillRect/>
          </a:stretch>
        </p:blipFill>
        <p:spPr>
          <a:xfrm>
            <a:off x="325876" y="1173165"/>
            <a:ext cx="508000" cy="508000"/>
          </a:xfrm>
          <a:prstGeom prst="rect">
            <a:avLst/>
          </a:prstGeom>
        </p:spPr>
      </p:pic>
      <p:pic>
        <p:nvPicPr>
          <p:cNvPr id="11" name="Image 10">
            <a:extLst>
              <a:ext uri="{FF2B5EF4-FFF2-40B4-BE49-F238E27FC236}">
                <a16:creationId xmlns:a16="http://schemas.microsoft.com/office/drawing/2014/main" id="{4DF5C3C8-42D0-2339-746B-74EB9874B2E4}"/>
              </a:ext>
            </a:extLst>
          </p:cNvPr>
          <p:cNvPicPr>
            <a:picLocks noChangeAspect="1"/>
          </p:cNvPicPr>
          <p:nvPr/>
        </p:nvPicPr>
        <p:blipFill>
          <a:blip r:embed="rId5"/>
          <a:stretch>
            <a:fillRect/>
          </a:stretch>
        </p:blipFill>
        <p:spPr>
          <a:xfrm>
            <a:off x="-1115199" y="1832242"/>
            <a:ext cx="508000" cy="508000"/>
          </a:xfrm>
          <a:prstGeom prst="rect">
            <a:avLst/>
          </a:prstGeom>
        </p:spPr>
      </p:pic>
      <p:pic>
        <p:nvPicPr>
          <p:cNvPr id="16" name="Image 15">
            <a:extLst>
              <a:ext uri="{FF2B5EF4-FFF2-40B4-BE49-F238E27FC236}">
                <a16:creationId xmlns:a16="http://schemas.microsoft.com/office/drawing/2014/main" id="{F8659DB1-FD2E-1956-1538-BF11D5D889FC}"/>
              </a:ext>
            </a:extLst>
          </p:cNvPr>
          <p:cNvPicPr>
            <a:picLocks noChangeAspect="1"/>
          </p:cNvPicPr>
          <p:nvPr/>
        </p:nvPicPr>
        <p:blipFill>
          <a:blip r:embed="rId6"/>
          <a:stretch>
            <a:fillRect/>
          </a:stretch>
        </p:blipFill>
        <p:spPr>
          <a:xfrm>
            <a:off x="-1092293" y="2509576"/>
            <a:ext cx="508000" cy="508000"/>
          </a:xfrm>
          <a:prstGeom prst="rect">
            <a:avLst/>
          </a:prstGeom>
        </p:spPr>
      </p:pic>
      <p:pic>
        <p:nvPicPr>
          <p:cNvPr id="20" name="Image 19">
            <a:extLst>
              <a:ext uri="{FF2B5EF4-FFF2-40B4-BE49-F238E27FC236}">
                <a16:creationId xmlns:a16="http://schemas.microsoft.com/office/drawing/2014/main" id="{6ED325F1-7B8F-3296-F370-20FD2EB8B3D5}"/>
              </a:ext>
            </a:extLst>
          </p:cNvPr>
          <p:cNvPicPr>
            <a:picLocks noChangeAspect="1"/>
          </p:cNvPicPr>
          <p:nvPr/>
        </p:nvPicPr>
        <p:blipFill>
          <a:blip r:embed="rId7"/>
          <a:stretch>
            <a:fillRect/>
          </a:stretch>
        </p:blipFill>
        <p:spPr>
          <a:xfrm>
            <a:off x="-1092293" y="3186910"/>
            <a:ext cx="508000" cy="508000"/>
          </a:xfrm>
          <a:prstGeom prst="rect">
            <a:avLst/>
          </a:prstGeom>
        </p:spPr>
      </p:pic>
      <p:sp>
        <p:nvSpPr>
          <p:cNvPr id="14" name="ZoneTexte 13">
            <a:extLst>
              <a:ext uri="{FF2B5EF4-FFF2-40B4-BE49-F238E27FC236}">
                <a16:creationId xmlns:a16="http://schemas.microsoft.com/office/drawing/2014/main" id="{9D7F98B1-3247-FA2F-9B53-ACBE80AC84CA}"/>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17" name="ZoneTexte 16">
            <a:extLst>
              <a:ext uri="{FF2B5EF4-FFF2-40B4-BE49-F238E27FC236}">
                <a16:creationId xmlns:a16="http://schemas.microsoft.com/office/drawing/2014/main" id="{2E9F8448-2585-1A27-4372-CF93EBBC8496}"/>
              </a:ext>
            </a:extLst>
          </p:cNvPr>
          <p:cNvSpPr txBox="1"/>
          <p:nvPr/>
        </p:nvSpPr>
        <p:spPr>
          <a:xfrm>
            <a:off x="3954098" y="349758"/>
            <a:ext cx="2165495" cy="276999"/>
          </a:xfrm>
          <a:prstGeom prst="rect">
            <a:avLst/>
          </a:prstGeom>
          <a:solidFill>
            <a:srgbClr val="B67FAE"/>
          </a:solidFill>
        </p:spPr>
        <p:txBody>
          <a:bodyPr wrap="square" rtlCol="0">
            <a:spAutoFit/>
          </a:bodyPr>
          <a:lstStyle/>
          <a:p>
            <a:r>
              <a:rPr lang="fr-FR" sz="1200" b="1" dirty="0">
                <a:solidFill>
                  <a:schemeClr val="bg1"/>
                </a:solidFill>
                <a:latin typeface="Roboto" panose="02000000000000000000"/>
                <a:ea typeface="Roboto" panose="02000000000000000000" pitchFamily="2" charset="0"/>
              </a:rPr>
              <a:t>PARCOURS DÉCOUVERTE</a:t>
            </a:r>
          </a:p>
        </p:txBody>
      </p:sp>
      <p:graphicFrame>
        <p:nvGraphicFramePr>
          <p:cNvPr id="2" name="Tableau 1">
            <a:extLst>
              <a:ext uri="{FF2B5EF4-FFF2-40B4-BE49-F238E27FC236}">
                <a16:creationId xmlns:a16="http://schemas.microsoft.com/office/drawing/2014/main" id="{57F06FDE-BCFA-416A-93C8-BFB842D1008F}"/>
              </a:ext>
            </a:extLst>
          </p:cNvPr>
          <p:cNvGraphicFramePr>
            <a:graphicFrameLocks noGrp="1"/>
          </p:cNvGraphicFramePr>
          <p:nvPr>
            <p:extLst>
              <p:ext uri="{D42A27DB-BD31-4B8C-83A1-F6EECF244321}">
                <p14:modId xmlns:p14="http://schemas.microsoft.com/office/powerpoint/2010/main" val="2964280960"/>
              </p:ext>
            </p:extLst>
          </p:nvPr>
        </p:nvGraphicFramePr>
        <p:xfrm>
          <a:off x="393253" y="1945065"/>
          <a:ext cx="6635700" cy="5474200"/>
        </p:xfrm>
        <a:graphic>
          <a:graphicData uri="http://schemas.openxmlformats.org/drawingml/2006/table">
            <a:tbl>
              <a:tblPr firstRow="1" bandRow="1">
                <a:tableStyleId>{5C22544A-7EE6-4342-B048-85BDC9FD1C3A}</a:tableStyleId>
              </a:tblPr>
              <a:tblGrid>
                <a:gridCol w="3317850">
                  <a:extLst>
                    <a:ext uri="{9D8B030D-6E8A-4147-A177-3AD203B41FA5}">
                      <a16:colId xmlns:a16="http://schemas.microsoft.com/office/drawing/2014/main" val="206015229"/>
                    </a:ext>
                  </a:extLst>
                </a:gridCol>
                <a:gridCol w="3317850">
                  <a:extLst>
                    <a:ext uri="{9D8B030D-6E8A-4147-A177-3AD203B41FA5}">
                      <a16:colId xmlns:a16="http://schemas.microsoft.com/office/drawing/2014/main" val="2846453265"/>
                    </a:ext>
                  </a:extLst>
                </a:gridCol>
              </a:tblGrid>
              <a:tr h="601693">
                <a:tc>
                  <a:txBody>
                    <a:bodyPr/>
                    <a:lstStyle/>
                    <a:p>
                      <a:r>
                        <a:rPr lang="fr-FR" sz="1000" b="0" dirty="0">
                          <a:solidFill>
                            <a:schemeClr val="tx1"/>
                          </a:solidFill>
                          <a:latin typeface="Roboto" panose="02000000000000000000"/>
                        </a:rPr>
                        <a:t>Louis prend son bus, comme tous les matins</a:t>
                      </a:r>
                    </a:p>
                    <a:p>
                      <a:r>
                        <a:rPr lang="fr-FR" sz="1000" b="0" dirty="0">
                          <a:solidFill>
                            <a:schemeClr val="tx1"/>
                          </a:solidFill>
                          <a:latin typeface="Roboto" panose="02000000000000000000"/>
                        </a:rPr>
                        <a:t>Il croisa cette même fille, avec son doux parfum</a:t>
                      </a:r>
                    </a:p>
                    <a:p>
                      <a:r>
                        <a:rPr lang="fr-FR" sz="1000" b="0" dirty="0">
                          <a:solidFill>
                            <a:schemeClr val="tx1"/>
                          </a:solidFill>
                          <a:latin typeface="Roboto" panose="02000000000000000000"/>
                        </a:rPr>
                        <a:t>Qu'elle vienne lui parler, il espère tous les jours</a:t>
                      </a:r>
                    </a:p>
                    <a:p>
                      <a:r>
                        <a:rPr lang="fr-FR" sz="1000" b="0" dirty="0">
                          <a:solidFill>
                            <a:schemeClr val="tx1"/>
                          </a:solidFill>
                          <a:latin typeface="Roboto" panose="02000000000000000000"/>
                        </a:rPr>
                        <a:t>Ce qu'il ressent au fond d'lui, c'est ce qu'on appelle l'amour</a:t>
                      </a: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b="0" dirty="0">
                          <a:solidFill>
                            <a:schemeClr val="tx1"/>
                          </a:solidFill>
                          <a:latin typeface="Roboto" panose="02000000000000000000" pitchFamily="2" charset="0"/>
                          <a:ea typeface="Roboto" panose="02000000000000000000" pitchFamily="2" charset="0"/>
                        </a:rPr>
                        <a:t>Diego est triste il ne veut rien faire de sa nuit</a:t>
                      </a:r>
                    </a:p>
                    <a:p>
                      <a:pPr>
                        <a:lnSpc>
                          <a:spcPts val="1300"/>
                        </a:lnSpc>
                      </a:pPr>
                      <a:r>
                        <a:rPr lang="fr-FR" sz="1000" b="0" dirty="0">
                          <a:solidFill>
                            <a:schemeClr val="tx1"/>
                          </a:solidFill>
                          <a:latin typeface="Roboto" panose="02000000000000000000" pitchFamily="2" charset="0"/>
                          <a:ea typeface="Roboto" panose="02000000000000000000" pitchFamily="2" charset="0"/>
                        </a:rPr>
                        <a:t>Il déprime de ne pas trouver la femme de sa vie</a:t>
                      </a:r>
                    </a:p>
                    <a:p>
                      <a:pPr>
                        <a:lnSpc>
                          <a:spcPts val="1300"/>
                        </a:lnSpc>
                      </a:pPr>
                      <a:r>
                        <a:rPr lang="fr-FR" sz="1000" b="0" dirty="0">
                          <a:solidFill>
                            <a:schemeClr val="tx1"/>
                          </a:solidFill>
                          <a:latin typeface="Roboto" panose="02000000000000000000" pitchFamily="2" charset="0"/>
                          <a:ea typeface="Roboto" panose="02000000000000000000" pitchFamily="2" charset="0"/>
                        </a:rPr>
                        <a:t>Mais mon pauvre Diego, tu t'es tellement trompé</a:t>
                      </a:r>
                    </a:p>
                    <a:p>
                      <a:pPr>
                        <a:lnSpc>
                          <a:spcPts val="1300"/>
                        </a:lnSpc>
                      </a:pPr>
                      <a:r>
                        <a:rPr lang="fr-FR" sz="1000" b="0" dirty="0">
                          <a:solidFill>
                            <a:schemeClr val="tx1"/>
                          </a:solidFill>
                          <a:latin typeface="Roboto" panose="02000000000000000000" pitchFamily="2" charset="0"/>
                          <a:ea typeface="Roboto" panose="02000000000000000000" pitchFamily="2" charset="0"/>
                        </a:rPr>
                        <a:t>C'était à cette soirée que t'allais la rencontrer</a:t>
                      </a:r>
                    </a:p>
                    <a:p>
                      <a:endParaRPr lang="fr-FR" sz="1000" b="0" dirty="0">
                        <a:solidFill>
                          <a:schemeClr val="tx1"/>
                        </a:solidFill>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620463196"/>
                  </a:ext>
                </a:extLst>
              </a:tr>
              <a:tr h="601693">
                <a:tc>
                  <a:txBody>
                    <a:bodyPr/>
                    <a:lstStyle/>
                    <a:p>
                      <a:pPr>
                        <a:lnSpc>
                          <a:spcPts val="1300"/>
                        </a:lnSpc>
                      </a:pPr>
                      <a:r>
                        <a:rPr lang="fr-FR" sz="1000" dirty="0">
                          <a:latin typeface="Roboto" panose="02000000000000000000" pitchFamily="2" charset="0"/>
                          <a:ea typeface="Roboto" panose="02000000000000000000" pitchFamily="2" charset="0"/>
                        </a:rPr>
                        <a:t>Mais Louis, il est timide, et elle, elle est si belle</a:t>
                      </a:r>
                    </a:p>
                    <a:p>
                      <a:pPr>
                        <a:lnSpc>
                          <a:spcPts val="1300"/>
                        </a:lnSpc>
                      </a:pPr>
                      <a:r>
                        <a:rPr lang="fr-FR" sz="1000" dirty="0">
                          <a:latin typeface="Roboto" panose="02000000000000000000" pitchFamily="2" charset="0"/>
                          <a:ea typeface="Roboto" panose="02000000000000000000" pitchFamily="2" charset="0"/>
                        </a:rPr>
                        <a:t>Il ne veut pas y aller, il est collé au fond d'son siège</a:t>
                      </a:r>
                    </a:p>
                    <a:p>
                      <a:pPr>
                        <a:lnSpc>
                          <a:spcPts val="1300"/>
                        </a:lnSpc>
                      </a:pPr>
                      <a:r>
                        <a:rPr lang="fr-FR" sz="1000" dirty="0">
                          <a:latin typeface="Roboto" panose="02000000000000000000" pitchFamily="2" charset="0"/>
                          <a:ea typeface="Roboto" panose="02000000000000000000" pitchFamily="2" charset="0"/>
                        </a:rPr>
                        <a:t>Une fois elle lui a souri quand elle est descendue</a:t>
                      </a:r>
                    </a:p>
                    <a:p>
                      <a:pPr>
                        <a:lnSpc>
                          <a:spcPts val="1300"/>
                        </a:lnSpc>
                      </a:pPr>
                      <a:r>
                        <a:rPr lang="fr-FR" sz="1000" dirty="0">
                          <a:latin typeface="Roboto" panose="02000000000000000000" pitchFamily="2" charset="0"/>
                          <a:ea typeface="Roboto" panose="02000000000000000000" pitchFamily="2" charset="0"/>
                        </a:rPr>
                        <a:t>Et depuis ce jour-là, il ne l'a jamais revue</a:t>
                      </a:r>
                    </a:p>
                    <a:p>
                      <a:endParaRPr lang="fr-FR" sz="1000" b="0" dirty="0">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dirty="0">
                          <a:latin typeface="Roboto" panose="02000000000000000000" pitchFamily="2" charset="0"/>
                          <a:ea typeface="Roboto" panose="02000000000000000000" pitchFamily="2" charset="0"/>
                        </a:rPr>
                        <a:t>Pauline elle est discrète, elle oublie qu'elle est belle</a:t>
                      </a:r>
                    </a:p>
                    <a:p>
                      <a:pPr>
                        <a:lnSpc>
                          <a:spcPts val="1300"/>
                        </a:lnSpc>
                      </a:pPr>
                      <a:r>
                        <a:rPr lang="fr-FR" sz="1000" dirty="0">
                          <a:latin typeface="Roboto" panose="02000000000000000000" pitchFamily="2" charset="0"/>
                          <a:ea typeface="Roboto" panose="02000000000000000000" pitchFamily="2" charset="0"/>
                        </a:rPr>
                        <a:t>Elle a sur tout le corps des taches de la couleur du ciel</a:t>
                      </a:r>
                    </a:p>
                    <a:p>
                      <a:pPr>
                        <a:lnSpc>
                          <a:spcPts val="1300"/>
                        </a:lnSpc>
                      </a:pPr>
                      <a:r>
                        <a:rPr lang="fr-FR" sz="1000" dirty="0">
                          <a:latin typeface="Roboto" panose="02000000000000000000" pitchFamily="2" charset="0"/>
                          <a:ea typeface="Roboto" panose="02000000000000000000" pitchFamily="2" charset="0"/>
                        </a:rPr>
                        <a:t>Son mari rentre bientôt, elle veut même pas y penser</a:t>
                      </a:r>
                    </a:p>
                    <a:p>
                      <a:pPr>
                        <a:lnSpc>
                          <a:spcPts val="1300"/>
                        </a:lnSpc>
                      </a:pPr>
                      <a:r>
                        <a:rPr lang="fr-FR" sz="1000" dirty="0">
                          <a:latin typeface="Roboto" panose="02000000000000000000" pitchFamily="2" charset="0"/>
                          <a:ea typeface="Roboto" panose="02000000000000000000" pitchFamily="2" charset="0"/>
                        </a:rPr>
                        <a:t>Quand il lui prend le bras, c'est pas pour la faire danser</a:t>
                      </a:r>
                    </a:p>
                    <a:p>
                      <a:endParaRPr lang="fr-FR" sz="1000" b="0" dirty="0">
                        <a:solidFill>
                          <a:schemeClr val="tx1"/>
                        </a:solidFill>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2945019780"/>
                  </a:ext>
                </a:extLst>
              </a:tr>
              <a:tr h="601693">
                <a:tc>
                  <a:txBody>
                    <a:bodyPr/>
                    <a:lstStyle/>
                    <a:p>
                      <a:pPr>
                        <a:lnSpc>
                          <a:spcPts val="1300"/>
                        </a:lnSpc>
                      </a:pPr>
                      <a:r>
                        <a:rPr lang="fr-FR" sz="1000" dirty="0">
                          <a:latin typeface="Roboto" panose="02000000000000000000" pitchFamily="2" charset="0"/>
                          <a:ea typeface="Roboto" panose="02000000000000000000" pitchFamily="2" charset="0"/>
                        </a:rPr>
                        <a:t>Yasmine a une belle voix, elle sait qu'elle est douée</a:t>
                      </a:r>
                    </a:p>
                    <a:p>
                      <a:pPr>
                        <a:lnSpc>
                          <a:spcPts val="1300"/>
                        </a:lnSpc>
                      </a:pPr>
                      <a:r>
                        <a:rPr lang="fr-FR" sz="1000" dirty="0">
                          <a:latin typeface="Roboto" panose="02000000000000000000" pitchFamily="2" charset="0"/>
                          <a:ea typeface="Roboto" panose="02000000000000000000" pitchFamily="2" charset="0"/>
                        </a:rPr>
                        <a:t>Dans la tempête de sa vie, la musique est sa bouée</a:t>
                      </a:r>
                    </a:p>
                    <a:p>
                      <a:pPr>
                        <a:lnSpc>
                          <a:spcPts val="1300"/>
                        </a:lnSpc>
                      </a:pPr>
                      <a:r>
                        <a:rPr lang="fr-FR" sz="1000" dirty="0">
                          <a:latin typeface="Roboto" panose="02000000000000000000" pitchFamily="2" charset="0"/>
                          <a:ea typeface="Roboto" panose="02000000000000000000" pitchFamily="2" charset="0"/>
                        </a:rPr>
                        <a:t>Face à ses mélodies, le monde est à ses pieds</a:t>
                      </a:r>
                    </a:p>
                    <a:p>
                      <a:pPr>
                        <a:lnSpc>
                          <a:spcPts val="1300"/>
                        </a:lnSpc>
                      </a:pPr>
                      <a:r>
                        <a:rPr lang="fr-FR" sz="1000" dirty="0">
                          <a:latin typeface="Roboto" panose="02000000000000000000" pitchFamily="2" charset="0"/>
                          <a:ea typeface="Roboto" panose="02000000000000000000" pitchFamily="2" charset="0"/>
                        </a:rPr>
                        <a:t>Mais son père lui répétait « trouve-toi un vrai métier »</a:t>
                      </a:r>
                    </a:p>
                    <a:p>
                      <a:endParaRPr lang="fr-FR" sz="1000" b="0" dirty="0">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dirty="0">
                          <a:latin typeface="Roboto" panose="02000000000000000000" pitchFamily="2" charset="0"/>
                          <a:ea typeface="Roboto" panose="02000000000000000000" pitchFamily="2" charset="0"/>
                        </a:rPr>
                        <a:t>Elle repense à la mairie, cette décision qu'elle a prise</a:t>
                      </a:r>
                    </a:p>
                    <a:p>
                      <a:pPr>
                        <a:lnSpc>
                          <a:spcPts val="1300"/>
                        </a:lnSpc>
                      </a:pPr>
                      <a:r>
                        <a:rPr lang="fr-FR" sz="1000" dirty="0">
                          <a:latin typeface="Roboto" panose="02000000000000000000" pitchFamily="2" charset="0"/>
                          <a:ea typeface="Roboto" panose="02000000000000000000" pitchFamily="2" charset="0"/>
                        </a:rPr>
                        <a:t>À cette après midi où elle avait fait sa valise</a:t>
                      </a:r>
                    </a:p>
                    <a:p>
                      <a:pPr>
                        <a:lnSpc>
                          <a:spcPts val="1300"/>
                        </a:lnSpc>
                      </a:pPr>
                      <a:r>
                        <a:rPr lang="fr-FR" sz="1000" dirty="0">
                          <a:latin typeface="Roboto" panose="02000000000000000000" pitchFamily="2" charset="0"/>
                          <a:ea typeface="Roboto" panose="02000000000000000000" pitchFamily="2" charset="0"/>
                        </a:rPr>
                        <a:t>Elle avait un avenir, un fils à élever</a:t>
                      </a:r>
                    </a:p>
                    <a:p>
                      <a:pPr>
                        <a:lnSpc>
                          <a:spcPts val="1300"/>
                        </a:lnSpc>
                      </a:pPr>
                      <a:r>
                        <a:rPr lang="fr-FR" sz="1000" dirty="0">
                          <a:latin typeface="Roboto" panose="02000000000000000000" pitchFamily="2" charset="0"/>
                          <a:ea typeface="Roboto" panose="02000000000000000000" pitchFamily="2" charset="0"/>
                        </a:rPr>
                        <a:t>Après la dernière danse, elle s'est pas relevée</a:t>
                      </a:r>
                    </a:p>
                    <a:p>
                      <a:endParaRPr lang="fr-FR" sz="1000" b="0" dirty="0">
                        <a:solidFill>
                          <a:schemeClr val="tx1"/>
                        </a:solidFill>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292536177"/>
                  </a:ext>
                </a:extLst>
              </a:tr>
              <a:tr h="601693">
                <a:tc>
                  <a:txBody>
                    <a:bodyPr/>
                    <a:lstStyle/>
                    <a:p>
                      <a:pPr>
                        <a:lnSpc>
                          <a:spcPts val="1300"/>
                        </a:lnSpc>
                      </a:pPr>
                      <a:r>
                        <a:rPr lang="fr-FR" sz="1000" dirty="0">
                          <a:latin typeface="Roboto" panose="02000000000000000000" pitchFamily="2" charset="0"/>
                          <a:ea typeface="Roboto" panose="02000000000000000000" pitchFamily="2" charset="0"/>
                        </a:rPr>
                        <a:t>Parfois elle s'imagine sous la lumière des projecteurs</a:t>
                      </a:r>
                    </a:p>
                    <a:p>
                      <a:pPr>
                        <a:lnSpc>
                          <a:spcPts val="1300"/>
                        </a:lnSpc>
                      </a:pPr>
                      <a:r>
                        <a:rPr lang="fr-FR" sz="1000" dirty="0">
                          <a:latin typeface="Roboto" panose="02000000000000000000" pitchFamily="2" charset="0"/>
                          <a:ea typeface="Roboto" panose="02000000000000000000" pitchFamily="2" charset="0"/>
                        </a:rPr>
                        <a:t>Sur la scène à recevoir les compliments et les jets de fleurs</a:t>
                      </a:r>
                    </a:p>
                    <a:p>
                      <a:pPr>
                        <a:lnSpc>
                          <a:spcPts val="1300"/>
                        </a:lnSpc>
                      </a:pPr>
                      <a:r>
                        <a:rPr lang="fr-FR" sz="1000" dirty="0">
                          <a:latin typeface="Roboto" panose="02000000000000000000" pitchFamily="2" charset="0"/>
                          <a:ea typeface="Roboto" panose="02000000000000000000" pitchFamily="2" charset="0"/>
                        </a:rPr>
                        <a:t>Mais Yasmine est rouillée, coincée dans la routine</a:t>
                      </a:r>
                    </a:p>
                    <a:p>
                      <a:pPr>
                        <a:lnSpc>
                          <a:spcPts val="1300"/>
                        </a:lnSpc>
                      </a:pPr>
                      <a:r>
                        <a:rPr lang="fr-FR" sz="1000" dirty="0">
                          <a:latin typeface="Roboto" panose="02000000000000000000" pitchFamily="2" charset="0"/>
                          <a:ea typeface="Roboto" panose="02000000000000000000" pitchFamily="2" charset="0"/>
                        </a:rPr>
                        <a:t>Ça lui arrive de chanter quand elle travaille à l'usine</a:t>
                      </a:r>
                    </a:p>
                    <a:p>
                      <a:endParaRPr lang="fr-FR" sz="1000" b="0" dirty="0">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r>
                        <a:rPr lang="fr-FR" sz="1000" b="0" dirty="0">
                          <a:solidFill>
                            <a:schemeClr val="tx1"/>
                          </a:solidFill>
                          <a:latin typeface="Roboto" panose="02000000000000000000"/>
                        </a:rPr>
                        <a:t>On a tous dit « ah c’est dommage, ah c’est dommage »</a:t>
                      </a:r>
                    </a:p>
                    <a:p>
                      <a:r>
                        <a:rPr lang="fr-FR" sz="1000" b="0" dirty="0">
                          <a:solidFill>
                            <a:schemeClr val="tx1"/>
                          </a:solidFill>
                          <a:latin typeface="Roboto" panose="02000000000000000000"/>
                        </a:rPr>
                        <a:t>Ah c’est dommage, ah c’est dommage</a:t>
                      </a:r>
                    </a:p>
                    <a:p>
                      <a:r>
                        <a:rPr lang="fr-FR" sz="1000" b="0" dirty="0">
                          <a:solidFill>
                            <a:schemeClr val="tx1"/>
                          </a:solidFill>
                          <a:latin typeface="Roboto" panose="02000000000000000000"/>
                        </a:rPr>
                        <a:t>On a tous dit « ah c’est dommage, ah c’est dommage »</a:t>
                      </a:r>
                    </a:p>
                    <a:p>
                      <a:r>
                        <a:rPr lang="fr-FR" sz="1000" b="0" dirty="0">
                          <a:solidFill>
                            <a:schemeClr val="tx1"/>
                          </a:solidFill>
                          <a:latin typeface="Roboto" panose="02000000000000000000"/>
                        </a:rPr>
                        <a:t>Ah c’est dommage, ah c’est dommage</a:t>
                      </a:r>
                    </a:p>
                    <a:p>
                      <a:endParaRPr lang="fr-FR" sz="1000" b="0" dirty="0">
                        <a:solidFill>
                          <a:schemeClr val="tx1"/>
                        </a:solidFill>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1085176179"/>
                  </a:ext>
                </a:extLst>
              </a:tr>
              <a:tr h="601693">
                <a:tc>
                  <a:txBody>
                    <a:bodyPr/>
                    <a:lstStyle/>
                    <a:p>
                      <a:pPr>
                        <a:lnSpc>
                          <a:spcPts val="1300"/>
                        </a:lnSpc>
                      </a:pPr>
                      <a:r>
                        <a:rPr lang="fr-FR" sz="1000" dirty="0">
                          <a:latin typeface="Roboto" panose="02000000000000000000" pitchFamily="2" charset="0"/>
                          <a:ea typeface="Roboto" panose="02000000000000000000" pitchFamily="2" charset="0"/>
                        </a:rPr>
                        <a:t>Diego est affalé au fond du canapé</a:t>
                      </a:r>
                    </a:p>
                    <a:p>
                      <a:pPr>
                        <a:lnSpc>
                          <a:spcPts val="1300"/>
                        </a:lnSpc>
                      </a:pPr>
                      <a:r>
                        <a:rPr lang="fr-FR" sz="1000" dirty="0">
                          <a:latin typeface="Roboto" panose="02000000000000000000" pitchFamily="2" charset="0"/>
                          <a:ea typeface="Roboto" panose="02000000000000000000" pitchFamily="2" charset="0"/>
                        </a:rPr>
                        <a:t>Il engueule son p'tit frère quand il passe devant la télé</a:t>
                      </a:r>
                    </a:p>
                    <a:p>
                      <a:pPr>
                        <a:lnSpc>
                          <a:spcPts val="1300"/>
                        </a:lnSpc>
                      </a:pPr>
                      <a:r>
                        <a:rPr lang="fr-FR" sz="1000" dirty="0">
                          <a:latin typeface="Roboto" panose="02000000000000000000" pitchFamily="2" charset="0"/>
                          <a:ea typeface="Roboto" panose="02000000000000000000" pitchFamily="2" charset="0"/>
                        </a:rPr>
                        <a:t>Ses amis sont sortis, il ne les a pas suivis</a:t>
                      </a:r>
                    </a:p>
                    <a:p>
                      <a:pPr>
                        <a:lnSpc>
                          <a:spcPts val="1300"/>
                        </a:lnSpc>
                      </a:pPr>
                      <a:r>
                        <a:rPr lang="fr-FR" sz="1000" dirty="0">
                          <a:latin typeface="Roboto" panose="02000000000000000000" pitchFamily="2" charset="0"/>
                          <a:ea typeface="Roboto" panose="02000000000000000000" pitchFamily="2" charset="0"/>
                        </a:rPr>
                        <a:t>Comme souvent seul, la lune viendra lui tenir compagnie</a:t>
                      </a:r>
                    </a:p>
                    <a:p>
                      <a:endParaRPr lang="fr-FR" sz="1000" b="0" dirty="0">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dirty="0">
                          <a:latin typeface="Roboto" panose="02000000000000000000" pitchFamily="2" charset="0"/>
                          <a:ea typeface="Roboto" panose="02000000000000000000" pitchFamily="2" charset="0"/>
                        </a:rPr>
                        <a:t>Vaut mieux vivre avec des remords qu'avec des regrets </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dirty="0">
                          <a:latin typeface="Roboto" panose="02000000000000000000" pitchFamily="2" charset="0"/>
                          <a:ea typeface="Roboto" panose="02000000000000000000" pitchFamily="2" charset="0"/>
                        </a:rPr>
                        <a:t>Vaut mieux vivre avec des remords qu'avec des regrets </a:t>
                      </a:r>
                      <a:endParaRPr lang="fr-FR" sz="1000" i="1" dirty="0">
                        <a:latin typeface="Roboto" panose="02000000000000000000" pitchFamily="2" charset="0"/>
                        <a:ea typeface="Roboto" panose="02000000000000000000" pitchFamily="2" charset="0"/>
                      </a:endParaRP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dirty="0">
                          <a:latin typeface="Roboto" panose="02000000000000000000" pitchFamily="2" charset="0"/>
                          <a:ea typeface="Roboto" panose="02000000000000000000" pitchFamily="2" charset="0"/>
                        </a:rPr>
                        <a:t>Vaut mieux vivre avec des remords qu'avec des regrets </a:t>
                      </a:r>
                      <a:endParaRPr lang="fr-FR" sz="1000" i="1"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Vaut mieux vivre avec des remords c'est ça le secret</a:t>
                      </a:r>
                      <a:endParaRPr lang="fr-FR" sz="1000" dirty="0">
                        <a:solidFill>
                          <a:srgbClr val="FF0000"/>
                        </a:solidFill>
                        <a:latin typeface="Roboto" panose="02000000000000000000" pitchFamily="2" charset="0"/>
                        <a:ea typeface="Roboto" panose="02000000000000000000" pitchFamily="2" charset="0"/>
                      </a:endParaRPr>
                    </a:p>
                    <a:p>
                      <a:endParaRPr lang="fr-FR" sz="1000" b="0" dirty="0">
                        <a:solidFill>
                          <a:schemeClr val="tx1"/>
                        </a:solidFill>
                        <a:latin typeface="Roboto" panose="02000000000000000000"/>
                      </a:endParaRPr>
                    </a:p>
                  </a:txBody>
                  <a:tcPr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689932673"/>
                  </a:ext>
                </a:extLst>
              </a:tr>
            </a:tbl>
          </a:graphicData>
        </a:graphic>
      </p:graphicFrame>
    </p:spTree>
    <p:extLst>
      <p:ext uri="{BB962C8B-B14F-4D97-AF65-F5344CB8AC3E}">
        <p14:creationId xmlns:p14="http://schemas.microsoft.com/office/powerpoint/2010/main" val="15642799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2338</TotalTime>
  <Words>2527</Words>
  <Application>Microsoft Office PowerPoint</Application>
  <PresentationFormat>Personnalisé</PresentationFormat>
  <Paragraphs>305</Paragraphs>
  <Slides>6</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Tahoma</vt:lpstr>
      <vt:lpstr>Wingdings</vt:lpstr>
      <vt:lpstr>Thème Office</vt:lpstr>
      <vt:lpstr>Dommage Bigflo &amp; Oli</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Magali FOULON</cp:lastModifiedBy>
  <cp:revision>174</cp:revision>
  <cp:lastPrinted>2022-05-02T08:21:35Z</cp:lastPrinted>
  <dcterms:created xsi:type="dcterms:W3CDTF">2022-03-24T14:32:05Z</dcterms:created>
  <dcterms:modified xsi:type="dcterms:W3CDTF">2022-05-20T12:51:48Z</dcterms:modified>
</cp:coreProperties>
</file>