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61" r:id="rId3"/>
    <p:sldId id="258" r:id="rId4"/>
    <p:sldId id="259" r:id="rId5"/>
    <p:sldId id="260" r:id="rId6"/>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9A8"/>
    <a:srgbClr val="46B8B7"/>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43" autoAdjust="0"/>
    <p:restoredTop sz="96317"/>
  </p:normalViewPr>
  <p:slideViewPr>
    <p:cSldViewPr snapToGrid="0" snapToObjects="1">
      <p:cViewPr varScale="1">
        <p:scale>
          <a:sx n="69" d="100"/>
          <a:sy n="69" d="100"/>
        </p:scale>
        <p:origin x="2796" y="7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13/06/2022</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13/06/2022</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13/06/2022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13/06/2022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13/06/2022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13/06/2022</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image" Target="../media/image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emf"/><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6.emf"/><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2.emf"/><Relationship Id="rId2" Type="http://schemas.openxmlformats.org/officeDocument/2006/relationships/tags" Target="../tags/tag13.xml"/><Relationship Id="rId16" Type="http://schemas.openxmlformats.org/officeDocument/2006/relationships/image" Target="../media/image9.emf"/><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5.jpg"/><Relationship Id="rId5" Type="http://schemas.openxmlformats.org/officeDocument/2006/relationships/tags" Target="../tags/tag16.xml"/><Relationship Id="rId15" Type="http://schemas.openxmlformats.org/officeDocument/2006/relationships/image" Target="../media/image8.emf"/><Relationship Id="rId10"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10.jpg"/><Relationship Id="rId18" Type="http://schemas.openxmlformats.org/officeDocument/2006/relationships/image" Target="../media/image11.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slideLayout" Target="../slideLayouts/slideLayout7.xml"/><Relationship Id="rId17" Type="http://schemas.openxmlformats.org/officeDocument/2006/relationships/image" Target="../media/image7.emf"/><Relationship Id="rId2" Type="http://schemas.openxmlformats.org/officeDocument/2006/relationships/tags" Target="../tags/tag22.xml"/><Relationship Id="rId16" Type="http://schemas.openxmlformats.org/officeDocument/2006/relationships/image" Target="../media/image9.emf"/><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image" Target="../media/image8.emf"/><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3.emf"/><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6.emf"/><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2.emf"/><Relationship Id="rId5" Type="http://schemas.openxmlformats.org/officeDocument/2006/relationships/tags" Target="../tags/tag36.xml"/><Relationship Id="rId10" Type="http://schemas.openxmlformats.org/officeDocument/2006/relationships/image" Target="../media/image12.jpg"/><Relationship Id="rId4" Type="http://schemas.openxmlformats.org/officeDocument/2006/relationships/tags" Target="../tags/tag35.xml"/><Relationship Id="rId9" Type="http://schemas.openxmlformats.org/officeDocument/2006/relationships/slideLayout" Target="../slideLayouts/slideLayout7.xml"/><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tags" Target="../tags/tag42.xml"/><Relationship Id="rId7"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BED290-983F-C0F2-128F-19DF6988E64C}"/>
              </a:ext>
            </a:extLst>
          </p:cNvPr>
          <p:cNvPicPr>
            <a:picLocks noChangeAspect="1"/>
          </p:cNvPicPr>
          <p:nvPr>
            <p:custDataLst>
              <p:tags r:id="rId1"/>
            </p:custDataLst>
          </p:nvPr>
        </p:nvPicPr>
        <p:blipFill>
          <a:blip r:embed="rId13"/>
          <a:stretch>
            <a:fillRect/>
          </a:stretch>
        </p:blipFill>
        <p:spPr>
          <a:xfrm>
            <a:off x="7937" y="-66570"/>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custDataLst>
              <p:tags r:id="rId2"/>
            </p:custDataLst>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Mamie</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custDataLst>
              <p:tags r:id="rId3"/>
            </p:custDataLst>
          </p:nvPr>
        </p:nvSpPr>
        <p:spPr>
          <a:xfrm>
            <a:off x="2755505" y="1862383"/>
            <a:ext cx="4490979" cy="5989140"/>
          </a:xfrm>
          <a:prstGeom prst="rect">
            <a:avLst/>
          </a:prstGeom>
          <a:noFill/>
        </p:spPr>
        <p:txBody>
          <a:bodyPr wrap="square" lIns="0" tIns="0" rIns="0" bIns="0" rtlCol="0">
            <a:spAutoFit/>
          </a:bodyPr>
          <a:lstStyle/>
          <a:p>
            <a:pPr>
              <a:lnSpc>
                <a:spcPts val="1300"/>
              </a:lnSpc>
            </a:pPr>
            <a:r>
              <a:rPr lang="fr-FR" sz="1000" dirty="0">
                <a:latin typeface="Roboto" panose="02000000000000000000"/>
              </a:rPr>
              <a:t>Comme on respire, mamie parle du temps</a:t>
            </a:r>
            <a:br>
              <a:rPr lang="fr-FR" sz="1000" dirty="0">
                <a:latin typeface="Roboto" panose="02000000000000000000"/>
              </a:rPr>
            </a:br>
            <a:r>
              <a:rPr lang="fr-FR" sz="1000" dirty="0">
                <a:latin typeface="Roboto" panose="02000000000000000000"/>
              </a:rPr>
              <a:t>C’est pas si pire ce grand soleil, ce petit vent</a:t>
            </a:r>
            <a:br>
              <a:rPr lang="fr-FR" sz="1000" dirty="0">
                <a:latin typeface="Roboto" panose="02000000000000000000"/>
              </a:rPr>
            </a:br>
            <a:r>
              <a:rPr lang="fr-FR" sz="1000" dirty="0">
                <a:latin typeface="Roboto" panose="02000000000000000000"/>
              </a:rPr>
              <a:t>Comme on respire, mamie nous fait la météo</a:t>
            </a:r>
            <a:br>
              <a:rPr lang="fr-FR" sz="1000" dirty="0">
                <a:latin typeface="Roboto" panose="02000000000000000000"/>
              </a:rPr>
            </a:br>
            <a:r>
              <a:rPr lang="fr-FR" sz="1000" dirty="0">
                <a:latin typeface="Roboto" panose="02000000000000000000"/>
              </a:rPr>
              <a:t>N’a rien à dire mais nous prévient s’il fait trop chaud</a:t>
            </a:r>
            <a:br>
              <a:rPr lang="fr-FR" sz="1000" dirty="0">
                <a:latin typeface="Roboto" panose="02000000000000000000"/>
              </a:rPr>
            </a:br>
            <a:r>
              <a:rPr lang="fr-FR" sz="1000" dirty="0">
                <a:latin typeface="Roboto" panose="02000000000000000000"/>
              </a:rPr>
              <a:t>Quand on se fâche, mamie surveille et surtout guette</a:t>
            </a:r>
            <a:br>
              <a:rPr lang="fr-FR" sz="1000" dirty="0">
                <a:latin typeface="Roboto" panose="02000000000000000000"/>
              </a:rPr>
            </a:br>
            <a:r>
              <a:rPr lang="fr-FR" sz="1000" dirty="0">
                <a:latin typeface="Roboto" panose="02000000000000000000"/>
              </a:rPr>
              <a:t>Le cours des nuages, elle aurait pu être thermomètre</a:t>
            </a:r>
            <a:br>
              <a:rPr lang="fr-FR" sz="1000" dirty="0">
                <a:latin typeface="Roboto" panose="02000000000000000000"/>
              </a:rPr>
            </a:br>
            <a:r>
              <a:rPr lang="fr-FR" sz="1000" dirty="0">
                <a:latin typeface="Roboto" panose="02000000000000000000"/>
              </a:rPr>
              <a:t>Quand ça s’engueule</a:t>
            </a:r>
            <a:r>
              <a:rPr lang="fr-FR" sz="1000" baseline="30000" dirty="0">
                <a:latin typeface="Roboto" panose="02000000000000000000"/>
                <a:ea typeface="Times New Roman" panose="02020603050405020304" pitchFamily="18" charset="0"/>
                <a:cs typeface="Tahoma" panose="020B0604030504040204" pitchFamily="34" charset="0"/>
              </a:rPr>
              <a:t>1</a:t>
            </a:r>
            <a:r>
              <a:rPr lang="fr-FR" sz="1000" dirty="0">
                <a:latin typeface="Roboto" panose="02000000000000000000"/>
              </a:rPr>
              <a:t>, mamie évite et fuit l’outrage</a:t>
            </a:r>
            <a:r>
              <a:rPr lang="fr-FR" sz="1000" baseline="30000" dirty="0">
                <a:latin typeface="Roboto" panose="02000000000000000000"/>
                <a:cs typeface="Tahoma" panose="020B0604030504040204" pitchFamily="34" charset="0"/>
              </a:rPr>
              <a:t>2</a:t>
            </a:r>
            <a:br>
              <a:rPr lang="fr-FR" sz="1000" dirty="0">
                <a:latin typeface="Roboto" panose="02000000000000000000"/>
              </a:rPr>
            </a:br>
            <a:r>
              <a:rPr lang="fr-FR" sz="1000" dirty="0">
                <a:latin typeface="Roboto" panose="02000000000000000000"/>
              </a:rPr>
              <a:t>Débarrasse seule et s’en va plus loin de l’orage</a:t>
            </a:r>
            <a:br>
              <a:rPr lang="fr-FR" sz="1000" dirty="0">
                <a:latin typeface="Roboto" panose="02000000000000000000"/>
              </a:rPr>
            </a:br>
            <a:r>
              <a:rPr lang="fr-FR" sz="1000" dirty="0">
                <a:latin typeface="Roboto" panose="02000000000000000000"/>
              </a:rPr>
              <a:t>Elle prend pas part mamie, elle dit qu’elle comprend pas</a:t>
            </a:r>
            <a:br>
              <a:rPr lang="fr-FR" sz="1000" dirty="0">
                <a:latin typeface="Roboto" panose="02000000000000000000"/>
              </a:rPr>
            </a:br>
            <a:r>
              <a:rPr lang="fr-FR" sz="1000" dirty="0">
                <a:latin typeface="Roboto" panose="02000000000000000000"/>
              </a:rPr>
              <a:t>Toutes ces histoires même si ça anime les repas</a:t>
            </a:r>
          </a:p>
          <a:p>
            <a:pPr>
              <a:lnSpc>
                <a:spcPts val="1300"/>
              </a:lnSpc>
            </a:pPr>
            <a:endParaRPr lang="fr-FR" sz="1000" dirty="0">
              <a:latin typeface="Roboto" panose="02000000000000000000"/>
              <a:ea typeface="Roboto" panose="02000000000000000000" pitchFamily="2" charset="0"/>
            </a:endParaRPr>
          </a:p>
          <a:p>
            <a:pPr>
              <a:lnSpc>
                <a:spcPts val="1300"/>
              </a:lnSpc>
            </a:pPr>
            <a:r>
              <a:rPr lang="fr-FR" sz="1000" dirty="0">
                <a:latin typeface="Roboto" panose="02000000000000000000"/>
                <a:ea typeface="Roboto" panose="02000000000000000000" pitchFamily="2" charset="0"/>
              </a:rPr>
              <a:t>Refrain : </a:t>
            </a:r>
          </a:p>
          <a:p>
            <a:pPr>
              <a:lnSpc>
                <a:spcPts val="1300"/>
              </a:lnSpc>
            </a:pPr>
            <a:r>
              <a:rPr lang="fr-FR" sz="1000" dirty="0">
                <a:latin typeface="Roboto" panose="02000000000000000000"/>
              </a:rPr>
              <a:t>Tu partiras mamie, c’est de ton âge</a:t>
            </a:r>
            <a:br>
              <a:rPr lang="fr-FR" sz="1000" dirty="0">
                <a:latin typeface="Roboto" panose="02000000000000000000"/>
              </a:rPr>
            </a:br>
            <a:r>
              <a:rPr lang="fr-FR" sz="1000" dirty="0">
                <a:latin typeface="Roboto" panose="02000000000000000000"/>
              </a:rPr>
              <a:t>Et tu seras parmi les tiens au sein des nuages</a:t>
            </a:r>
            <a:br>
              <a:rPr lang="fr-FR" sz="1000" dirty="0">
                <a:latin typeface="Roboto" panose="02000000000000000000"/>
              </a:rPr>
            </a:br>
            <a:r>
              <a:rPr lang="fr-FR" sz="1000" dirty="0">
                <a:latin typeface="Roboto" panose="02000000000000000000"/>
              </a:rPr>
              <a:t>Tu partiras mamie, t’as bien raison</a:t>
            </a:r>
            <a:br>
              <a:rPr lang="fr-FR" sz="1000" dirty="0">
                <a:latin typeface="Roboto" panose="02000000000000000000"/>
              </a:rPr>
            </a:br>
            <a:r>
              <a:rPr lang="fr-FR" sz="1000" dirty="0">
                <a:latin typeface="Roboto" panose="02000000000000000000"/>
              </a:rPr>
              <a:t>Loin de l’ennui, loin de la pluie, loin des saisons</a:t>
            </a:r>
          </a:p>
          <a:p>
            <a:pPr>
              <a:lnSpc>
                <a:spcPts val="1300"/>
              </a:lnSpc>
            </a:pPr>
            <a:endParaRPr lang="fr-FR" sz="1000" dirty="0">
              <a:latin typeface="Roboto" panose="02000000000000000000"/>
              <a:ea typeface="Roboto" panose="02000000000000000000" pitchFamily="2" charset="0"/>
            </a:endParaRPr>
          </a:p>
          <a:p>
            <a:pPr>
              <a:lnSpc>
                <a:spcPts val="1300"/>
              </a:lnSpc>
            </a:pPr>
            <a:r>
              <a:rPr lang="fr-FR" sz="1000" dirty="0">
                <a:latin typeface="Roboto" panose="02000000000000000000"/>
              </a:rPr>
              <a:t>Comme il est tard, mamie souligne, elle a raison,</a:t>
            </a:r>
            <a:br>
              <a:rPr lang="fr-FR" sz="1000" dirty="0">
                <a:latin typeface="Roboto" panose="02000000000000000000"/>
              </a:rPr>
            </a:br>
            <a:r>
              <a:rPr lang="fr-FR" sz="1000" dirty="0">
                <a:latin typeface="Roboto" panose="02000000000000000000"/>
              </a:rPr>
              <a:t>Qu’il fait bien noir et surtout froid pour la saison</a:t>
            </a:r>
            <a:br>
              <a:rPr lang="fr-FR" sz="1000" dirty="0">
                <a:latin typeface="Roboto" panose="02000000000000000000"/>
              </a:rPr>
            </a:br>
            <a:r>
              <a:rPr lang="fr-FR" sz="1000" dirty="0">
                <a:latin typeface="Roboto" panose="02000000000000000000"/>
              </a:rPr>
              <a:t>Comme c’est marrant, mine de rien</a:t>
            </a:r>
            <a:r>
              <a:rPr lang="fr-FR" sz="1000" baseline="30000" dirty="0">
                <a:latin typeface="Roboto" panose="02000000000000000000"/>
                <a:cs typeface="Tahoma" panose="020B0604030504040204" pitchFamily="34" charset="0"/>
              </a:rPr>
              <a:t>3</a:t>
            </a:r>
            <a:r>
              <a:rPr lang="fr-FR" sz="1000" dirty="0">
                <a:latin typeface="Roboto" panose="02000000000000000000"/>
              </a:rPr>
              <a:t>, mamie savoure</a:t>
            </a:r>
            <a:br>
              <a:rPr lang="fr-FR" sz="1000" dirty="0">
                <a:latin typeface="Roboto" panose="02000000000000000000"/>
              </a:rPr>
            </a:br>
            <a:r>
              <a:rPr lang="fr-FR" sz="1000" dirty="0">
                <a:latin typeface="Roboto" panose="02000000000000000000"/>
              </a:rPr>
              <a:t>Tous les instants, mamie elle connaît bien l’amour</a:t>
            </a:r>
            <a:br>
              <a:rPr lang="fr-FR" sz="1000" dirty="0">
                <a:latin typeface="Roboto" panose="02000000000000000000"/>
              </a:rPr>
            </a:br>
            <a:r>
              <a:rPr lang="fr-FR" sz="1000" dirty="0">
                <a:latin typeface="Roboto" panose="02000000000000000000"/>
              </a:rPr>
              <a:t>Comme d’habitude, mamie sifflote un petit air</a:t>
            </a:r>
            <a:br>
              <a:rPr lang="fr-FR" sz="1000" dirty="0">
                <a:latin typeface="Roboto" panose="02000000000000000000"/>
              </a:rPr>
            </a:br>
            <a:r>
              <a:rPr lang="fr-FR" sz="1000" dirty="0">
                <a:latin typeface="Roboto" panose="02000000000000000000"/>
              </a:rPr>
              <a:t>Finit sa flûte</a:t>
            </a:r>
            <a:r>
              <a:rPr lang="fr-FR" sz="1000" baseline="30000" dirty="0">
                <a:latin typeface="Roboto" panose="02000000000000000000"/>
                <a:cs typeface="Tahoma" panose="020B0604030504040204" pitchFamily="34" charset="0"/>
              </a:rPr>
              <a:t>4</a:t>
            </a:r>
            <a:r>
              <a:rPr lang="fr-FR" sz="1000" dirty="0">
                <a:latin typeface="Roboto" panose="02000000000000000000"/>
              </a:rPr>
              <a:t> et se lève comme un courant d’air</a:t>
            </a:r>
            <a:br>
              <a:rPr lang="fr-FR" sz="1000" dirty="0">
                <a:latin typeface="Roboto" panose="02000000000000000000"/>
              </a:rPr>
            </a:br>
            <a:r>
              <a:rPr lang="fr-FR" sz="1000" dirty="0">
                <a:latin typeface="Roboto" panose="02000000000000000000"/>
              </a:rPr>
              <a:t>Elle est légère, mamie, elle est comme le vent</a:t>
            </a:r>
            <a:br>
              <a:rPr lang="fr-FR" sz="1000" dirty="0">
                <a:latin typeface="Roboto" panose="02000000000000000000"/>
              </a:rPr>
            </a:br>
            <a:r>
              <a:rPr lang="fr-FR" sz="1000" dirty="0">
                <a:latin typeface="Roboto" panose="02000000000000000000"/>
              </a:rPr>
              <a:t>Sert le dessert, elle fait la pluie et le beau temps</a:t>
            </a:r>
            <a:br>
              <a:rPr lang="fr-FR" sz="1000" dirty="0">
                <a:latin typeface="Roboto" panose="02000000000000000000"/>
              </a:rPr>
            </a:br>
            <a:r>
              <a:rPr lang="fr-FR" sz="1000" dirty="0">
                <a:latin typeface="Roboto" panose="02000000000000000000"/>
              </a:rPr>
              <a:t>Elle prend pas part mamie, elle dit que c’est pas pour elle</a:t>
            </a:r>
            <a:br>
              <a:rPr lang="fr-FR" sz="1000" dirty="0">
                <a:latin typeface="Roboto" panose="02000000000000000000"/>
              </a:rPr>
            </a:br>
            <a:r>
              <a:rPr lang="fr-FR" sz="1000" dirty="0">
                <a:latin typeface="Roboto" panose="02000000000000000000"/>
              </a:rPr>
              <a:t>Mais elle se marre</a:t>
            </a:r>
            <a:r>
              <a:rPr lang="fr-FR" sz="1000" baseline="30000" dirty="0">
                <a:latin typeface="Roboto" panose="02000000000000000000"/>
                <a:cs typeface="Tahoma" panose="020B0604030504040204" pitchFamily="34" charset="0"/>
              </a:rPr>
              <a:t>5</a:t>
            </a:r>
            <a:r>
              <a:rPr lang="fr-FR" sz="1000" dirty="0">
                <a:latin typeface="Roboto" panose="02000000000000000000"/>
              </a:rPr>
              <a:t>, elle adore quand c’est le bordel</a:t>
            </a:r>
            <a:r>
              <a:rPr lang="fr-FR" sz="1000" baseline="30000" dirty="0">
                <a:latin typeface="Roboto" panose="02000000000000000000"/>
                <a:cs typeface="Tahoma" panose="020B0604030504040204" pitchFamily="34" charset="0"/>
              </a:rPr>
              <a:t>6</a:t>
            </a:r>
            <a:br>
              <a:rPr lang="fr-FR" sz="1000" dirty="0">
                <a:latin typeface="Roboto" panose="02000000000000000000"/>
              </a:rPr>
            </a:br>
            <a:endParaRPr lang="fr-FR" sz="1000" dirty="0">
              <a:latin typeface="Roboto" panose="02000000000000000000"/>
              <a:ea typeface="Roboto" panose="02000000000000000000" pitchFamily="2" charset="0"/>
            </a:endParaRPr>
          </a:p>
          <a:p>
            <a:pPr>
              <a:lnSpc>
                <a:spcPts val="1300"/>
              </a:lnSpc>
            </a:pPr>
            <a:r>
              <a:rPr lang="fr-FR" sz="1000" dirty="0">
                <a:latin typeface="Roboto" panose="02000000000000000000"/>
                <a:ea typeface="Roboto" panose="02000000000000000000" pitchFamily="2" charset="0"/>
              </a:rPr>
              <a:t>Refrain (x2)</a:t>
            </a:r>
            <a:br>
              <a:rPr lang="fr-FR" sz="1000" dirty="0">
                <a:latin typeface="Roboto" panose="02000000000000000000"/>
                <a:ea typeface="Roboto" panose="02000000000000000000" pitchFamily="2" charset="0"/>
              </a:rPr>
            </a:br>
            <a:endParaRPr lang="fr-FR" sz="1000" dirty="0">
              <a:latin typeface="Roboto" panose="02000000000000000000"/>
              <a:ea typeface="Roboto" panose="02000000000000000000" pitchFamily="2" charset="0"/>
            </a:endParaRPr>
          </a:p>
          <a:p>
            <a:pPr>
              <a:lnSpc>
                <a:spcPts val="1300"/>
              </a:lnSpc>
            </a:pPr>
            <a:r>
              <a:rPr lang="fr-FR" sz="1000" dirty="0">
                <a:latin typeface="Roboto" panose="02000000000000000000"/>
              </a:rPr>
              <a:t>Tu partiras, mamie</a:t>
            </a:r>
            <a:br>
              <a:rPr lang="fr-FR" sz="1000" dirty="0">
                <a:latin typeface="Roboto" panose="02000000000000000000"/>
              </a:rPr>
            </a:br>
            <a:r>
              <a:rPr lang="fr-FR" sz="1000" dirty="0">
                <a:latin typeface="Roboto" panose="02000000000000000000"/>
              </a:rPr>
              <a:t>Tu partiras, c’est de ton âge</a:t>
            </a:r>
            <a:br>
              <a:rPr lang="fr-FR" sz="1000" dirty="0">
                <a:latin typeface="Roboto" panose="02000000000000000000"/>
              </a:rPr>
            </a:br>
            <a:r>
              <a:rPr lang="fr-FR" sz="1000" dirty="0">
                <a:latin typeface="Roboto" panose="02000000000000000000"/>
              </a:rPr>
              <a:t>Parmi les tiens au sein des nuages</a:t>
            </a:r>
            <a:br>
              <a:rPr lang="fr-FR" sz="1000" dirty="0">
                <a:latin typeface="Roboto" panose="02000000000000000000"/>
              </a:rPr>
            </a:br>
            <a:r>
              <a:rPr lang="fr-FR" sz="1000" dirty="0">
                <a:latin typeface="Roboto" panose="02000000000000000000"/>
              </a:rPr>
              <a:t>Tu partiras, </a:t>
            </a:r>
            <a:br>
              <a:rPr lang="fr-FR" sz="1000" dirty="0">
                <a:latin typeface="Roboto" panose="02000000000000000000"/>
              </a:rPr>
            </a:br>
            <a:r>
              <a:rPr lang="fr-FR" sz="1000" dirty="0">
                <a:latin typeface="Roboto" panose="02000000000000000000"/>
              </a:rPr>
              <a:t>Tu partiras, c’est de ton âge</a:t>
            </a:r>
            <a:br>
              <a:rPr lang="fr-FR" sz="1000" dirty="0">
                <a:latin typeface="Roboto" panose="02000000000000000000"/>
              </a:rPr>
            </a:br>
            <a:r>
              <a:rPr lang="fr-FR" sz="1000" dirty="0">
                <a:latin typeface="Roboto" panose="02000000000000000000"/>
              </a:rPr>
              <a:t>Loin de la pluie, loin des saisons</a:t>
            </a:r>
            <a:r>
              <a:rPr lang="fr-FR" sz="1000" dirty="0">
                <a:solidFill>
                  <a:srgbClr val="333333"/>
                </a:solidFill>
                <a:latin typeface="Roboto" panose="02000000000000000000"/>
              </a:rPr>
              <a:t> </a:t>
            </a:r>
            <a:endParaRPr lang="fr-FR" sz="1000" dirty="0">
              <a:solidFill>
                <a:srgbClr val="FF0000"/>
              </a:solidFill>
              <a:latin typeface="Roboto" panose="0200000000000000000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custDataLst>
              <p:tags r:id="rId4"/>
            </p:custDataLst>
          </p:nvPr>
        </p:nvSpPr>
        <p:spPr>
          <a:xfrm>
            <a:off x="335302" y="3063176"/>
            <a:ext cx="2082205" cy="3318794"/>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Les artistes</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Boulevards des Airs, connu sous le nom de BDA, est un groupe français de pop-rock formé en 2004 sous l’impulsion de Florent et Jean-Noël </a:t>
            </a:r>
            <a:r>
              <a:rPr lang="fr-FR" sz="900" kern="1300" dirty="0" err="1">
                <a:latin typeface="Roboto Medium" panose="02000000000000000000" pitchFamily="2" charset="0"/>
                <a:ea typeface="Roboto Medium" panose="02000000000000000000" pitchFamily="2" charset="0"/>
              </a:rPr>
              <a:t>Dasque</a:t>
            </a:r>
            <a:r>
              <a:rPr lang="fr-FR" sz="900" kern="1300" dirty="0">
                <a:latin typeface="Roboto Medium" panose="02000000000000000000" pitchFamily="2" charset="0"/>
                <a:ea typeface="Roboto Medium" panose="02000000000000000000" pitchFamily="2" charset="0"/>
              </a:rPr>
              <a:t> et composé de sept musiciens. Originaire de Tarbes, dans le sud-ouest de la France, le groupe sort son premier album </a:t>
            </a:r>
            <a:r>
              <a:rPr lang="fr-FR" sz="900" i="1" kern="1300" dirty="0">
                <a:latin typeface="Roboto Medium" panose="02000000000000000000" pitchFamily="2" charset="0"/>
                <a:ea typeface="Roboto Medium" panose="02000000000000000000" pitchFamily="2" charset="0"/>
              </a:rPr>
              <a:t>Paris-Buenos Aires</a:t>
            </a:r>
            <a:r>
              <a:rPr lang="fr-FR" sz="900" kern="1300" dirty="0">
                <a:latin typeface="Roboto Medium" panose="02000000000000000000" pitchFamily="2" charset="0"/>
                <a:ea typeface="Roboto Medium" panose="02000000000000000000" pitchFamily="2" charset="0"/>
              </a:rPr>
              <a:t> en 2011. C’est en 2015, avec la sortie de « Bruxelles »,  que le succès arrive. Classé dans le top 10 des meilleures ventes en France dès sa sortie, l’album sera par la suite certifié Disque d’or puis de platine. </a:t>
            </a:r>
            <a:r>
              <a:rPr lang="fr-FR" sz="900" i="1" kern="1300" dirty="0">
                <a:latin typeface="Roboto Medium" panose="02000000000000000000" pitchFamily="2" charset="0"/>
                <a:ea typeface="Roboto Medium" panose="02000000000000000000" pitchFamily="2" charset="0"/>
              </a:rPr>
              <a:t>Loin des yeux </a:t>
            </a:r>
            <a:r>
              <a:rPr lang="fr-FR" sz="900" kern="1300" dirty="0">
                <a:latin typeface="Roboto Medium" panose="02000000000000000000" pitchFamily="2" charset="0"/>
                <a:ea typeface="Roboto Medium" panose="02000000000000000000" pitchFamily="2" charset="0"/>
              </a:rPr>
              <a:t>est le cinquième album du groupe, album hybride de 24 chansons qui comporte douze titres inédits et douze duos revisitant leur répertoire.</a:t>
            </a:r>
          </a:p>
        </p:txBody>
      </p:sp>
      <p:sp>
        <p:nvSpPr>
          <p:cNvPr id="21" name="ZoneTexte 20">
            <a:extLst>
              <a:ext uri="{FF2B5EF4-FFF2-40B4-BE49-F238E27FC236}">
                <a16:creationId xmlns:a16="http://schemas.microsoft.com/office/drawing/2014/main" id="{CE838379-B8E2-1A4F-88D5-3783376BFB73}"/>
              </a:ext>
            </a:extLst>
          </p:cNvPr>
          <p:cNvSpPr txBox="1"/>
          <p:nvPr>
            <p:custDataLst>
              <p:tags r:id="rId5"/>
            </p:custDataLst>
          </p:nvPr>
        </p:nvSpPr>
        <p:spPr>
          <a:xfrm>
            <a:off x="322240" y="8114979"/>
            <a:ext cx="2095267" cy="1400192"/>
          </a:xfrm>
          <a:prstGeom prst="rect">
            <a:avLst/>
          </a:prstGeom>
          <a:noFill/>
        </p:spPr>
        <p:txBody>
          <a:bodyPr wrap="square" lIns="0" tIns="0" rIns="0" bIns="0" rtlCol="0">
            <a:spAutoFit/>
          </a:bodyPr>
          <a:lstStyle/>
          <a:p>
            <a:pPr algn="just">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1. S’engueuler</a:t>
            </a:r>
            <a:r>
              <a:rPr lang="fr-FR" sz="850" i="1" dirty="0">
                <a:latin typeface="Roboto" panose="02000000000000000000" pitchFamily="2" charset="0"/>
                <a:ea typeface="Roboto" panose="02000000000000000000" pitchFamily="2" charset="0"/>
                <a:sym typeface="Wingdings" panose="05000000000000000000" pitchFamily="2" charset="2"/>
              </a:rPr>
              <a:t> </a:t>
            </a:r>
            <a:r>
              <a:rPr lang="fr-FR" sz="850" dirty="0">
                <a:latin typeface="Roboto" panose="02000000000000000000" pitchFamily="2" charset="0"/>
                <a:ea typeface="Roboto" panose="02000000000000000000" pitchFamily="2" charset="0"/>
                <a:sym typeface="Wingdings" panose="05000000000000000000" pitchFamily="2" charset="2"/>
              </a:rPr>
              <a:t>(familier)</a:t>
            </a:r>
            <a:r>
              <a:rPr lang="fr-FR" sz="850" dirty="0">
                <a:latin typeface="Roboto" panose="02000000000000000000" pitchFamily="2" charset="0"/>
                <a:ea typeface="Roboto" panose="02000000000000000000" pitchFamily="2" charset="0"/>
              </a:rPr>
              <a:t> : se disputer.</a:t>
            </a:r>
          </a:p>
          <a:p>
            <a:pPr algn="just">
              <a:lnSpc>
                <a:spcPts val="1080"/>
              </a:lnSpc>
            </a:pPr>
            <a:r>
              <a:rPr lang="fr-FR" sz="850" dirty="0">
                <a:latin typeface="Roboto" panose="02000000000000000000" pitchFamily="2" charset="0"/>
                <a:ea typeface="Roboto" panose="02000000000000000000" pitchFamily="2" charset="0"/>
              </a:rPr>
              <a:t>2. </a:t>
            </a:r>
            <a:r>
              <a:rPr lang="fr-FR" sz="850" i="1" dirty="0">
                <a:latin typeface="Roboto" panose="02000000000000000000" pitchFamily="2" charset="0"/>
                <a:ea typeface="Roboto" panose="02000000000000000000" pitchFamily="2" charset="0"/>
              </a:rPr>
              <a:t>Un outrage </a:t>
            </a:r>
            <a:r>
              <a:rPr lang="fr-FR" sz="850" dirty="0">
                <a:latin typeface="Roboto" panose="02000000000000000000" pitchFamily="2" charset="0"/>
                <a:ea typeface="Roboto" panose="02000000000000000000" pitchFamily="2" charset="0"/>
              </a:rPr>
              <a:t>: une insulte, une injure</a:t>
            </a:r>
          </a:p>
          <a:p>
            <a:pPr algn="just">
              <a:lnSpc>
                <a:spcPts val="1080"/>
              </a:lnSpc>
            </a:pPr>
            <a:r>
              <a:rPr lang="fr-FR" sz="850" i="1" dirty="0">
                <a:latin typeface="Roboto" panose="02000000000000000000" pitchFamily="2" charset="0"/>
                <a:ea typeface="Roboto" panose="02000000000000000000" pitchFamily="2" charset="0"/>
              </a:rPr>
              <a:t>3. Mine de rien </a:t>
            </a:r>
            <a:r>
              <a:rPr lang="fr-FR" sz="850" dirty="0">
                <a:latin typeface="Roboto" panose="02000000000000000000" pitchFamily="2" charset="0"/>
                <a:ea typeface="Roboto" panose="02000000000000000000" pitchFamily="2" charset="0"/>
              </a:rPr>
              <a:t>(</a:t>
            </a:r>
            <a:r>
              <a:rPr lang="fr-FR" sz="850" dirty="0">
                <a:latin typeface="Roboto" panose="02000000000000000000" pitchFamily="2" charset="0"/>
                <a:ea typeface="Roboto" panose="02000000000000000000" pitchFamily="2" charset="0"/>
                <a:sym typeface="Wingdings" panose="05000000000000000000" pitchFamily="2" charset="2"/>
              </a:rPr>
              <a:t>(familier): </a:t>
            </a:r>
            <a:r>
              <a:rPr lang="fr-FR" sz="850" dirty="0">
                <a:latin typeface="Roboto" panose="02000000000000000000" pitchFamily="2" charset="0"/>
                <a:ea typeface="Roboto" panose="02000000000000000000" pitchFamily="2" charset="0"/>
              </a:rPr>
              <a:t>à la surprise générale, étonnamment</a:t>
            </a:r>
          </a:p>
          <a:p>
            <a:pPr algn="just">
              <a:lnSpc>
                <a:spcPts val="1080"/>
              </a:lnSpc>
            </a:pPr>
            <a:r>
              <a:rPr lang="fr-FR" sz="850" i="1" dirty="0">
                <a:latin typeface="Roboto" panose="02000000000000000000" pitchFamily="2" charset="0"/>
                <a:ea typeface="Roboto" panose="02000000000000000000" pitchFamily="2" charset="0"/>
              </a:rPr>
              <a:t>4</a:t>
            </a:r>
            <a:r>
              <a:rPr lang="fr-FR" sz="850" dirty="0">
                <a:latin typeface="Roboto" panose="02000000000000000000" pitchFamily="2" charset="0"/>
                <a:ea typeface="Roboto" panose="02000000000000000000" pitchFamily="2" charset="0"/>
              </a:rPr>
              <a:t>. </a:t>
            </a:r>
            <a:r>
              <a:rPr lang="fr-FR" sz="850" i="1" dirty="0">
                <a:latin typeface="Roboto" panose="02000000000000000000" pitchFamily="2" charset="0"/>
                <a:ea typeface="Roboto" panose="02000000000000000000" pitchFamily="2" charset="0"/>
              </a:rPr>
              <a:t>Une flûte </a:t>
            </a:r>
            <a:r>
              <a:rPr lang="fr-FR" sz="850" dirty="0">
                <a:latin typeface="Roboto" panose="02000000000000000000" pitchFamily="2" charset="0"/>
                <a:ea typeface="Roboto" panose="02000000000000000000" pitchFamily="2" charset="0"/>
              </a:rPr>
              <a:t>: verre à pied dans lequel on boit du champagne</a:t>
            </a:r>
          </a:p>
          <a:p>
            <a:pPr algn="just">
              <a:lnSpc>
                <a:spcPts val="1080"/>
              </a:lnSpc>
            </a:pPr>
            <a:r>
              <a:rPr lang="fr-FR" sz="850" i="1" dirty="0">
                <a:latin typeface="Roboto" panose="02000000000000000000" pitchFamily="2" charset="0"/>
                <a:ea typeface="Roboto" panose="02000000000000000000" pitchFamily="2" charset="0"/>
              </a:rPr>
              <a:t>5. Se marrer </a:t>
            </a:r>
            <a:r>
              <a:rPr lang="fr-FR" sz="850" dirty="0">
                <a:latin typeface="Roboto" panose="02000000000000000000" pitchFamily="2" charset="0"/>
                <a:ea typeface="Roboto" panose="02000000000000000000" pitchFamily="2" charset="0"/>
                <a:sym typeface="Wingdings" panose="05000000000000000000" pitchFamily="2" charset="2"/>
              </a:rPr>
              <a:t>(familier)</a:t>
            </a:r>
            <a:r>
              <a:rPr lang="fr-FR" sz="850" dirty="0">
                <a:latin typeface="Roboto" panose="02000000000000000000" pitchFamily="2" charset="0"/>
                <a:ea typeface="Roboto" panose="02000000000000000000" pitchFamily="2" charset="0"/>
              </a:rPr>
              <a:t> : rire, s’amuser</a:t>
            </a:r>
          </a:p>
          <a:p>
            <a:pPr algn="just">
              <a:lnSpc>
                <a:spcPts val="1080"/>
              </a:lnSpc>
            </a:pPr>
            <a:r>
              <a:rPr lang="fr-FR" sz="850" dirty="0">
                <a:latin typeface="Roboto" panose="02000000000000000000" pitchFamily="2" charset="0"/>
                <a:ea typeface="Roboto" panose="02000000000000000000" pitchFamily="2" charset="0"/>
              </a:rPr>
              <a:t>6. </a:t>
            </a:r>
            <a:r>
              <a:rPr lang="fr-FR" sz="850" i="1" dirty="0">
                <a:latin typeface="Roboto" panose="02000000000000000000" pitchFamily="2" charset="0"/>
                <a:ea typeface="Roboto" panose="02000000000000000000" pitchFamily="2" charset="0"/>
              </a:rPr>
              <a:t>Le bordel </a:t>
            </a:r>
            <a:r>
              <a:rPr lang="fr-FR" sz="850" dirty="0">
                <a:latin typeface="Roboto" panose="02000000000000000000" pitchFamily="2" charset="0"/>
                <a:ea typeface="Roboto" panose="02000000000000000000" pitchFamily="2" charset="0"/>
                <a:sym typeface="Wingdings" panose="05000000000000000000" pitchFamily="2" charset="2"/>
              </a:rPr>
              <a:t>(familier)</a:t>
            </a:r>
            <a:r>
              <a:rPr lang="fr-FR" sz="850" dirty="0">
                <a:latin typeface="Roboto" panose="02000000000000000000" pitchFamily="2" charset="0"/>
                <a:ea typeface="Roboto" panose="02000000000000000000" pitchFamily="2" charset="0"/>
              </a:rPr>
              <a:t> : le désordre</a:t>
            </a: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custDataLst>
              <p:tags r:id="rId6"/>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Magali </a:t>
            </a:r>
            <a:r>
              <a:rPr lang="fr-FR" sz="800" dirty="0" err="1">
                <a:latin typeface="Roboto Light" panose="02000000000000000000" pitchFamily="2" charset="0"/>
                <a:ea typeface="Roboto" panose="02000000000000000000" pitchFamily="2" charset="0"/>
              </a:rPr>
              <a:t>Delcombel</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custDataLst>
              <p:tags r:id="rId7"/>
            </p:custDataLst>
          </p:nvPr>
        </p:nvSpPr>
        <p:spPr>
          <a:xfrm>
            <a:off x="330497" y="6538619"/>
            <a:ext cx="2165684"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Boulevard des Airs, abonnez-vous à leur compte Instagram </a:t>
            </a:r>
          </a:p>
          <a:p>
            <a:pPr>
              <a:lnSpc>
                <a:spcPts val="1080"/>
              </a:lnSpc>
            </a:pPr>
            <a:r>
              <a:rPr lang="fr-FR" sz="850" b="1" i="1" kern="1100" dirty="0">
                <a:latin typeface="Roboto" panose="02000000000000000000" pitchFamily="2" charset="0"/>
                <a:ea typeface="Roboto" panose="02000000000000000000" pitchFamily="2" charset="0"/>
              </a:rPr>
              <a:t>«@</a:t>
            </a:r>
            <a:r>
              <a:rPr lang="fr-FR" sz="850" b="1" i="1" kern="1100" dirty="0" err="1">
                <a:latin typeface="Roboto" panose="02000000000000000000" pitchFamily="2" charset="0"/>
                <a:ea typeface="Roboto" panose="02000000000000000000" pitchFamily="2" charset="0"/>
              </a:rPr>
              <a:t>boulevarddesairs_bda</a:t>
            </a:r>
            <a:r>
              <a:rPr lang="fr-FR" sz="850" b="1" i="1" kern="1100" dirty="0">
                <a:latin typeface="Roboto" panose="02000000000000000000" pitchFamily="2" charset="0"/>
                <a:ea typeface="Roboto" panose="02000000000000000000" pitchFamily="2" charset="0"/>
              </a:rPr>
              <a:t> » </a:t>
            </a:r>
          </a:p>
          <a:p>
            <a:endParaRPr lang="fr-FR" sz="900" dirty="0">
              <a:latin typeface="Roboto Medium" panose="02000000000000000000" pitchFamily="2" charset="0"/>
              <a:ea typeface="Roboto Medium" panose="02000000000000000000" pitchFamily="2" charset="0"/>
            </a:endParaRPr>
          </a:p>
        </p:txBody>
      </p:sp>
      <p:pic>
        <p:nvPicPr>
          <p:cNvPr id="36" name="Image 35">
            <a:extLst>
              <a:ext uri="{FF2B5EF4-FFF2-40B4-BE49-F238E27FC236}">
                <a16:creationId xmlns:a16="http://schemas.microsoft.com/office/drawing/2014/main" id="{A36F1C2E-F5E8-4B4E-B6B5-C7F6325C1E45}"/>
              </a:ext>
            </a:extLst>
          </p:cNvPr>
          <p:cNvPicPr>
            <a:picLocks noChangeAspect="1"/>
          </p:cNvPicPr>
          <p:nvPr>
            <p:custDataLst>
              <p:tags r:id="rId8"/>
            </p:custDataLst>
          </p:nvPr>
        </p:nvPicPr>
        <p:blipFill>
          <a:blip r:embed="rId14"/>
          <a:stretch>
            <a:fillRect/>
          </a:stretch>
        </p:blipFill>
        <p:spPr>
          <a:xfrm>
            <a:off x="0" y="-66570"/>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custDataLst>
              <p:tags r:id="rId9"/>
            </p:custDataLst>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Boulevard des Airs</a:t>
            </a:r>
          </a:p>
        </p:txBody>
      </p:sp>
      <p:pic>
        <p:nvPicPr>
          <p:cNvPr id="10" name="Image 9">
            <a:extLst>
              <a:ext uri="{FF2B5EF4-FFF2-40B4-BE49-F238E27FC236}">
                <a16:creationId xmlns:a16="http://schemas.microsoft.com/office/drawing/2014/main" id="{BC436981-3883-3A9C-0FA1-B25E92210444}"/>
              </a:ext>
            </a:extLst>
          </p:cNvPr>
          <p:cNvPicPr>
            <a:picLocks noChangeAspect="1"/>
          </p:cNvPicPr>
          <p:nvPr>
            <p:custDataLst>
              <p:tags r:id="rId10"/>
            </p:custDataLst>
          </p:nvPr>
        </p:nvPicPr>
        <p:blipFill>
          <a:blip r:embed="rId15"/>
          <a:stretch>
            <a:fillRect/>
          </a:stretch>
        </p:blipFill>
        <p:spPr>
          <a:xfrm>
            <a:off x="335302" y="7296624"/>
            <a:ext cx="469900" cy="596900"/>
          </a:xfrm>
          <a:prstGeom prst="rect">
            <a:avLst/>
          </a:prstGeom>
        </p:spPr>
      </p:pic>
      <p:pic>
        <p:nvPicPr>
          <p:cNvPr id="1026" name="Picture 2" descr="Loin des Yeux">
            <a:extLst>
              <a:ext uri="{FF2B5EF4-FFF2-40B4-BE49-F238E27FC236}">
                <a16:creationId xmlns:a16="http://schemas.microsoft.com/office/drawing/2014/main" id="{C052E72F-58A6-4CA2-9B1A-0E74D44E2F96}"/>
              </a:ext>
            </a:extLst>
          </p:cNvPr>
          <p:cNvPicPr>
            <a:picLocks noChangeAspect="1" noChangeArrowheads="1"/>
          </p:cNvPicPr>
          <p:nvPr>
            <p:custDataLst>
              <p:tags r:id="rId11"/>
            </p:custDataLst>
          </p:nvPr>
        </p:nvPicPr>
        <p:blipFill>
          <a:blip r:embed="rId16">
            <a:extLst>
              <a:ext uri="{28A0092B-C50C-407E-A947-70E740481C1C}">
                <a14:useLocalDpi xmlns:a14="http://schemas.microsoft.com/office/drawing/2010/main" val="0"/>
              </a:ext>
            </a:extLst>
          </a:blip>
          <a:srcRect/>
          <a:stretch>
            <a:fillRect/>
          </a:stretch>
        </p:blipFill>
        <p:spPr bwMode="auto">
          <a:xfrm>
            <a:off x="300312" y="742012"/>
            <a:ext cx="2191688" cy="219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81D61A-99BC-9E6A-6AA8-4771C4BE363D}"/>
              </a:ext>
            </a:extLst>
          </p:cNvPr>
          <p:cNvPicPr>
            <a:picLocks noChangeAspect="1"/>
          </p:cNvPicPr>
          <p:nvPr>
            <p:custDataLst>
              <p:tags r:id="rId1"/>
            </p:custDataLst>
          </p:nvPr>
        </p:nvPicPr>
        <p:blipFill>
          <a:blip r:embed="rId11"/>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325877" y="724598"/>
            <a:ext cx="2521265" cy="18466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Mamie » </a:t>
            </a:r>
            <a:r>
              <a:rPr kumimoji="0" lang="fr-FR"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Boulevard Des Airs</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custDataLst>
              <p:tags r:id="rId3"/>
            </p:custDataLst>
            <p:extLst>
              <p:ext uri="{D42A27DB-BD31-4B8C-83A1-F6EECF244321}">
                <p14:modId xmlns:p14="http://schemas.microsoft.com/office/powerpoint/2010/main" val="3695664178"/>
              </p:ext>
            </p:extLst>
          </p:nvPr>
        </p:nvGraphicFramePr>
        <p:xfrm>
          <a:off x="1130984" y="1945948"/>
          <a:ext cx="5784166" cy="5626428"/>
        </p:xfrm>
        <a:graphic>
          <a:graphicData uri="http://schemas.openxmlformats.org/drawingml/2006/table">
            <a:tbl>
              <a:tblPr firstRow="1" bandRow="1">
                <a:tableStyleId>{5C22544A-7EE6-4342-B048-85BDC9FD1C3A}</a:tableStyleId>
              </a:tblPr>
              <a:tblGrid>
                <a:gridCol w="649657">
                  <a:extLst>
                    <a:ext uri="{9D8B030D-6E8A-4147-A177-3AD203B41FA5}">
                      <a16:colId xmlns:a16="http://schemas.microsoft.com/office/drawing/2014/main" val="2770672922"/>
                    </a:ext>
                  </a:extLst>
                </a:gridCol>
                <a:gridCol w="1001101">
                  <a:extLst>
                    <a:ext uri="{9D8B030D-6E8A-4147-A177-3AD203B41FA5}">
                      <a16:colId xmlns:a16="http://schemas.microsoft.com/office/drawing/2014/main" val="161568558"/>
                    </a:ext>
                  </a:extLst>
                </a:gridCol>
                <a:gridCol w="4133408">
                  <a:extLst>
                    <a:ext uri="{9D8B030D-6E8A-4147-A177-3AD203B41FA5}">
                      <a16:colId xmlns:a16="http://schemas.microsoft.com/office/drawing/2014/main" val="93050948"/>
                    </a:ext>
                  </a:extLst>
                </a:gridCol>
              </a:tblGrid>
              <a:tr h="1442020">
                <a:tc>
                  <a:txBody>
                    <a:bodyPr/>
                    <a:lstStyle/>
                    <a:p>
                      <a:pPr algn="r"/>
                      <a:r>
                        <a:rPr lang="fr-FR" sz="5300" b="1" i="0" dirty="0">
                          <a:solidFill>
                            <a:srgbClr val="A879A8"/>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Dans votre famille, quelle est la personne :</a:t>
                      </a:r>
                    </a:p>
                    <a:p>
                      <a:pPr marL="171450" indent="-171450" algn="just">
                        <a:lnSpc>
                          <a:spcPct val="114000"/>
                        </a:lnSpc>
                        <a:buFontTx/>
                        <a:buChar char="-"/>
                      </a:pPr>
                      <a:r>
                        <a:rPr lang="fr-FR" sz="1000" b="0" kern="1300" baseline="0" dirty="0">
                          <a:solidFill>
                            <a:schemeClr val="tx1"/>
                          </a:solidFill>
                          <a:latin typeface="Roboto" panose="02000000000000000000" pitchFamily="2" charset="0"/>
                          <a:ea typeface="Roboto" panose="02000000000000000000" pitchFamily="2" charset="0"/>
                        </a:rPr>
                        <a:t>de qui vous êtes le/la plus proche ?</a:t>
                      </a:r>
                    </a:p>
                    <a:p>
                      <a:pPr marL="171450" indent="-171450" algn="just">
                        <a:lnSpc>
                          <a:spcPct val="114000"/>
                        </a:lnSpc>
                        <a:buFontTx/>
                        <a:buChar char="-"/>
                      </a:pPr>
                      <a:r>
                        <a:rPr lang="fr-FR" sz="1000" b="0" kern="1300" baseline="0" dirty="0">
                          <a:solidFill>
                            <a:schemeClr val="tx1"/>
                          </a:solidFill>
                          <a:latin typeface="Roboto" panose="02000000000000000000" pitchFamily="2" charset="0"/>
                          <a:ea typeface="Roboto" panose="02000000000000000000" pitchFamily="2" charset="0"/>
                        </a:rPr>
                        <a:t>à qui vous racontez vos secrets ?</a:t>
                      </a:r>
                    </a:p>
                    <a:p>
                      <a:pPr marL="171450" indent="-171450" algn="just">
                        <a:lnSpc>
                          <a:spcPct val="114000"/>
                        </a:lnSpc>
                        <a:buFontTx/>
                        <a:buChar char="-"/>
                      </a:pPr>
                      <a:r>
                        <a:rPr lang="fr-FR" sz="1000" b="0" kern="1300" baseline="0" dirty="0">
                          <a:solidFill>
                            <a:schemeClr val="tx1"/>
                          </a:solidFill>
                          <a:latin typeface="Roboto" panose="02000000000000000000" pitchFamily="2" charset="0"/>
                          <a:ea typeface="Roboto" panose="02000000000000000000" pitchFamily="2" charset="0"/>
                        </a:rPr>
                        <a:t>que vous admirez le plus ?</a:t>
                      </a:r>
                    </a:p>
                    <a:p>
                      <a:pPr marL="171450" indent="-171450" algn="just">
                        <a:lnSpc>
                          <a:spcPct val="114000"/>
                        </a:lnSpc>
                        <a:buFontTx/>
                        <a:buChar char="-"/>
                      </a:pPr>
                      <a:r>
                        <a:rPr lang="fr-FR" sz="1000" b="0" kern="1300" baseline="0" dirty="0">
                          <a:solidFill>
                            <a:schemeClr val="tx1"/>
                          </a:solidFill>
                          <a:latin typeface="Roboto" panose="02000000000000000000" pitchFamily="2" charset="0"/>
                          <a:ea typeface="Roboto" panose="02000000000000000000" pitchFamily="2" charset="0"/>
                        </a:rPr>
                        <a:t>à qui vous ressemblez / qui vous ressemble le plus ?</a:t>
                      </a:r>
                    </a:p>
                    <a:p>
                      <a:pPr marL="0" indent="0" algn="just">
                        <a:lnSpc>
                          <a:spcPct val="114000"/>
                        </a:lnSpc>
                        <a:buFontTx/>
                        <a:buNone/>
                      </a:pPr>
                      <a:r>
                        <a:rPr lang="fr-FR" sz="1000" b="0" kern="1300" baseline="0" dirty="0">
                          <a:solidFill>
                            <a:schemeClr val="tx1"/>
                          </a:solidFill>
                          <a:latin typeface="Roboto" panose="02000000000000000000" pitchFamily="2" charset="0"/>
                          <a:ea typeface="Roboto" panose="02000000000000000000" pitchFamily="2" charset="0"/>
                        </a:rPr>
                        <a:t>Expliquez vos réponses en donnant un exemple. </a:t>
                      </a: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96529">
                <a:tc>
                  <a:txBody>
                    <a:bodyPr/>
                    <a:lstStyle/>
                    <a:p>
                      <a:pPr algn="r"/>
                      <a:r>
                        <a:rPr lang="fr-FR" sz="5300" b="1" i="0" dirty="0">
                          <a:solidFill>
                            <a:srgbClr val="A879A8"/>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4000"/>
                        </a:lnSpc>
                        <a:buFontTx/>
                        <a:buChar char="-"/>
                      </a:pPr>
                      <a:endParaRPr lang="fr-FR" sz="1000" dirty="0">
                        <a:solidFill>
                          <a:schemeClr val="tx1"/>
                        </a:solidFill>
                        <a:latin typeface="Roboto" panose="02000000000000000000" pitchFamily="2" charset="0"/>
                        <a:ea typeface="Roboto" panose="02000000000000000000" pitchFamily="2" charset="0"/>
                      </a:endParaRPr>
                    </a:p>
                    <a:p>
                      <a:pPr algn="l">
                        <a:lnSpc>
                          <a:spcPct val="114000"/>
                        </a:lnSpc>
                      </a:pPr>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Combien de voix entendez-vous ?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rPr>
                        <a:t>Quels instruments de musique entendez-vous ? </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À qui cette chanson est-elle dédiée ?</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La mélodie de cette chanson convient-elle au thème ? Justifiez votre réponse.</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402770">
                <a:tc>
                  <a:txBody>
                    <a:bodyPr/>
                    <a:lstStyle/>
                    <a:p>
                      <a:pPr algn="r"/>
                      <a:r>
                        <a:rPr lang="fr-FR" sz="5300" b="1" i="0" dirty="0">
                          <a:solidFill>
                            <a:srgbClr val="A879A8"/>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1"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1" kern="1300" baseline="0" dirty="0">
                          <a:solidFill>
                            <a:schemeClr val="tx1"/>
                          </a:solidFill>
                          <a:latin typeface="Roboto" panose="02000000000000000000" pitchFamily="2" charset="0"/>
                          <a:ea typeface="Roboto" panose="02000000000000000000" pitchFamily="2" charset="0"/>
                        </a:rPr>
                        <a:t>Troisième temps</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En petits groupes</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D’après les paroles, comment décririez-vous cette mamie ?</a:t>
                      </a:r>
                    </a:p>
                    <a:p>
                      <a:pPr marL="171450" indent="-171450" algn="just">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Une femme discrète mais présente qui n’aime pas les disputes.</a:t>
                      </a:r>
                      <a:endParaRPr lang="fr-FR" sz="1000" b="0" kern="1300" baseline="0" dirty="0">
                        <a:solidFill>
                          <a:schemeClr val="dk1"/>
                        </a:solidFill>
                        <a:effectLst/>
                        <a:latin typeface="Roboto" panose="02000000000000000000" pitchFamily="2" charset="0"/>
                        <a:ea typeface="+mn-ea"/>
                        <a:cs typeface="+mn-cs"/>
                      </a:endParaRPr>
                    </a:p>
                    <a:p>
                      <a:pPr marL="171450" indent="-171450" algn="just">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Une femme omniprésente qui gère toutes les affaires de la famille.</a:t>
                      </a:r>
                    </a:p>
                    <a:p>
                      <a:pPr>
                        <a:lnSpc>
                          <a:spcPct val="114000"/>
                        </a:lnSpc>
                      </a:pP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85109">
                <a:tc>
                  <a:txBody>
                    <a:bodyPr/>
                    <a:lstStyle/>
                    <a:p>
                      <a:pPr algn="r"/>
                      <a:r>
                        <a:rPr lang="fr-FR" sz="5300" b="1" i="0" dirty="0">
                          <a:solidFill>
                            <a:srgbClr val="A879A8"/>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1" dirty="0">
                        <a:solidFill>
                          <a:schemeClr val="tx1"/>
                        </a:solidFill>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1" kern="1300" baseline="0" dirty="0">
                          <a:solidFill>
                            <a:schemeClr val="tx1"/>
                          </a:solidFill>
                          <a:latin typeface="Roboto" panose="02000000000000000000" pitchFamily="2" charset="0"/>
                          <a:ea typeface="Roboto" panose="02000000000000000000" pitchFamily="2" charset="0"/>
                        </a:rPr>
                        <a:t>Quatrième temps</a:t>
                      </a:r>
                    </a:p>
                    <a:p>
                      <a:pPr>
                        <a:lnSpc>
                          <a:spcPct val="114000"/>
                        </a:lnSpc>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nSpc>
                          <a:spcPct val="114000"/>
                        </a:lnSpc>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Un acrostiche est un poème où les initiales de chaque vers, lues verticalement, composent un nom ou un mot.</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Rédigez un acrostiche du mot « mamie».</a:t>
                      </a:r>
                    </a:p>
                    <a:p>
                      <a:pPr>
                        <a:lnSpc>
                          <a:spcPct val="114000"/>
                        </a:lnSpc>
                      </a:pP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36" name="Image 35">
            <a:extLst>
              <a:ext uri="{FF2B5EF4-FFF2-40B4-BE49-F238E27FC236}">
                <a16:creationId xmlns:a16="http://schemas.microsoft.com/office/drawing/2014/main" id="{84DE957F-7BA6-5942-8817-00BE8A6E8E4C}"/>
              </a:ext>
            </a:extLst>
          </p:cNvPr>
          <p:cNvPicPr>
            <a:picLocks noChangeAspect="1"/>
          </p:cNvPicPr>
          <p:nvPr>
            <p:custDataLst>
              <p:tags r:id="rId4"/>
            </p:custDataLst>
          </p:nvPr>
        </p:nvPicPr>
        <p:blipFill>
          <a:blip r:embed="rId12"/>
          <a:stretch>
            <a:fillRect/>
          </a:stretch>
        </p:blipFill>
        <p:spPr>
          <a:xfrm>
            <a:off x="7937" y="-6251"/>
            <a:ext cx="2743200" cy="660400"/>
          </a:xfrm>
          <a:prstGeom prst="rect">
            <a:avLst/>
          </a:prstGeom>
        </p:spPr>
      </p:pic>
      <p:pic>
        <p:nvPicPr>
          <p:cNvPr id="11" name="Image 10">
            <a:extLst>
              <a:ext uri="{FF2B5EF4-FFF2-40B4-BE49-F238E27FC236}">
                <a16:creationId xmlns:a16="http://schemas.microsoft.com/office/drawing/2014/main" id="{5BF3BCC4-D45B-00EC-99B5-2251CD975039}"/>
              </a:ext>
            </a:extLst>
          </p:cNvPr>
          <p:cNvPicPr>
            <a:picLocks noChangeAspect="1"/>
          </p:cNvPicPr>
          <p:nvPr>
            <p:custDataLst>
              <p:tags r:id="rId5"/>
            </p:custDataLst>
          </p:nvPr>
        </p:nvPicPr>
        <p:blipFill>
          <a:blip r:embed="rId13"/>
          <a:stretch>
            <a:fillRect/>
          </a:stretch>
        </p:blipFill>
        <p:spPr>
          <a:xfrm>
            <a:off x="1904280" y="6401109"/>
            <a:ext cx="508000" cy="508000"/>
          </a:xfrm>
          <a:prstGeom prst="rect">
            <a:avLst/>
          </a:prstGeom>
        </p:spPr>
      </p:pic>
      <p:pic>
        <p:nvPicPr>
          <p:cNvPr id="22" name="Image 21">
            <a:extLst>
              <a:ext uri="{FF2B5EF4-FFF2-40B4-BE49-F238E27FC236}">
                <a16:creationId xmlns:a16="http://schemas.microsoft.com/office/drawing/2014/main" id="{DA108733-9FF6-ADC2-8BC0-FC844F7AE4A0}"/>
              </a:ext>
            </a:extLst>
          </p:cNvPr>
          <p:cNvPicPr>
            <a:picLocks noChangeAspect="1"/>
          </p:cNvPicPr>
          <p:nvPr>
            <p:custDataLst>
              <p:tags r:id="rId6"/>
            </p:custDataLst>
          </p:nvPr>
        </p:nvPicPr>
        <p:blipFill>
          <a:blip r:embed="rId14"/>
          <a:stretch>
            <a:fillRect/>
          </a:stretch>
        </p:blipFill>
        <p:spPr>
          <a:xfrm>
            <a:off x="1904280" y="5001198"/>
            <a:ext cx="508000" cy="508000"/>
          </a:xfrm>
          <a:prstGeom prst="rect">
            <a:avLst/>
          </a:prstGeom>
        </p:spPr>
      </p:pic>
      <p:pic>
        <p:nvPicPr>
          <p:cNvPr id="48" name="Image 47">
            <a:extLst>
              <a:ext uri="{FF2B5EF4-FFF2-40B4-BE49-F238E27FC236}">
                <a16:creationId xmlns:a16="http://schemas.microsoft.com/office/drawing/2014/main" id="{79845373-11F3-0864-6B1B-1393D3572553}"/>
              </a:ext>
            </a:extLst>
          </p:cNvPr>
          <p:cNvPicPr>
            <a:picLocks noChangeAspect="1"/>
          </p:cNvPicPr>
          <p:nvPr>
            <p:custDataLst>
              <p:tags r:id="rId7"/>
            </p:custDataLst>
          </p:nvPr>
        </p:nvPicPr>
        <p:blipFill>
          <a:blip r:embed="rId15"/>
          <a:stretch>
            <a:fillRect/>
          </a:stretch>
        </p:blipFill>
        <p:spPr>
          <a:xfrm>
            <a:off x="1894755" y="2159360"/>
            <a:ext cx="508000" cy="508000"/>
          </a:xfrm>
          <a:prstGeom prst="rect">
            <a:avLst/>
          </a:prstGeom>
        </p:spPr>
      </p:pic>
      <p:pic>
        <p:nvPicPr>
          <p:cNvPr id="50" name="Image 49">
            <a:extLst>
              <a:ext uri="{FF2B5EF4-FFF2-40B4-BE49-F238E27FC236}">
                <a16:creationId xmlns:a16="http://schemas.microsoft.com/office/drawing/2014/main" id="{A7326432-5686-79F0-2242-4ABB934CE887}"/>
              </a:ext>
            </a:extLst>
          </p:cNvPr>
          <p:cNvPicPr>
            <a:picLocks noChangeAspect="1"/>
          </p:cNvPicPr>
          <p:nvPr>
            <p:custDataLst>
              <p:tags r:id="rId8"/>
            </p:custDataLst>
          </p:nvPr>
        </p:nvPicPr>
        <p:blipFill>
          <a:blip r:embed="rId16"/>
          <a:stretch>
            <a:fillRect/>
          </a:stretch>
        </p:blipFill>
        <p:spPr>
          <a:xfrm>
            <a:off x="1904280" y="3604904"/>
            <a:ext cx="508000" cy="508000"/>
          </a:xfrm>
          <a:prstGeom prst="rect">
            <a:avLst/>
          </a:prstGeom>
        </p:spPr>
      </p:pic>
      <p:sp>
        <p:nvSpPr>
          <p:cNvPr id="24" name="ZoneTexte 23">
            <a:extLst>
              <a:ext uri="{FF2B5EF4-FFF2-40B4-BE49-F238E27FC236}">
                <a16:creationId xmlns:a16="http://schemas.microsoft.com/office/drawing/2014/main" id="{F5DBB3FD-1287-4718-9C11-F1B06A2B6596}"/>
              </a:ext>
            </a:extLst>
          </p:cNvPr>
          <p:cNvSpPr txBox="1"/>
          <p:nvPr>
            <p:custDataLst>
              <p:tags r:id="rId9"/>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Magali </a:t>
            </a:r>
            <a:r>
              <a:rPr lang="fr-FR" sz="800" dirty="0" err="1">
                <a:latin typeface="Roboto Light" panose="02000000000000000000" pitchFamily="2" charset="0"/>
                <a:ea typeface="Roboto" panose="02000000000000000000" pitchFamily="2" charset="0"/>
              </a:rPr>
              <a:t>Delcombel</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Tree>
    <p:extLst>
      <p:ext uri="{BB962C8B-B14F-4D97-AF65-F5344CB8AC3E}">
        <p14:creationId xmlns:p14="http://schemas.microsoft.com/office/powerpoint/2010/main" val="129079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2AB4C5-B9BC-C021-7ED1-9808FFD6D7B6}"/>
              </a:ext>
            </a:extLst>
          </p:cNvPr>
          <p:cNvPicPr>
            <a:picLocks noChangeAspect="1"/>
          </p:cNvPicPr>
          <p:nvPr>
            <p:custDataLst>
              <p:tags r:id="rId1"/>
            </p:custDataLst>
          </p:nvPr>
        </p:nvPicPr>
        <p:blipFill>
          <a:blip r:embed="rId13"/>
          <a:stretch>
            <a:fillRect/>
          </a:stretch>
        </p:blipFill>
        <p:spPr>
          <a:xfrm>
            <a:off x="15875" y="0"/>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1546196752"/>
              </p:ext>
            </p:extLst>
          </p:nvPr>
        </p:nvGraphicFramePr>
        <p:xfrm>
          <a:off x="864394" y="792589"/>
          <a:ext cx="6369404" cy="8896437"/>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48908">
                  <a:extLst>
                    <a:ext uri="{9D8B030D-6E8A-4147-A177-3AD203B41FA5}">
                      <a16:colId xmlns:a16="http://schemas.microsoft.com/office/drawing/2014/main" val="1509632764"/>
                    </a:ext>
                  </a:extLst>
                </a:gridCol>
                <a:gridCol w="4506096">
                  <a:extLst>
                    <a:ext uri="{9D8B030D-6E8A-4147-A177-3AD203B41FA5}">
                      <a16:colId xmlns:a16="http://schemas.microsoft.com/office/drawing/2014/main" val="9856797"/>
                    </a:ext>
                  </a:extLst>
                </a:gridCol>
              </a:tblGrid>
              <a:tr h="0">
                <a:tc rowSpan="3">
                  <a:txBody>
                    <a:bodyPr/>
                    <a:lstStyle/>
                    <a:p>
                      <a:pPr lvl="1" algn="r"/>
                      <a:r>
                        <a:rPr lang="fr-FR" sz="54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0046">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73944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Dans votre culture, quelles images sont généralement associées aux grands-mères ? </a:t>
                      </a:r>
                    </a:p>
                    <a:p>
                      <a:r>
                        <a:rPr lang="fr-FR" sz="1000" b="0" i="0" kern="1300" baseline="0" dirty="0">
                          <a:solidFill>
                            <a:schemeClr val="dk1"/>
                          </a:solidFill>
                          <a:effectLst/>
                          <a:latin typeface="Roboto Medium" panose="02000000000000000000" pitchFamily="2" charset="0"/>
                          <a:cs typeface="+mn-cs"/>
                        </a:rPr>
                        <a:t>Quels sont les liens entre les grands-parents et les petits-enfants ? Expliquez.</a:t>
                      </a: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473242">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67147">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3541936">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0" i="0" kern="1300" baseline="0" dirty="0">
                          <a:solidFill>
                            <a:schemeClr val="dk1"/>
                          </a:solidFill>
                          <a:effectLst/>
                          <a:latin typeface="Roboto Medium" panose="02000000000000000000" pitchFamily="2" charset="0"/>
                          <a:ea typeface="+mn-ea"/>
                          <a:cs typeface="+mn-cs"/>
                        </a:rPr>
                        <a:t>Parmi les propositions, choisissez </a:t>
                      </a:r>
                    </a:p>
                    <a:p>
                      <a:pPr marL="0" indent="0">
                        <a:buNone/>
                      </a:pPr>
                      <a:r>
                        <a:rPr lang="fr-FR" sz="1000" b="0" i="0" kern="1300" baseline="0" dirty="0">
                          <a:solidFill>
                            <a:schemeClr val="dk1"/>
                          </a:solidFill>
                          <a:effectLst/>
                          <a:latin typeface="Roboto Medium" panose="02000000000000000000" pitchFamily="2" charset="0"/>
                          <a:ea typeface="+mn-ea"/>
                          <a:cs typeface="+mn-cs"/>
                        </a:rPr>
                        <a:t>trois adjectifs pour décrire la musique.</a:t>
                      </a:r>
                    </a:p>
                    <a:p>
                      <a:r>
                        <a:rPr lang="fr-FR" sz="1000" b="0" i="0" kern="1300" baseline="0" dirty="0">
                          <a:solidFill>
                            <a:schemeClr val="dk1"/>
                          </a:solidFill>
                          <a:effectLst/>
                          <a:latin typeface="Roboto Medium" panose="02000000000000000000" pitchFamily="2" charset="0"/>
                          <a:ea typeface="+mn-ea"/>
                          <a:cs typeface="+mn-cs"/>
                        </a:rPr>
                        <a:t>     </a:t>
                      </a:r>
                      <a:br>
                        <a:rPr lang="fr-FR" sz="1000" b="0" i="0" kern="1300" baseline="0" dirty="0">
                          <a:solidFill>
                            <a:schemeClr val="dk1"/>
                          </a:solidFill>
                          <a:effectLst/>
                          <a:latin typeface="Roboto" panose="02000000000000000000" pitchFamily="2" charset="0"/>
                          <a:ea typeface="+mn-ea"/>
                          <a:cs typeface="+mn-cs"/>
                        </a:rPr>
                      </a:br>
                      <a:r>
                        <a:rPr lang="fr-FR" sz="1000" b="0" i="0" kern="1300" baseline="0" dirty="0">
                          <a:solidFill>
                            <a:schemeClr val="dk1"/>
                          </a:solidFill>
                          <a:effectLst/>
                          <a:latin typeface="Roboto" panose="02000000000000000000" pitchFamily="2" charset="0"/>
                          <a:ea typeface="+mn-ea"/>
                          <a:cs typeface="+mn-cs"/>
                        </a:rPr>
                        <a:t>     </a:t>
                      </a: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B. Que pourriez-vous dire de cette chanson ? </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Cochez la ou les bonne(s) réponse(s).</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Cette chanson est un duo. (Il y a deux chanteurs)</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Cette chanson est un trio. (Il y a trois chanteurs)</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L’instrument principal est la guitare. </a:t>
                      </a:r>
                    </a:p>
                    <a:p>
                      <a:pPr marL="171450" marR="0" lvl="0" indent="-171450" algn="l" defTabSz="755934" rtl="0" eaLnBrk="1" fontAlgn="auto" latinLnBrk="0" hangingPunct="1">
                        <a:lnSpc>
                          <a:spcPct val="114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L’instrument principal est le piano.</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On entend des sons de clochettes.</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On entend le bruit du vent, de l’orage.</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 rythme est monotone.</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 rythme est changeant.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44957">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0046">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147888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A.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kern="1300" baseline="0" dirty="0">
                          <a:solidFill>
                            <a:schemeClr val="dk1"/>
                          </a:solidFill>
                          <a:effectLst/>
                          <a:latin typeface="Roboto Medium" panose="02000000000000000000" pitchFamily="2" charset="0"/>
                          <a:ea typeface="+mn-ea"/>
                          <a:cs typeface="+mn-cs"/>
                        </a:rPr>
                        <a:t>Écoutez les paroles. Dites si les affirmations sont vraies ou fausses. </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br>
                        <a:rPr lang="fr-FR" sz="1000" b="0" kern="1300" baseline="0" dirty="0">
                          <a:solidFill>
                            <a:schemeClr val="dk1"/>
                          </a:solidFill>
                          <a:effectLst/>
                          <a:latin typeface="Roboto" panose="02000000000000000000" pitchFamily="2" charset="0"/>
                          <a:ea typeface="+mn-ea"/>
                          <a:cs typeface="+mn-cs"/>
                        </a:rPr>
                      </a:br>
                      <a:endParaRPr lang="fr-FR" sz="1000" b="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r h="1517420">
                <a:tc>
                  <a:txBody>
                    <a:bodyPr/>
                    <a:lstStyle/>
                    <a:p>
                      <a:pPr algn="r"/>
                      <a:endParaRPr lang="fr-FR" sz="5300" b="1" i="0" baseline="0" dirty="0">
                        <a:solidFill>
                          <a:srgbClr val="A879A8"/>
                        </a:solidFill>
                        <a:latin typeface="Proto Grotesk" panose="02000000000000000000" pitchFamily="2" charset="0"/>
                      </a:endParaRP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Associez les mots et expressions familières à leur définition.</a:t>
                      </a: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3916899"/>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40" name="Image 39">
            <a:extLst>
              <a:ext uri="{FF2B5EF4-FFF2-40B4-BE49-F238E27FC236}">
                <a16:creationId xmlns:a16="http://schemas.microsoft.com/office/drawing/2014/main" id="{4FB7974E-0B4B-1D49-9ED4-18640F58115E}"/>
              </a:ext>
            </a:extLst>
          </p:cNvPr>
          <p:cNvPicPr>
            <a:picLocks noChangeAspect="1"/>
          </p:cNvPicPr>
          <p:nvPr>
            <p:custDataLst>
              <p:tags r:id="rId4"/>
            </p:custDataLst>
          </p:nvPr>
        </p:nvPicPr>
        <p:blipFill>
          <a:blip r:embed="rId14"/>
          <a:stretch>
            <a:fillRect/>
          </a:stretch>
        </p:blipFill>
        <p:spPr>
          <a:xfrm>
            <a:off x="-8907" y="-952"/>
            <a:ext cx="2743200" cy="660400"/>
          </a:xfrm>
          <a:prstGeom prst="rect">
            <a:avLst/>
          </a:prstGeom>
        </p:spPr>
      </p:pic>
      <p:pic>
        <p:nvPicPr>
          <p:cNvPr id="44" name="Image 43">
            <a:extLst>
              <a:ext uri="{FF2B5EF4-FFF2-40B4-BE49-F238E27FC236}">
                <a16:creationId xmlns:a16="http://schemas.microsoft.com/office/drawing/2014/main" id="{F8504334-30B3-1770-33F2-4AD8AF1FFA2E}"/>
              </a:ext>
            </a:extLst>
          </p:cNvPr>
          <p:cNvPicPr>
            <a:picLocks noChangeAspect="1"/>
          </p:cNvPicPr>
          <p:nvPr>
            <p:custDataLst>
              <p:tags r:id="rId5"/>
            </p:custDataLst>
          </p:nvPr>
        </p:nvPicPr>
        <p:blipFill>
          <a:blip r:embed="rId15"/>
          <a:stretch>
            <a:fillRect/>
          </a:stretch>
        </p:blipFill>
        <p:spPr>
          <a:xfrm>
            <a:off x="1875705" y="1215884"/>
            <a:ext cx="508000" cy="508000"/>
          </a:xfrm>
          <a:prstGeom prst="rect">
            <a:avLst/>
          </a:prstGeom>
        </p:spPr>
      </p:pic>
      <p:pic>
        <p:nvPicPr>
          <p:cNvPr id="45" name="Image 44">
            <a:extLst>
              <a:ext uri="{FF2B5EF4-FFF2-40B4-BE49-F238E27FC236}">
                <a16:creationId xmlns:a16="http://schemas.microsoft.com/office/drawing/2014/main" id="{ED996990-1B99-5FBC-D8D5-8EC7BA270112}"/>
              </a:ext>
            </a:extLst>
          </p:cNvPr>
          <p:cNvPicPr>
            <a:picLocks noChangeAspect="1"/>
          </p:cNvPicPr>
          <p:nvPr>
            <p:custDataLst>
              <p:tags r:id="rId6"/>
            </p:custDataLst>
          </p:nvPr>
        </p:nvPicPr>
        <p:blipFill>
          <a:blip r:embed="rId16"/>
          <a:stretch>
            <a:fillRect/>
          </a:stretch>
        </p:blipFill>
        <p:spPr>
          <a:xfrm>
            <a:off x="1875705" y="2462313"/>
            <a:ext cx="508000" cy="508000"/>
          </a:xfrm>
          <a:prstGeom prst="rect">
            <a:avLst/>
          </a:prstGeom>
        </p:spPr>
      </p:pic>
      <p:pic>
        <p:nvPicPr>
          <p:cNvPr id="46" name="Image 45">
            <a:extLst>
              <a:ext uri="{FF2B5EF4-FFF2-40B4-BE49-F238E27FC236}">
                <a16:creationId xmlns:a16="http://schemas.microsoft.com/office/drawing/2014/main" id="{CF39C97C-0D76-091D-508F-812E5E11DD79}"/>
              </a:ext>
            </a:extLst>
          </p:cNvPr>
          <p:cNvPicPr>
            <a:picLocks noChangeAspect="1"/>
          </p:cNvPicPr>
          <p:nvPr>
            <p:custDataLst>
              <p:tags r:id="rId7"/>
            </p:custDataLst>
          </p:nvPr>
        </p:nvPicPr>
        <p:blipFill>
          <a:blip r:embed="rId17"/>
          <a:stretch>
            <a:fillRect/>
          </a:stretch>
        </p:blipFill>
        <p:spPr>
          <a:xfrm>
            <a:off x="1875704" y="6515115"/>
            <a:ext cx="508000" cy="508000"/>
          </a:xfrm>
          <a:prstGeom prst="rect">
            <a:avLst/>
          </a:prstGeom>
        </p:spPr>
      </p:pic>
      <p:graphicFrame>
        <p:nvGraphicFramePr>
          <p:cNvPr id="5" name="Tableau 4">
            <a:extLst>
              <a:ext uri="{FF2B5EF4-FFF2-40B4-BE49-F238E27FC236}">
                <a16:creationId xmlns:a16="http://schemas.microsoft.com/office/drawing/2014/main" id="{840455F0-9DB1-4A81-B5CC-7110F6477253}"/>
              </a:ext>
            </a:extLst>
          </p:cNvPr>
          <p:cNvGraphicFramePr>
            <a:graphicFrameLocks noGrp="1"/>
          </p:cNvGraphicFramePr>
          <p:nvPr>
            <p:custDataLst>
              <p:tags r:id="rId8"/>
            </p:custDataLst>
            <p:extLst>
              <p:ext uri="{D42A27DB-BD31-4B8C-83A1-F6EECF244321}">
                <p14:modId xmlns:p14="http://schemas.microsoft.com/office/powerpoint/2010/main" val="3215423238"/>
              </p:ext>
            </p:extLst>
          </p:nvPr>
        </p:nvGraphicFramePr>
        <p:xfrm>
          <a:off x="2700324" y="8840875"/>
          <a:ext cx="3516428" cy="975360"/>
        </p:xfrm>
        <a:graphic>
          <a:graphicData uri="http://schemas.openxmlformats.org/drawingml/2006/table">
            <a:tbl>
              <a:tblPr bandRow="1">
                <a:tableStyleId>{F5AB1C69-6EDB-4FF4-983F-18BD219EF322}</a:tableStyleId>
              </a:tblPr>
              <a:tblGrid>
                <a:gridCol w="1212374">
                  <a:extLst>
                    <a:ext uri="{9D8B030D-6E8A-4147-A177-3AD203B41FA5}">
                      <a16:colId xmlns:a16="http://schemas.microsoft.com/office/drawing/2014/main" val="2555903078"/>
                    </a:ext>
                  </a:extLst>
                </a:gridCol>
                <a:gridCol w="259319">
                  <a:extLst>
                    <a:ext uri="{9D8B030D-6E8A-4147-A177-3AD203B41FA5}">
                      <a16:colId xmlns:a16="http://schemas.microsoft.com/office/drawing/2014/main" val="1929957751"/>
                    </a:ext>
                  </a:extLst>
                </a:gridCol>
                <a:gridCol w="491254">
                  <a:extLst>
                    <a:ext uri="{9D8B030D-6E8A-4147-A177-3AD203B41FA5}">
                      <a16:colId xmlns:a16="http://schemas.microsoft.com/office/drawing/2014/main" val="1101236669"/>
                    </a:ext>
                  </a:extLst>
                </a:gridCol>
                <a:gridCol w="240796">
                  <a:extLst>
                    <a:ext uri="{9D8B030D-6E8A-4147-A177-3AD203B41FA5}">
                      <a16:colId xmlns:a16="http://schemas.microsoft.com/office/drawing/2014/main" val="2239918008"/>
                    </a:ext>
                  </a:extLst>
                </a:gridCol>
                <a:gridCol w="1312685">
                  <a:extLst>
                    <a:ext uri="{9D8B030D-6E8A-4147-A177-3AD203B41FA5}">
                      <a16:colId xmlns:a16="http://schemas.microsoft.com/office/drawing/2014/main" val="1347804638"/>
                    </a:ext>
                  </a:extLst>
                </a:gridCol>
              </a:tblGrid>
              <a:tr h="234892">
                <a:tc>
                  <a:txBody>
                    <a:bodyPr/>
                    <a:lstStyle/>
                    <a:p>
                      <a:pPr algn="ctr"/>
                      <a:r>
                        <a:rPr lang="fr-FR" sz="1000" b="0" kern="1300" baseline="0" dirty="0">
                          <a:solidFill>
                            <a:schemeClr val="dk1"/>
                          </a:solidFill>
                          <a:effectLst/>
                          <a:latin typeface="Roboto" panose="02000000000000000000"/>
                          <a:ea typeface="+mn-ea"/>
                          <a:cs typeface="+mn-cs"/>
                        </a:rPr>
                        <a:t>S’engueuler</a:t>
                      </a:r>
                    </a:p>
                  </a:txBody>
                  <a:tcPr>
                    <a:solidFill>
                      <a:schemeClr val="bg2"/>
                    </a:solidFill>
                  </a:tcPr>
                </a:tc>
                <a:tc>
                  <a:txBody>
                    <a:bodyPr/>
                    <a:lstStyle/>
                    <a:p>
                      <a:pPr algn="ctr"/>
                      <a:r>
                        <a:rPr lang="fr-FR" sz="1000" dirty="0">
                          <a:latin typeface="Roboto" panose="02000000000000000000"/>
                        </a:rPr>
                        <a:t>•</a:t>
                      </a:r>
                    </a:p>
                  </a:txBody>
                  <a:tcPr>
                    <a:solidFill>
                      <a:schemeClr val="bg2"/>
                    </a:solidFill>
                  </a:tcPr>
                </a:tc>
                <a:tc>
                  <a:txBody>
                    <a:bodyPr/>
                    <a:lstStyle/>
                    <a:p>
                      <a:pPr algn="ctr"/>
                      <a:endParaRPr lang="fr-FR" sz="1000" dirty="0">
                        <a:latin typeface="Roboto" panose="02000000000000000000"/>
                      </a:endParaRP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r>
                        <a:rPr lang="fr-FR" sz="1000" dirty="0">
                          <a:latin typeface="Roboto" panose="02000000000000000000"/>
                        </a:rPr>
                        <a:t>Sans en avoir l’air</a:t>
                      </a:r>
                    </a:p>
                  </a:txBody>
                  <a:tcPr>
                    <a:solidFill>
                      <a:schemeClr val="bg2"/>
                    </a:solidFill>
                  </a:tcPr>
                </a:tc>
                <a:extLst>
                  <a:ext uri="{0D108BD9-81ED-4DB2-BD59-A6C34878D82A}">
                    <a16:rowId xmlns:a16="http://schemas.microsoft.com/office/drawing/2014/main" val="1460867399"/>
                  </a:ext>
                </a:extLst>
              </a:tr>
              <a:tr h="204016">
                <a:tc>
                  <a:txBody>
                    <a:bodyPr/>
                    <a:lstStyle/>
                    <a:p>
                      <a:pPr marL="0" algn="ctr" defTabSz="755934" rtl="0" eaLnBrk="1" latinLnBrk="0" hangingPunct="1"/>
                      <a:r>
                        <a:rPr lang="fr-FR" sz="1000" b="0" kern="1300" baseline="0" dirty="0">
                          <a:solidFill>
                            <a:schemeClr val="dk1"/>
                          </a:solidFill>
                          <a:effectLst/>
                          <a:latin typeface="Roboto" panose="02000000000000000000"/>
                          <a:ea typeface="+mn-ea"/>
                          <a:cs typeface="+mn-cs"/>
                        </a:rPr>
                        <a:t>Mine de rien</a:t>
                      </a: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endParaRPr lang="fr-FR" sz="1000" dirty="0">
                        <a:latin typeface="Roboto" panose="02000000000000000000"/>
                      </a:endParaRP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Le désordre</a:t>
                      </a:r>
                    </a:p>
                  </a:txBody>
                  <a:tcPr>
                    <a:solidFill>
                      <a:schemeClr val="bg2"/>
                    </a:solidFill>
                  </a:tcPr>
                </a:tc>
                <a:extLst>
                  <a:ext uri="{0D108BD9-81ED-4DB2-BD59-A6C34878D82A}">
                    <a16:rowId xmlns:a16="http://schemas.microsoft.com/office/drawing/2014/main" val="3572982996"/>
                  </a:ext>
                </a:extLst>
              </a:tr>
              <a:tr h="224656">
                <a:tc>
                  <a:txBody>
                    <a:bodyPr/>
                    <a:lstStyle/>
                    <a:p>
                      <a:pPr algn="ctr"/>
                      <a:r>
                        <a:rPr lang="fr-FR" sz="1000" dirty="0">
                          <a:latin typeface="Roboto" panose="02000000000000000000"/>
                        </a:rPr>
                        <a:t>Se marrer</a:t>
                      </a: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endParaRPr lang="fr-FR" sz="1000" dirty="0">
                        <a:latin typeface="Roboto" panose="02000000000000000000"/>
                      </a:endParaRP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r>
                        <a:rPr lang="fr-FR" sz="1000" dirty="0">
                          <a:latin typeface="Roboto" panose="02000000000000000000"/>
                        </a:rPr>
                        <a:t>Se disputer</a:t>
                      </a:r>
                    </a:p>
                  </a:txBody>
                  <a:tcPr>
                    <a:solidFill>
                      <a:schemeClr val="bg2"/>
                    </a:solidFill>
                  </a:tcPr>
                </a:tc>
                <a:extLst>
                  <a:ext uri="{0D108BD9-81ED-4DB2-BD59-A6C34878D82A}">
                    <a16:rowId xmlns:a16="http://schemas.microsoft.com/office/drawing/2014/main" val="343867422"/>
                  </a:ext>
                </a:extLst>
              </a:tr>
              <a:tr h="193780">
                <a:tc>
                  <a:txBody>
                    <a:bodyPr/>
                    <a:lstStyle/>
                    <a:p>
                      <a:pPr marL="0" algn="ctr" defTabSz="755934" rtl="0" eaLnBrk="1" latinLnBrk="0" hangingPunct="1"/>
                      <a:r>
                        <a:rPr lang="fr-FR" sz="1000" b="0" kern="1300" baseline="0" dirty="0">
                          <a:solidFill>
                            <a:schemeClr val="dk1"/>
                          </a:solidFill>
                          <a:effectLst/>
                          <a:latin typeface="Roboto" panose="02000000000000000000"/>
                          <a:ea typeface="+mn-ea"/>
                          <a:cs typeface="+mn-cs"/>
                        </a:rPr>
                        <a:t>Le bordel</a:t>
                      </a: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endParaRPr lang="fr-FR" sz="1000" dirty="0">
                        <a:latin typeface="Roboto" panose="02000000000000000000"/>
                      </a:endParaRP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r>
                        <a:rPr lang="fr-FR" sz="1000" dirty="0">
                          <a:latin typeface="Roboto" panose="02000000000000000000"/>
                        </a:rPr>
                        <a:t>Rire beaucoup</a:t>
                      </a:r>
                    </a:p>
                  </a:txBody>
                  <a:tcPr>
                    <a:solidFill>
                      <a:schemeClr val="bg2"/>
                    </a:solidFill>
                  </a:tcPr>
                </a:tc>
                <a:extLst>
                  <a:ext uri="{0D108BD9-81ED-4DB2-BD59-A6C34878D82A}">
                    <a16:rowId xmlns:a16="http://schemas.microsoft.com/office/drawing/2014/main" val="1045792221"/>
                  </a:ext>
                </a:extLst>
              </a:tr>
            </a:tbl>
          </a:graphicData>
        </a:graphic>
      </p:graphicFrame>
      <p:sp>
        <p:nvSpPr>
          <p:cNvPr id="25" name="ZoneTexte 24">
            <a:extLst>
              <a:ext uri="{FF2B5EF4-FFF2-40B4-BE49-F238E27FC236}">
                <a16:creationId xmlns:a16="http://schemas.microsoft.com/office/drawing/2014/main" id="{6E148984-13AE-4A73-8303-A219538B5EC5}"/>
              </a:ext>
            </a:extLst>
          </p:cNvPr>
          <p:cNvSpPr txBox="1"/>
          <p:nvPr>
            <p:custDataLst>
              <p:tags r:id="rId9"/>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Mamie » </a:t>
            </a:r>
            <a:r>
              <a:rPr lang="fr-FR" sz="1200" dirty="0">
                <a:latin typeface="Roboto" panose="02000000000000000000" pitchFamily="2" charset="0"/>
                <a:ea typeface="Roboto" panose="02000000000000000000" pitchFamily="2" charset="0"/>
              </a:rPr>
              <a:t>Boulevard des Airs</a:t>
            </a:r>
          </a:p>
        </p:txBody>
      </p:sp>
      <p:graphicFrame>
        <p:nvGraphicFramePr>
          <p:cNvPr id="8" name="Tableau 7">
            <a:extLst>
              <a:ext uri="{FF2B5EF4-FFF2-40B4-BE49-F238E27FC236}">
                <a16:creationId xmlns:a16="http://schemas.microsoft.com/office/drawing/2014/main" id="{6FB8D268-B5C9-4401-86DF-46F2EE50F525}"/>
              </a:ext>
            </a:extLst>
          </p:cNvPr>
          <p:cNvGraphicFramePr>
            <a:graphicFrameLocks noGrp="1"/>
          </p:cNvGraphicFramePr>
          <p:nvPr>
            <p:custDataLst>
              <p:tags r:id="rId10"/>
            </p:custDataLst>
            <p:extLst>
              <p:ext uri="{D42A27DB-BD31-4B8C-83A1-F6EECF244321}">
                <p14:modId xmlns:p14="http://schemas.microsoft.com/office/powerpoint/2010/main" val="3935624605"/>
              </p:ext>
            </p:extLst>
          </p:nvPr>
        </p:nvGraphicFramePr>
        <p:xfrm>
          <a:off x="2702948" y="7145020"/>
          <a:ext cx="4267201" cy="1219200"/>
        </p:xfrm>
        <a:graphic>
          <a:graphicData uri="http://schemas.openxmlformats.org/drawingml/2006/table">
            <a:tbl>
              <a:tblPr>
                <a:tableStyleId>{073A0DAA-6AF3-43AB-8588-CEC1D06C72B9}</a:tableStyleId>
              </a:tblPr>
              <a:tblGrid>
                <a:gridCol w="3124567">
                  <a:extLst>
                    <a:ext uri="{9D8B030D-6E8A-4147-A177-3AD203B41FA5}">
                      <a16:colId xmlns:a16="http://schemas.microsoft.com/office/drawing/2014/main" val="96915732"/>
                    </a:ext>
                  </a:extLst>
                </a:gridCol>
                <a:gridCol w="562988">
                  <a:extLst>
                    <a:ext uri="{9D8B030D-6E8A-4147-A177-3AD203B41FA5}">
                      <a16:colId xmlns:a16="http://schemas.microsoft.com/office/drawing/2014/main" val="2322687339"/>
                    </a:ext>
                  </a:extLst>
                </a:gridCol>
                <a:gridCol w="579646">
                  <a:extLst>
                    <a:ext uri="{9D8B030D-6E8A-4147-A177-3AD203B41FA5}">
                      <a16:colId xmlns:a16="http://schemas.microsoft.com/office/drawing/2014/main" val="3356747514"/>
                    </a:ext>
                  </a:extLst>
                </a:gridCol>
              </a:tblGrid>
              <a:tr h="177575">
                <a:tc>
                  <a:txBody>
                    <a:bodyPr/>
                    <a:lstStyle/>
                    <a:p>
                      <a:endParaRPr lang="fr-FR" sz="1000" dirty="0">
                        <a:latin typeface="Roboto" panose="02000000000000000000"/>
                      </a:endParaRPr>
                    </a:p>
                  </a:txBody>
                  <a:tcPr>
                    <a:solidFill>
                      <a:schemeClr val="bg2"/>
                    </a:solidFill>
                  </a:tcPr>
                </a:tc>
                <a:tc>
                  <a:txBody>
                    <a:bodyPr/>
                    <a:lstStyle/>
                    <a:p>
                      <a:pPr algn="ctr"/>
                      <a:r>
                        <a:rPr lang="fr-FR" sz="900" dirty="0">
                          <a:solidFill>
                            <a:srgbClr val="00B050"/>
                          </a:solidFill>
                          <a:latin typeface="Roboto" panose="02000000000000000000"/>
                        </a:rPr>
                        <a:t>Vrai</a:t>
                      </a:r>
                    </a:p>
                  </a:txBody>
                  <a:tcPr>
                    <a:solidFill>
                      <a:schemeClr val="bg2"/>
                    </a:solidFill>
                  </a:tcPr>
                </a:tc>
                <a:tc>
                  <a:txBody>
                    <a:bodyPr/>
                    <a:lstStyle/>
                    <a:p>
                      <a:pPr algn="ctr"/>
                      <a:r>
                        <a:rPr lang="fr-FR" sz="900" dirty="0">
                          <a:solidFill>
                            <a:srgbClr val="FF0000"/>
                          </a:solidFill>
                          <a:latin typeface="Roboto" panose="02000000000000000000"/>
                        </a:rPr>
                        <a:t>Faux</a:t>
                      </a:r>
                    </a:p>
                  </a:txBody>
                  <a:tcPr>
                    <a:solidFill>
                      <a:schemeClr val="bg2"/>
                    </a:solidFill>
                  </a:tcPr>
                </a:tc>
                <a:extLst>
                  <a:ext uri="{0D108BD9-81ED-4DB2-BD59-A6C34878D82A}">
                    <a16:rowId xmlns:a16="http://schemas.microsoft.com/office/drawing/2014/main" val="2939121506"/>
                  </a:ext>
                </a:extLst>
              </a:tr>
              <a:tr h="177575">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a:ea typeface="+mn-ea"/>
                          <a:cs typeface="+mn-cs"/>
                        </a:rPr>
                        <a:t>1. La mamie parle de choses sans importance. </a:t>
                      </a:r>
                      <a:endParaRPr lang="fr-FR" sz="1000" dirty="0">
                        <a:latin typeface="Roboto" panose="02000000000000000000"/>
                      </a:endParaRPr>
                    </a:p>
                  </a:txBody>
                  <a:tcPr>
                    <a:solidFill>
                      <a:schemeClr val="bg2"/>
                    </a:solidFill>
                  </a:tcPr>
                </a:tc>
                <a:tc>
                  <a:txBody>
                    <a:bodyPr/>
                    <a:lstStyle/>
                    <a:p>
                      <a:endParaRPr lang="fr-FR" sz="1000" dirty="0">
                        <a:latin typeface="Roboto" panose="02000000000000000000"/>
                      </a:endParaRPr>
                    </a:p>
                  </a:txBody>
                  <a:tcPr>
                    <a:solidFill>
                      <a:schemeClr val="bg2"/>
                    </a:solidFill>
                  </a:tcPr>
                </a:tc>
                <a:tc>
                  <a:txBody>
                    <a:bodyPr/>
                    <a:lstStyle/>
                    <a:p>
                      <a:endParaRPr lang="fr-FR" sz="1000">
                        <a:latin typeface="Roboto" panose="02000000000000000000"/>
                      </a:endParaRPr>
                    </a:p>
                  </a:txBody>
                  <a:tcPr>
                    <a:solidFill>
                      <a:schemeClr val="bg2"/>
                    </a:solidFill>
                  </a:tcPr>
                </a:tc>
                <a:extLst>
                  <a:ext uri="{0D108BD9-81ED-4DB2-BD59-A6C34878D82A}">
                    <a16:rowId xmlns:a16="http://schemas.microsoft.com/office/drawing/2014/main" val="751483938"/>
                  </a:ext>
                </a:extLst>
              </a:tr>
              <a:tr h="177575">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2. Quand il y a une dispute, la mamie intervient.</a:t>
                      </a:r>
                    </a:p>
                  </a:txBody>
                  <a:tcPr>
                    <a:solidFill>
                      <a:schemeClr val="bg2"/>
                    </a:solidFill>
                  </a:tcPr>
                </a:tc>
                <a:tc>
                  <a:txBody>
                    <a:bodyPr/>
                    <a:lstStyle/>
                    <a:p>
                      <a:endParaRPr lang="fr-FR" sz="1000" dirty="0">
                        <a:latin typeface="Roboto" panose="02000000000000000000"/>
                      </a:endParaRPr>
                    </a:p>
                  </a:txBody>
                  <a:tcPr>
                    <a:solidFill>
                      <a:schemeClr val="bg2"/>
                    </a:solidFill>
                  </a:tcPr>
                </a:tc>
                <a:tc>
                  <a:txBody>
                    <a:bodyPr/>
                    <a:lstStyle/>
                    <a:p>
                      <a:endParaRPr lang="fr-FR" sz="1000">
                        <a:latin typeface="Roboto" panose="02000000000000000000"/>
                      </a:endParaRPr>
                    </a:p>
                  </a:txBody>
                  <a:tcPr>
                    <a:solidFill>
                      <a:schemeClr val="bg2"/>
                    </a:solidFill>
                  </a:tcPr>
                </a:tc>
                <a:extLst>
                  <a:ext uri="{0D108BD9-81ED-4DB2-BD59-A6C34878D82A}">
                    <a16:rowId xmlns:a16="http://schemas.microsoft.com/office/drawing/2014/main" val="263149317"/>
                  </a:ext>
                </a:extLst>
              </a:tr>
              <a:tr h="177575">
                <a:tc>
                  <a:txBody>
                    <a:bodyPr/>
                    <a:lstStyle/>
                    <a:p>
                      <a:r>
                        <a:rPr lang="fr-FR" sz="1000" dirty="0">
                          <a:latin typeface="Roboto" panose="02000000000000000000"/>
                        </a:rPr>
                        <a:t>3. La mamie profite des instants en famille.</a:t>
                      </a:r>
                    </a:p>
                  </a:txBody>
                  <a:tcPr>
                    <a:solidFill>
                      <a:schemeClr val="bg2"/>
                    </a:solidFill>
                  </a:tcPr>
                </a:tc>
                <a:tc>
                  <a:txBody>
                    <a:bodyPr/>
                    <a:lstStyle/>
                    <a:p>
                      <a:endParaRPr lang="fr-FR" sz="1000" dirty="0">
                        <a:latin typeface="Roboto" panose="02000000000000000000"/>
                      </a:endParaRPr>
                    </a:p>
                  </a:txBody>
                  <a:tcPr>
                    <a:solidFill>
                      <a:schemeClr val="bg2"/>
                    </a:solidFill>
                  </a:tcPr>
                </a:tc>
                <a:tc>
                  <a:txBody>
                    <a:bodyPr/>
                    <a:lstStyle/>
                    <a:p>
                      <a:endParaRPr lang="fr-FR" sz="1000" dirty="0">
                        <a:latin typeface="Roboto" panose="02000000000000000000"/>
                      </a:endParaRPr>
                    </a:p>
                  </a:txBody>
                  <a:tcPr>
                    <a:solidFill>
                      <a:schemeClr val="bg2"/>
                    </a:solidFill>
                  </a:tcPr>
                </a:tc>
                <a:extLst>
                  <a:ext uri="{0D108BD9-81ED-4DB2-BD59-A6C34878D82A}">
                    <a16:rowId xmlns:a16="http://schemas.microsoft.com/office/drawing/2014/main" val="4006188399"/>
                  </a:ext>
                </a:extLst>
              </a:tr>
              <a:tr h="177575">
                <a:tc>
                  <a:txBody>
                    <a:bodyPr/>
                    <a:lstStyle/>
                    <a:p>
                      <a:r>
                        <a:rPr lang="fr-FR" sz="1000" dirty="0">
                          <a:latin typeface="Roboto" panose="02000000000000000000"/>
                        </a:rPr>
                        <a:t>4. La mamie est austère, elle ne rit pas beaucoup.</a:t>
                      </a:r>
                    </a:p>
                  </a:txBody>
                  <a:tcPr>
                    <a:solidFill>
                      <a:schemeClr val="bg2"/>
                    </a:solidFill>
                  </a:tcPr>
                </a:tc>
                <a:tc>
                  <a:txBody>
                    <a:bodyPr/>
                    <a:lstStyle/>
                    <a:p>
                      <a:endParaRPr lang="fr-FR" sz="1000" dirty="0">
                        <a:latin typeface="Roboto" panose="02000000000000000000"/>
                      </a:endParaRPr>
                    </a:p>
                  </a:txBody>
                  <a:tcPr>
                    <a:solidFill>
                      <a:schemeClr val="bg2"/>
                    </a:solidFill>
                  </a:tcPr>
                </a:tc>
                <a:tc>
                  <a:txBody>
                    <a:bodyPr/>
                    <a:lstStyle/>
                    <a:p>
                      <a:endParaRPr lang="fr-FR" sz="1000" dirty="0">
                        <a:latin typeface="Roboto" panose="02000000000000000000"/>
                      </a:endParaRPr>
                    </a:p>
                  </a:txBody>
                  <a:tcPr>
                    <a:solidFill>
                      <a:schemeClr val="bg2"/>
                    </a:solidFill>
                  </a:tcPr>
                </a:tc>
                <a:extLst>
                  <a:ext uri="{0D108BD9-81ED-4DB2-BD59-A6C34878D82A}">
                    <a16:rowId xmlns:a16="http://schemas.microsoft.com/office/drawing/2014/main" val="2443806084"/>
                  </a:ext>
                </a:extLst>
              </a:tr>
            </a:tbl>
          </a:graphicData>
        </a:graphic>
      </p:graphicFrame>
      <p:pic>
        <p:nvPicPr>
          <p:cNvPr id="14" name="Image 13">
            <a:extLst>
              <a:ext uri="{FF2B5EF4-FFF2-40B4-BE49-F238E27FC236}">
                <a16:creationId xmlns:a16="http://schemas.microsoft.com/office/drawing/2014/main" id="{03264472-BA92-41FE-93B0-648E5CE00153}"/>
              </a:ext>
            </a:extLst>
          </p:cNvPr>
          <p:cNvPicPr>
            <a:picLocks noChangeAspect="1"/>
          </p:cNvPicPr>
          <p:nvPr>
            <p:custDataLst>
              <p:tags r:id="rId11"/>
            </p:custDataLst>
          </p:nvPr>
        </p:nvPicPr>
        <p:blipFill>
          <a:blip r:embed="rId18"/>
          <a:stretch>
            <a:fillRect/>
          </a:stretch>
        </p:blipFill>
        <p:spPr>
          <a:xfrm>
            <a:off x="5284896" y="2809519"/>
            <a:ext cx="1863712" cy="1854665"/>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DE0A5D2-B486-7900-B9C7-6EB8CDB18D3A}"/>
              </a:ext>
            </a:extLst>
          </p:cNvPr>
          <p:cNvPicPr>
            <a:picLocks noChangeAspect="1"/>
          </p:cNvPicPr>
          <p:nvPr>
            <p:custDataLst>
              <p:tags r:id="rId1"/>
            </p:custDataLst>
          </p:nvPr>
        </p:nvPicPr>
        <p:blipFill>
          <a:blip r:embed="rId10"/>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3857939157"/>
              </p:ext>
            </p:extLst>
          </p:nvPr>
        </p:nvGraphicFramePr>
        <p:xfrm>
          <a:off x="864394" y="1072171"/>
          <a:ext cx="6369404" cy="9912824"/>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14000"/>
                        </a:lnSpc>
                      </a:pPr>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14000"/>
                        </a:lnSpc>
                      </a:pPr>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b="0" i="1" kern="1300" baseline="0" dirty="0">
                          <a:solidFill>
                            <a:schemeClr val="dk1"/>
                          </a:solidFill>
                          <a:effectLst/>
                          <a:latin typeface="Roboto Medium" panose="02000000000000000000" pitchFamily="2" charset="0"/>
                          <a:ea typeface="+mn-ea"/>
                          <a:cs typeface="+mn-cs"/>
                        </a:rPr>
                        <a:t>Individuellement.</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Souvenez-vous d’un bon moment passé avec l’un de vos grands-parents. Rédigez un texte racontant un souvenir partagé avec lui. Donnez vos impressions et émotions. Utilisez le passé composé et l’imparfait.</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Postez votre souvenir sur le mur collaboratif de la classe.</a:t>
                      </a:r>
                    </a:p>
                    <a:p>
                      <a:pPr>
                        <a:lnSpc>
                          <a:spcPct val="114000"/>
                        </a:lnSpc>
                      </a:pPr>
                      <a:endParaRPr lang="fr-FR" sz="1000" b="0" i="0" kern="1300" baseline="0" dirty="0">
                        <a:solidFill>
                          <a:schemeClr val="dk1"/>
                        </a:solidFill>
                        <a:effectLst/>
                        <a:latin typeface="Roboto Medium" panose="02000000000000000000" pitchFamily="2" charset="0"/>
                        <a:ea typeface="+mn-ea"/>
                        <a:cs typeface="+mn-cs"/>
                      </a:endParaRPr>
                    </a:p>
                    <a:p>
                      <a:pPr>
                        <a:lnSpc>
                          <a:spcPct val="114000"/>
                        </a:lnSpc>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14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0" i="0" kern="1300" baseline="0" dirty="0">
                        <a:solidFill>
                          <a:schemeClr val="dk1"/>
                        </a:solidFill>
                        <a:effectLst/>
                        <a:latin typeface="Roboto" panose="02000000000000000000" pitchFamily="2" charset="0"/>
                        <a:ea typeface="+mn-ea"/>
                        <a:cs typeface="+mn-cs"/>
                      </a:endParaRPr>
                    </a:p>
                    <a:p>
                      <a:pPr algn="just">
                        <a:lnSpc>
                          <a:spcPct val="114000"/>
                        </a:lnSpc>
                      </a:pPr>
                      <a:r>
                        <a:rPr lang="fr-FR" sz="1000" b="0" i="1" kern="1300" baseline="0" dirty="0">
                          <a:solidFill>
                            <a:schemeClr val="dk1"/>
                          </a:solidFill>
                          <a:effectLst/>
                          <a:latin typeface="Roboto Medium" panose="02000000000000000000" pitchFamily="2" charset="0"/>
                          <a:ea typeface="+mn-ea"/>
                          <a:cs typeface="+mn-cs"/>
                        </a:rPr>
                        <a:t>En groupe classe. (projet collaboratif)</a:t>
                      </a:r>
                    </a:p>
                    <a:p>
                      <a:pPr algn="just" rtl="0">
                        <a:lnSpc>
                          <a:spcPct val="114000"/>
                        </a:lnSpc>
                      </a:pPr>
                      <a:r>
                        <a:rPr lang="fr-FR" sz="1000" b="0" i="0" u="none" strike="noStrike" kern="1200" dirty="0">
                          <a:solidFill>
                            <a:schemeClr val="dk1"/>
                          </a:solidFill>
                          <a:effectLst/>
                          <a:latin typeface="Roboto" panose="02000000000000000000"/>
                          <a:ea typeface="+mn-ea"/>
                          <a:cs typeface="+mn-cs"/>
                        </a:rPr>
                        <a:t>Vous allez créer un podcast intitulé « Portraits de grands-parents » destiné à rendre hommage à ces membres de la famille. Vous présenterez votre grand-père ou votre grand-mère et expliquerez pourquoi cette personne est importante pour vous, ce qu’elle vous a appris, apporté.</a:t>
                      </a:r>
                      <a:endParaRPr lang="fr-FR" sz="1000" b="0" i="0" dirty="0">
                        <a:effectLst/>
                        <a:latin typeface="Roboto" panose="02000000000000000000"/>
                      </a:endParaRPr>
                    </a:p>
                    <a:p>
                      <a:pPr algn="just">
                        <a:lnSpc>
                          <a:spcPct val="114000"/>
                        </a:lnSpc>
                      </a:pPr>
                      <a:r>
                        <a:rPr lang="fr-FR" sz="1000" b="0" i="1" u="none" strike="noStrike" kern="1200" dirty="0">
                          <a:solidFill>
                            <a:schemeClr val="dk1"/>
                          </a:solidFill>
                          <a:effectLst/>
                          <a:latin typeface="Roboto" panose="02000000000000000000"/>
                          <a:ea typeface="+mn-ea"/>
                          <a:cs typeface="+mn-cs"/>
                        </a:rPr>
                        <a:t>Inviter les apprenants à définir la forme que prendra leur podcast (interview, documentaire, micro-trottoir...), puis à en rédiger le texte. Une fois le scénario réalisé, demander aux apprenants d’enregistrer leur podcast sur Audacity. Publier ensuite les enregistrements sur le serveur de l’école ou sur l’application </a:t>
                      </a:r>
                      <a:r>
                        <a:rPr lang="fr-FR" sz="1000" b="0" i="1" u="none" strike="noStrike" kern="1200" dirty="0" err="1">
                          <a:solidFill>
                            <a:schemeClr val="dk1"/>
                          </a:solidFill>
                          <a:effectLst/>
                          <a:latin typeface="Roboto" panose="02000000000000000000"/>
                          <a:ea typeface="+mn-ea"/>
                          <a:cs typeface="+mn-cs"/>
                        </a:rPr>
                        <a:t>SoundCloud</a:t>
                      </a:r>
                      <a:r>
                        <a:rPr lang="fr-FR" sz="1000" b="0" i="1" u="none" strike="noStrike" kern="1200" dirty="0">
                          <a:solidFill>
                            <a:schemeClr val="dk1"/>
                          </a:solidFill>
                          <a:effectLst/>
                          <a:latin typeface="Roboto" panose="02000000000000000000"/>
                          <a:ea typeface="+mn-ea"/>
                          <a:cs typeface="+mn-cs"/>
                        </a:rPr>
                        <a:t>.</a:t>
                      </a:r>
                      <a:endParaRPr lang="fr-FR" sz="1000" b="0" i="1" kern="1300" baseline="0" dirty="0">
                        <a:solidFill>
                          <a:schemeClr val="dk1"/>
                        </a:solidFill>
                        <a:effectLst/>
                        <a:latin typeface="Roboto" panose="02000000000000000000"/>
                        <a:ea typeface="+mn-ea"/>
                        <a:cs typeface="+mn-cs"/>
                      </a:endParaRPr>
                    </a:p>
                    <a:p>
                      <a:pPr algn="just">
                        <a:lnSpc>
                          <a:spcPct val="114000"/>
                        </a:lnSpc>
                      </a:pPr>
                      <a:r>
                        <a:rPr lang="fr-FR" sz="1000" b="0" i="1" kern="1300" baseline="0" dirty="0">
                          <a:solidFill>
                            <a:schemeClr val="dk1"/>
                          </a:solidFill>
                          <a:effectLst/>
                          <a:latin typeface="Roboto Medium" panose="02000000000000000000" pitchFamily="2" charset="0"/>
                          <a:ea typeface="+mn-ea"/>
                          <a:cs typeface="+mn-cs"/>
                        </a:rPr>
                        <a:t>Proposer ensuite aux apprenants d’écouter les souvenirs en classe et de voter pour le souvenir le plus drôle, le plus attendrissant, le plus incroyable…</a:t>
                      </a:r>
                    </a:p>
                    <a:p>
                      <a:pPr>
                        <a:lnSpc>
                          <a:spcPct val="114000"/>
                        </a:lnSpc>
                      </a:pPr>
                      <a:endParaRPr lang="fr-FR" sz="1000" b="0" i="0" kern="1300" baseline="0" dirty="0">
                        <a:solidFill>
                          <a:schemeClr val="dk1"/>
                        </a:solidFill>
                        <a:effectLst/>
                        <a:latin typeface="Roboto Medium" panose="02000000000000000000" pitchFamily="2" charset="0"/>
                        <a:ea typeface="+mn-ea"/>
                        <a:cs typeface="+mn-cs"/>
                      </a:endParaRPr>
                    </a:p>
                    <a:p>
                      <a:pPr>
                        <a:lnSpc>
                          <a:spcPct val="114000"/>
                        </a:lnSpc>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0" kern="1300" baseline="0" dirty="0">
                        <a:solidFill>
                          <a:schemeClr val="dk1"/>
                        </a:solidFill>
                        <a:effectLst/>
                        <a:latin typeface="Roboto Medium" panose="02000000000000000000" pitchFamily="2" charset="0"/>
                        <a:ea typeface="+mn-ea"/>
                        <a:cs typeface="+mn-cs"/>
                      </a:endParaRPr>
                    </a:p>
                    <a:p>
                      <a:pPr>
                        <a:lnSpc>
                          <a:spcPct val="114000"/>
                        </a:lnSpc>
                      </a:pPr>
                      <a:r>
                        <a:rPr lang="fr-FR" sz="1000" b="0" kern="1300" baseline="0" dirty="0">
                          <a:solidFill>
                            <a:schemeClr val="dk1"/>
                          </a:solidFill>
                          <a:effectLst/>
                          <a:latin typeface="Roboto Medium" panose="02000000000000000000" pitchFamily="2" charset="0"/>
                          <a:ea typeface="+mn-ea"/>
                          <a:cs typeface="+mn-cs"/>
                        </a:rPr>
                        <a:t>Le chanteur Emmanuel Moire a lui aussi composé une chanson hommage à sa grand-mère. Écoutez-la en flashant le QR code. </a:t>
                      </a:r>
                    </a:p>
                    <a:p>
                      <a:pPr>
                        <a:lnSpc>
                          <a:spcPct val="114000"/>
                        </a:lnSpc>
                      </a:pPr>
                      <a:r>
                        <a:rPr lang="fr-FR" sz="1000" b="0" kern="1300" baseline="0" dirty="0">
                          <a:solidFill>
                            <a:schemeClr val="dk1"/>
                          </a:solidFill>
                          <a:effectLst/>
                          <a:latin typeface="Roboto Medium" panose="02000000000000000000" pitchFamily="2" charset="0"/>
                          <a:ea typeface="+mn-ea"/>
                          <a:cs typeface="+mn-cs"/>
                        </a:rPr>
                        <a:t> </a:t>
                      </a:r>
                    </a:p>
                    <a:p>
                      <a:pPr>
                        <a:lnSpc>
                          <a:spcPct val="114000"/>
                        </a:lnSpc>
                      </a:pPr>
                      <a:r>
                        <a:rPr lang="fr-FR" sz="1000" b="0" kern="1300" baseline="0" dirty="0">
                          <a:solidFill>
                            <a:schemeClr val="dk1"/>
                          </a:solidFill>
                          <a:effectLst/>
                          <a:latin typeface="Roboto Medium" panose="02000000000000000000" pitchFamily="2" charset="0"/>
                          <a:ea typeface="+mn-ea"/>
                          <a:cs typeface="+mn-cs"/>
                        </a:rPr>
                        <a:t>Quelle chanson préférez-vous ? Expliquez votre choix.</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4" name="Image 23">
            <a:extLst>
              <a:ext uri="{FF2B5EF4-FFF2-40B4-BE49-F238E27FC236}">
                <a16:creationId xmlns:a16="http://schemas.microsoft.com/office/drawing/2014/main" id="{46604411-892D-B145-85EA-459E59B6B084}"/>
              </a:ext>
            </a:extLst>
          </p:cNvPr>
          <p:cNvPicPr>
            <a:picLocks noChangeAspect="1"/>
          </p:cNvPicPr>
          <p:nvPr>
            <p:custDataLst>
              <p:tags r:id="rId4"/>
            </p:custDataLst>
          </p:nvPr>
        </p:nvPicPr>
        <p:blipFill>
          <a:blip r:embed="rId11"/>
          <a:stretch>
            <a:fillRect/>
          </a:stretch>
        </p:blipFill>
        <p:spPr>
          <a:xfrm>
            <a:off x="3799" y="9525"/>
            <a:ext cx="2743200" cy="660400"/>
          </a:xfrm>
          <a:prstGeom prst="rect">
            <a:avLst/>
          </a:prstGeom>
        </p:spPr>
      </p:pic>
      <p:pic>
        <p:nvPicPr>
          <p:cNvPr id="41" name="Image 40">
            <a:extLst>
              <a:ext uri="{FF2B5EF4-FFF2-40B4-BE49-F238E27FC236}">
                <a16:creationId xmlns:a16="http://schemas.microsoft.com/office/drawing/2014/main" id="{B95FC22B-3738-C371-BE40-8C2B5B71A5F7}"/>
              </a:ext>
            </a:extLst>
          </p:cNvPr>
          <p:cNvPicPr>
            <a:picLocks noChangeAspect="1"/>
          </p:cNvPicPr>
          <p:nvPr>
            <p:custDataLst>
              <p:tags r:id="rId5"/>
            </p:custDataLst>
          </p:nvPr>
        </p:nvPicPr>
        <p:blipFill>
          <a:blip r:embed="rId12"/>
          <a:stretch>
            <a:fillRect/>
          </a:stretch>
        </p:blipFill>
        <p:spPr>
          <a:xfrm>
            <a:off x="1875705" y="1464238"/>
            <a:ext cx="508000" cy="508000"/>
          </a:xfrm>
          <a:prstGeom prst="rect">
            <a:avLst/>
          </a:prstGeom>
        </p:spPr>
      </p:pic>
      <p:pic>
        <p:nvPicPr>
          <p:cNvPr id="42" name="Image 41">
            <a:extLst>
              <a:ext uri="{FF2B5EF4-FFF2-40B4-BE49-F238E27FC236}">
                <a16:creationId xmlns:a16="http://schemas.microsoft.com/office/drawing/2014/main" id="{1748B502-5527-CA68-987F-525E859549D7}"/>
              </a:ext>
            </a:extLst>
          </p:cNvPr>
          <p:cNvPicPr>
            <a:picLocks noChangeAspect="1"/>
          </p:cNvPicPr>
          <p:nvPr>
            <p:custDataLst>
              <p:tags r:id="rId6"/>
            </p:custDataLst>
          </p:nvPr>
        </p:nvPicPr>
        <p:blipFill>
          <a:blip r:embed="rId13"/>
          <a:stretch>
            <a:fillRect/>
          </a:stretch>
        </p:blipFill>
        <p:spPr>
          <a:xfrm>
            <a:off x="1875705" y="3390155"/>
            <a:ext cx="508000" cy="508000"/>
          </a:xfrm>
          <a:prstGeom prst="rect">
            <a:avLst/>
          </a:prstGeom>
        </p:spPr>
      </p:pic>
      <p:pic>
        <p:nvPicPr>
          <p:cNvPr id="5" name="Image 4">
            <a:extLst>
              <a:ext uri="{FF2B5EF4-FFF2-40B4-BE49-F238E27FC236}">
                <a16:creationId xmlns:a16="http://schemas.microsoft.com/office/drawing/2014/main" id="{D2F52B3F-5FCF-4936-B08D-99C5AC399045}"/>
              </a:ext>
            </a:extLst>
          </p:cNvPr>
          <p:cNvPicPr>
            <a:picLocks noChangeAspect="1"/>
          </p:cNvPicPr>
          <p:nvPr>
            <p:custDataLst>
              <p:tags r:id="rId7"/>
            </p:custDataLst>
          </p:nvPr>
        </p:nvPicPr>
        <p:blipFill>
          <a:blip r:embed="rId14"/>
          <a:stretch>
            <a:fillRect/>
          </a:stretch>
        </p:blipFill>
        <p:spPr>
          <a:xfrm>
            <a:off x="1849585" y="6328206"/>
            <a:ext cx="624803" cy="618064"/>
          </a:xfrm>
          <a:prstGeom prst="rect">
            <a:avLst/>
          </a:prstGeom>
        </p:spPr>
      </p:pic>
      <p:sp>
        <p:nvSpPr>
          <p:cNvPr id="29" name="ZoneTexte 28">
            <a:extLst>
              <a:ext uri="{FF2B5EF4-FFF2-40B4-BE49-F238E27FC236}">
                <a16:creationId xmlns:a16="http://schemas.microsoft.com/office/drawing/2014/main" id="{5966C2DC-15FA-4994-B198-8534147A617C}"/>
              </a:ext>
            </a:extLst>
          </p:cNvPr>
          <p:cNvSpPr txBox="1"/>
          <p:nvPr>
            <p:custDataLst>
              <p:tags r:id="rId8"/>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Mamie » </a:t>
            </a:r>
            <a:r>
              <a:rPr lang="fr-FR" sz="1200" dirty="0">
                <a:latin typeface="Roboto" panose="02000000000000000000" pitchFamily="2" charset="0"/>
                <a:ea typeface="Roboto" panose="02000000000000000000" pitchFamily="2" charset="0"/>
              </a:rPr>
              <a:t>Boulevard des Airs</a:t>
            </a:r>
          </a:p>
        </p:txBody>
      </p:sp>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AFD64F-AA25-7413-5C09-FD6F4519617D}"/>
              </a:ext>
            </a:extLst>
          </p:cNvPr>
          <p:cNvPicPr>
            <a:picLocks noChangeAspect="1"/>
          </p:cNvPicPr>
          <p:nvPr>
            <p:custDataLst>
              <p:tags r:id="rId1"/>
            </p:custDataLst>
          </p:nvPr>
        </p:nvPicPr>
        <p:blipFill>
          <a:blip r:embed="rId8"/>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1272010574"/>
              </p:ext>
            </p:extLst>
          </p:nvPr>
        </p:nvGraphicFramePr>
        <p:xfrm>
          <a:off x="3954097" y="1217041"/>
          <a:ext cx="3279702" cy="8542865"/>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33304">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16647">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380966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Individuellement.</a:t>
                      </a:r>
                    </a:p>
                    <a:p>
                      <a:pPr algn="just"/>
                      <a:r>
                        <a:rPr lang="fr-FR" sz="1000" b="0" i="0" kern="1300" baseline="0" dirty="0">
                          <a:solidFill>
                            <a:schemeClr val="dk1"/>
                          </a:solidFill>
                          <a:effectLst/>
                          <a:latin typeface="Roboto Medium" panose="02000000000000000000" pitchFamily="2" charset="0"/>
                          <a:ea typeface="+mn-ea"/>
                          <a:cs typeface="+mn-cs"/>
                        </a:rPr>
                        <a:t>Souvenez-vous d’un bon moment passé avec l’un de vos grands-parents. Rédigez un texte racontant un souvenir partagé avec lui. Donnez vos impressions et émotions. Utilisez le passé composé et l’imparfait.</a:t>
                      </a:r>
                    </a:p>
                    <a:p>
                      <a:pPr algn="just"/>
                      <a:r>
                        <a:rPr lang="fr-FR" sz="1000" b="0" i="0" kern="1300" baseline="0" dirty="0">
                          <a:solidFill>
                            <a:schemeClr val="dk1"/>
                          </a:solidFill>
                          <a:effectLst/>
                          <a:latin typeface="Roboto Medium" panose="02000000000000000000" pitchFamily="2" charset="0"/>
                          <a:ea typeface="+mn-ea"/>
                          <a:cs typeface="+mn-cs"/>
                        </a:rPr>
                        <a:t>Postez votre souvenir sur le mur collaboratif de la classe.</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i="1" kern="1300" baseline="0" dirty="0">
                          <a:solidFill>
                            <a:srgbClr val="E05329"/>
                          </a:solidFill>
                          <a:effectLst/>
                          <a:latin typeface="Roboto" panose="02000000000000000000" pitchFamily="2" charset="0"/>
                          <a:ea typeface="+mn-ea"/>
                          <a:cs typeface="+mn-cs"/>
                        </a:rPr>
                        <a:t>Exemple de réponses possibles : </a:t>
                      </a:r>
                      <a:endParaRPr lang="fr-FR" sz="10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Quand j’étais enfant, j’allais tous les étés en vacances à la campagne chez mes grands-parents. Ma grand-mère était une excellente cuisinière. Sa tarte aux pommes était un délice ! Un jour, elle en a préparé une pour le goûter et elle l’a mise sur le rebord de la fenêtre de la cuisine pour qu’elle refroisse plus vite. Moi, je jouais dans le jardin avec leur chien, Bacchus. À l’heure du goûter, ma grand-mère m’a appelée. Je suis rentrée à la maison, je me suis lavé les mains. Ma grand-mère a ouvert la fenêtre de la cuisine pour prendre la tarte et là, je l’ai entendu hurler « Bacchus !! Ma tarte !! » J’ai couru vers la fenêtre et j’ai vu Bacchus qui se régalait de la tarte aux pommes. Il l’avait volée sur la fenêtre. Je me suis tournée vers ma grand-mère et je lui ai dit : « Tu vois Mamie, elle est tellement bonne ta tarte que Bacchus n’a pas résisté ! ». Plus de tarte pour le goûter donc j’ai mangé du pain et du chocolat !</a:t>
                      </a:r>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16647">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3661467">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groupe classe. (projet collaboratif)</a:t>
                      </a:r>
                    </a:p>
                    <a:p>
                      <a:pPr algn="just" rtl="0"/>
                      <a:r>
                        <a:rPr lang="fr-FR" sz="1000" b="0" i="0" u="none" strike="noStrike" kern="1200" dirty="0">
                          <a:solidFill>
                            <a:schemeClr val="dk1"/>
                          </a:solidFill>
                          <a:effectLst/>
                          <a:latin typeface="Roboto" panose="02000000000000000000"/>
                          <a:ea typeface="+mn-ea"/>
                          <a:cs typeface="+mn-cs"/>
                        </a:rPr>
                        <a:t>Vous allez créer un podcast intitulé « Portraits de grands-parents » destiné à rendre hommage à ces membres de la famille. Vous présenterez votre grand-père ou votre grand-mère et expliquerez pourquoi cette personne est importante pour vous, ce qu’elle vous a appris, apporté.</a:t>
                      </a:r>
                      <a:endParaRPr lang="fr-FR" sz="1000" b="0" i="0" dirty="0">
                        <a:effectLst/>
                        <a:latin typeface="Roboto" panose="02000000000000000000"/>
                      </a:endParaRPr>
                    </a:p>
                    <a:p>
                      <a:endParaRPr lang="fr-FR" sz="1000" b="0" kern="1300" baseline="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Exemple de réponses possibles :</a:t>
                      </a:r>
                    </a:p>
                    <a:p>
                      <a:pPr algn="just"/>
                      <a:r>
                        <a:rPr lang="fr-FR" sz="1000" i="1" kern="1300" dirty="0">
                          <a:solidFill>
                            <a:srgbClr val="E05329"/>
                          </a:solidFill>
                          <a:effectLst/>
                          <a:latin typeface="Roboto" panose="02000000000000000000" pitchFamily="2" charset="0"/>
                          <a:ea typeface="+mn-ea"/>
                          <a:cs typeface="+mn-cs"/>
                        </a:rPr>
                        <a:t>Je m’appelle Louka et je voudrais aujourd'hui vous parler de mon grand-père paternel. Je l’appelais « papi chou ». Pourquoi ? Parce que mon grand-père était boulanger et qu’il adorait les choux à la crème. Il était très grand et costaud et avait une grosse voix. Il était exigeant et stricte mais, il avait un très grand cœur. C’est lui qui m’a amenée à la pêche pour la première fois, qui m’a appris à faire des gâteaux. C’est avec lui que j’ai appris à jardiner, à reconnaître les champignons et les arbres….</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custDataLst>
              <p:tags r:id="rId4"/>
            </p:custDataLst>
            <p:extLst>
              <p:ext uri="{D42A27DB-BD31-4B8C-83A1-F6EECF244321}">
                <p14:modId xmlns:p14="http://schemas.microsoft.com/office/powerpoint/2010/main" val="3728267166"/>
              </p:ext>
            </p:extLst>
          </p:nvPr>
        </p:nvGraphicFramePr>
        <p:xfrm>
          <a:off x="325877" y="1230737"/>
          <a:ext cx="3279702" cy="8595266"/>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48759">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6693">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771696">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Dans votre culture, quelles images sont généralement associées aux grands-mères ? </a:t>
                      </a:r>
                    </a:p>
                    <a:p>
                      <a:r>
                        <a:rPr lang="fr-FR" sz="1000" b="0" i="0" kern="1300" baseline="0" dirty="0">
                          <a:solidFill>
                            <a:schemeClr val="dk1"/>
                          </a:solidFill>
                          <a:effectLst/>
                          <a:latin typeface="Roboto Medium" panose="02000000000000000000" pitchFamily="2" charset="0"/>
                          <a:cs typeface="+mn-cs"/>
                        </a:rPr>
                        <a:t>Quels sont les liens entre les grands-parents et les petits-enfants ?</a:t>
                      </a:r>
                      <a:endParaRPr lang="fr-FR" sz="1000" b="0" i="0" kern="1300" baseline="0" dirty="0">
                        <a:latin typeface="Roboto" panose="02000000000000000000" pitchFamily="2" charset="0"/>
                      </a:endParaRPr>
                    </a:p>
                    <a:p>
                      <a:pPr algn="just"/>
                      <a:r>
                        <a:rPr lang="fr-FR" sz="1000" i="1" kern="1300" dirty="0">
                          <a:solidFill>
                            <a:srgbClr val="E05329"/>
                          </a:solidFill>
                          <a:effectLst/>
                          <a:latin typeface="Roboto" panose="02000000000000000000" pitchFamily="2" charset="0"/>
                          <a:ea typeface="+mn-ea"/>
                          <a:cs typeface="+mn-cs"/>
                        </a:rPr>
                        <a:t>Pour moi, les grands-mères sont synonymes de vacances, de gâteaux, de bonbons, de jeux et de permissions. Elles sont rassurantes et réconfortantes. Elles sont toujours disponibles, à l’écoute.</a:t>
                      </a:r>
                    </a:p>
                    <a:p>
                      <a:pPr algn="just"/>
                      <a:r>
                        <a:rPr lang="fr-FR" sz="1000" i="1" kern="1300" dirty="0">
                          <a:solidFill>
                            <a:srgbClr val="E05329"/>
                          </a:solidFill>
                          <a:effectLst/>
                          <a:latin typeface="Roboto" panose="02000000000000000000" pitchFamily="2" charset="0"/>
                          <a:ea typeface="+mn-ea"/>
                          <a:cs typeface="+mn-cs"/>
                        </a:rPr>
                        <a:t>Pour moi, les grands-parents nous donnent des valeurs, ils nous transmettent l’histoire de la famille. Ce sont des points de repère important. </a:t>
                      </a:r>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48759">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26693">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2066979">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Fermez les yeux, écoutez la musique. Quel(s) adjectif(s) utiliseriez-vous pour décrire la musique ? Choisissez le ou les adjectifs qui conviennent.</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Pour moi, la musique est triste et émouvante.</a:t>
                      </a:r>
                      <a:endParaRPr lang="fr-FR" sz="1000" kern="1300" dirty="0">
                        <a:solidFill>
                          <a:srgbClr val="E05329"/>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Que pourriez-vous dire de cette chanson ? Cochez la ou les bonne(s) réponse(s).</a:t>
                      </a:r>
                    </a:p>
                    <a:p>
                      <a:pPr marL="171450" indent="-171450">
                        <a:buFont typeface="Wingdings" pitchFamily="2" charset="2"/>
                        <a:buChar char="q"/>
                      </a:pPr>
                      <a:r>
                        <a:rPr lang="fr-FR" sz="1000" i="1" kern="1300" dirty="0">
                          <a:solidFill>
                            <a:srgbClr val="E05329"/>
                          </a:solidFill>
                          <a:effectLst/>
                          <a:latin typeface="Roboto" panose="02000000000000000000" pitchFamily="2" charset="0"/>
                          <a:ea typeface="+mn-ea"/>
                          <a:cs typeface="+mn-cs"/>
                        </a:rPr>
                        <a:t>Cette chanson est un duo. (Il y a deux chanteurs)</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i="1" kern="1300" dirty="0">
                          <a:solidFill>
                            <a:srgbClr val="E05329"/>
                          </a:solidFill>
                          <a:effectLst/>
                          <a:latin typeface="Roboto" panose="02000000000000000000" pitchFamily="2" charset="0"/>
                          <a:ea typeface="+mn-ea"/>
                          <a:cs typeface="+mn-cs"/>
                        </a:rPr>
                        <a:t>L’instrument principal est le piano.</a:t>
                      </a:r>
                    </a:p>
                    <a:p>
                      <a:pPr marL="171450" indent="-171450">
                        <a:buFont typeface="Wingdings" pitchFamily="2" charset="2"/>
                        <a:buChar char="q"/>
                      </a:pPr>
                      <a:r>
                        <a:rPr lang="fr-FR" sz="1000" i="1" kern="1300" dirty="0">
                          <a:solidFill>
                            <a:srgbClr val="E05329"/>
                          </a:solidFill>
                          <a:effectLst/>
                          <a:latin typeface="Roboto" panose="02000000000000000000" pitchFamily="2" charset="0"/>
                          <a:ea typeface="+mn-ea"/>
                          <a:cs typeface="+mn-cs"/>
                        </a:rPr>
                        <a:t>On entend des sons de clochettes.</a:t>
                      </a:r>
                    </a:p>
                    <a:p>
                      <a:pPr marL="171450" indent="-171450">
                        <a:buFont typeface="Wingdings" pitchFamily="2" charset="2"/>
                        <a:buChar char="q"/>
                      </a:pPr>
                      <a:r>
                        <a:rPr lang="fr-FR" sz="1000" i="1" kern="1300" dirty="0">
                          <a:solidFill>
                            <a:srgbClr val="E05329"/>
                          </a:solidFill>
                          <a:effectLst/>
                          <a:latin typeface="Roboto" panose="02000000000000000000" pitchFamily="2" charset="0"/>
                          <a:ea typeface="+mn-ea"/>
                          <a:cs typeface="+mn-cs"/>
                        </a:rPr>
                        <a:t>Le rythme est changeante.</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66268">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6693">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2836601">
                <a:tc>
                  <a:txBody>
                    <a:bodyPr/>
                    <a:lstStyle/>
                    <a:p>
                      <a:endParaRPr lang="fr-FR" sz="1000" b="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A. Écoutez les paroles. Dites si les affirmations sont vraies ou fausses. </a:t>
                      </a:r>
                    </a:p>
                    <a:p>
                      <a:pPr marL="0" indent="0" algn="l" defTabSz="755934" rtl="0" eaLnBrk="1" latinLnBrk="0" hangingPunct="1">
                        <a:buFont typeface="Wingdings" pitchFamily="2" charset="2"/>
                        <a:buNone/>
                      </a:pPr>
                      <a:r>
                        <a:rPr lang="fr-FR" sz="1000" i="1" kern="1300" dirty="0">
                          <a:solidFill>
                            <a:srgbClr val="E05329"/>
                          </a:solidFill>
                          <a:effectLst/>
                          <a:latin typeface="Roboto" panose="02000000000000000000" pitchFamily="2" charset="0"/>
                          <a:ea typeface="+mn-ea"/>
                          <a:cs typeface="+mn-cs"/>
                        </a:rPr>
                        <a:t>1. La mamie parle de choses sans importance.       Vrai      2. Quand il y a une dispute, la mamie intervient.      Faux</a:t>
                      </a:r>
                    </a:p>
                    <a:p>
                      <a:pPr marL="0" indent="0" algn="l" defTabSz="755934" rtl="0" eaLnBrk="1" latinLnBrk="0" hangingPunct="1">
                        <a:buFont typeface="Wingdings" pitchFamily="2" charset="2"/>
                        <a:buNone/>
                      </a:pPr>
                      <a:r>
                        <a:rPr lang="fr-FR" sz="1000" i="1" kern="1300" dirty="0">
                          <a:solidFill>
                            <a:srgbClr val="E05329"/>
                          </a:solidFill>
                          <a:effectLst/>
                          <a:latin typeface="Roboto" panose="02000000000000000000" pitchFamily="2" charset="0"/>
                          <a:ea typeface="+mn-ea"/>
                          <a:cs typeface="+mn-cs"/>
                        </a:rPr>
                        <a:t>3. La mamie profite des instants en famille.             Vrai     </a:t>
                      </a:r>
                    </a:p>
                    <a:p>
                      <a:pPr marL="0" indent="0" algn="l" defTabSz="755934" rtl="0" eaLnBrk="1" latinLnBrk="0" hangingPunct="1">
                        <a:buFont typeface="Wingdings" pitchFamily="2" charset="2"/>
                        <a:buNone/>
                      </a:pPr>
                      <a:r>
                        <a:rPr lang="fr-FR" sz="1000" i="1" kern="1300" dirty="0">
                          <a:solidFill>
                            <a:srgbClr val="E05329"/>
                          </a:solidFill>
                          <a:effectLst/>
                          <a:latin typeface="Roboto" panose="02000000000000000000" pitchFamily="2" charset="0"/>
                          <a:ea typeface="+mn-ea"/>
                          <a:cs typeface="+mn-cs"/>
                        </a:rPr>
                        <a:t>4. La mamie est austère, elle ne rit pas beaucoup.  Faux</a:t>
                      </a:r>
                    </a:p>
                    <a:p>
                      <a:pPr marL="0" indent="0" algn="l" defTabSz="755934" rtl="0" eaLnBrk="1" latinLnBrk="0" hangingPunct="1">
                        <a:buFont typeface="Wingdings" pitchFamily="2" charset="2"/>
                        <a:buNone/>
                      </a:pPr>
                      <a:endParaRPr lang="fr-FR" sz="1000" i="1" kern="1300" dirty="0">
                        <a:solidFill>
                          <a:srgbClr val="E05329"/>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Associez les mots et expressions familières à leur définition.</a:t>
                      </a:r>
                      <a:endParaRPr lang="fr-FR" sz="1000" b="0" kern="1300" baseline="0" dirty="0">
                        <a:solidFill>
                          <a:schemeClr val="dk1"/>
                        </a:solidFill>
                        <a:effectLst/>
                        <a:latin typeface="Roboto" panose="02000000000000000000" pitchFamily="2" charset="0"/>
                        <a:ea typeface="+mn-ea"/>
                        <a:cs typeface="+mn-cs"/>
                      </a:endParaRPr>
                    </a:p>
                    <a:p>
                      <a:r>
                        <a:rPr lang="fr-FR" sz="1000" b="0" i="1" kern="1300" baseline="0" dirty="0">
                          <a:solidFill>
                            <a:srgbClr val="E05329"/>
                          </a:solidFill>
                          <a:effectLst/>
                          <a:latin typeface="Roboto" panose="02000000000000000000" pitchFamily="2" charset="0"/>
                          <a:ea typeface="+mn-ea"/>
                          <a:cs typeface="+mn-cs"/>
                        </a:rPr>
                        <a:t>1. S’engueuler : se disputer </a:t>
                      </a:r>
                    </a:p>
                    <a:p>
                      <a:r>
                        <a:rPr lang="fr-FR" sz="1000" b="0" i="1" kern="1300" baseline="0" dirty="0">
                          <a:solidFill>
                            <a:srgbClr val="E05329"/>
                          </a:solidFill>
                          <a:effectLst/>
                          <a:latin typeface="Roboto" panose="02000000000000000000" pitchFamily="2" charset="0"/>
                          <a:ea typeface="+mn-ea"/>
                          <a:cs typeface="+mn-cs"/>
                        </a:rPr>
                        <a:t>2. Mine de rien : sans en avoir l’air</a:t>
                      </a:r>
                    </a:p>
                    <a:p>
                      <a:r>
                        <a:rPr lang="fr-FR" sz="1000" b="0" i="1" kern="1300" baseline="0" dirty="0">
                          <a:solidFill>
                            <a:srgbClr val="E05329"/>
                          </a:solidFill>
                          <a:effectLst/>
                          <a:latin typeface="Roboto" panose="02000000000000000000" pitchFamily="2" charset="0"/>
                          <a:ea typeface="+mn-ea"/>
                          <a:cs typeface="+mn-cs"/>
                        </a:rPr>
                        <a:t>3. Se marrer : rire beaucoup</a:t>
                      </a:r>
                    </a:p>
                    <a:p>
                      <a:r>
                        <a:rPr lang="fr-FR" sz="1000" b="0" i="1" kern="1300" baseline="0" dirty="0">
                          <a:solidFill>
                            <a:srgbClr val="E05329"/>
                          </a:solidFill>
                          <a:effectLst/>
                          <a:latin typeface="Roboto" panose="02000000000000000000" pitchFamily="2" charset="0"/>
                          <a:ea typeface="+mn-ea"/>
                          <a:cs typeface="+mn-cs"/>
                        </a:rPr>
                        <a:t>4. Le bordel : le désordre</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custDataLst>
              <p:tags r:id="rId5"/>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FAMILLE</a:t>
            </a:r>
          </a:p>
        </p:txBody>
      </p:sp>
      <p:sp>
        <p:nvSpPr>
          <p:cNvPr id="14" name="ZoneTexte 13">
            <a:extLst>
              <a:ext uri="{FF2B5EF4-FFF2-40B4-BE49-F238E27FC236}">
                <a16:creationId xmlns:a16="http://schemas.microsoft.com/office/drawing/2014/main" id="{55093477-C7B5-4376-A52A-0B45EE37651B}"/>
              </a:ext>
            </a:extLst>
          </p:cNvPr>
          <p:cNvSpPr txBox="1"/>
          <p:nvPr>
            <p:custDataLst>
              <p:tags r:id="rId6"/>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Mamie » </a:t>
            </a:r>
            <a:r>
              <a:rPr lang="fr-FR" sz="1200" dirty="0">
                <a:latin typeface="Roboto" panose="02000000000000000000" pitchFamily="2" charset="0"/>
                <a:ea typeface="Roboto" panose="02000000000000000000" pitchFamily="2" charset="0"/>
              </a:rPr>
              <a:t>Boulevard des Airs</a:t>
            </a:r>
          </a:p>
        </p:txBody>
      </p:sp>
    </p:spTree>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2287</TotalTime>
  <Words>1982</Words>
  <Application>Microsoft Office PowerPoint</Application>
  <PresentationFormat>Personnalisé</PresentationFormat>
  <Paragraphs>199</Paragraphs>
  <Slides>5</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vt:i4>
      </vt:variant>
    </vt:vector>
  </HeadingPairs>
  <TitlesOfParts>
    <vt:vector size="17" baseType="lpstr">
      <vt:lpstr>Arial</vt:lpstr>
      <vt:lpstr>Calibri</vt:lpstr>
      <vt:lpstr>Calibri Light</vt:lpstr>
      <vt:lpstr>Proto Grotesk</vt:lpstr>
      <vt:lpstr>Roboto</vt:lpstr>
      <vt:lpstr>Roboto Black</vt:lpstr>
      <vt:lpstr>Roboto Light</vt:lpstr>
      <vt:lpstr>Roboto Medium</vt:lpstr>
      <vt:lpstr>Tahoma</vt:lpstr>
      <vt:lpstr>Times New Roman</vt:lpstr>
      <vt:lpstr>Wingdings</vt:lpstr>
      <vt:lpstr>Thème Office</vt:lpstr>
      <vt:lpstr>Mamie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Helene EMILE</cp:lastModifiedBy>
  <cp:revision>129</cp:revision>
  <cp:lastPrinted>2022-05-10T14:39:05Z</cp:lastPrinted>
  <dcterms:created xsi:type="dcterms:W3CDTF">2022-03-24T14:32:05Z</dcterms:created>
  <dcterms:modified xsi:type="dcterms:W3CDTF">2022-06-13T08:09:51Z</dcterms:modified>
</cp:coreProperties>
</file>