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8"/>
  </p:notesMasterIdLst>
  <p:handoutMasterIdLst>
    <p:handoutMasterId r:id="rId9"/>
  </p:handoutMasterIdLst>
  <p:sldIdLst>
    <p:sldId id="256" r:id="rId2"/>
    <p:sldId id="257" r:id="rId3"/>
    <p:sldId id="262" r:id="rId4"/>
    <p:sldId id="259" r:id="rId5"/>
    <p:sldId id="260" r:id="rId6"/>
    <p:sldId id="261" r:id="rId7"/>
  </p:sldIdLst>
  <p:sldSz cx="7559675" cy="10691813"/>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4C4"/>
    <a:srgbClr val="A879A8"/>
    <a:srgbClr val="46B8B7"/>
    <a:srgbClr val="E05329"/>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78"/>
    <p:restoredTop sz="95827"/>
  </p:normalViewPr>
  <p:slideViewPr>
    <p:cSldViewPr snapToGrid="0" snapToObjects="1">
      <p:cViewPr varScale="1">
        <p:scale>
          <a:sx n="68" d="100"/>
          <a:sy n="68" d="100"/>
        </p:scale>
        <p:origin x="3744" y="24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46313" y="1241425"/>
            <a:ext cx="236537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65F82D-CB1F-334C-AB48-FC566FA056BD}" type="slidenum">
              <a:rPr lang="fr-FR" smtClean="0"/>
              <a:t>5</a:t>
            </a:fld>
            <a:endParaRPr lang="fr-FR"/>
          </a:p>
        </p:txBody>
      </p:sp>
    </p:spTree>
    <p:extLst>
      <p:ext uri="{BB962C8B-B14F-4D97-AF65-F5344CB8AC3E}">
        <p14:creationId xmlns:p14="http://schemas.microsoft.com/office/powerpoint/2010/main" val="172872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8.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8587392-2EB8-49A6-A396-E80FF04B9B02}"/>
              </a:ext>
            </a:extLst>
          </p:cNvPr>
          <p:cNvPicPr>
            <a:picLocks noChangeAspect="1"/>
          </p:cNvPicPr>
          <p:nvPr/>
        </p:nvPicPr>
        <p:blipFill>
          <a:blip r:embed="rId2"/>
          <a:stretch>
            <a:fillRect/>
          </a:stretch>
        </p:blipFill>
        <p:spPr>
          <a:xfrm>
            <a:off x="6615" y="0"/>
            <a:ext cx="7546445" cy="10691813"/>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818682"/>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panose="02000000000000000000" pitchFamily="2" charset="0"/>
              </a:rPr>
              <a:t>Y’a plus de saisons</a:t>
            </a:r>
          </a:p>
        </p:txBody>
      </p:sp>
      <p:sp>
        <p:nvSpPr>
          <p:cNvPr id="7" name="ZoneTexte 6">
            <a:extLst>
              <a:ext uri="{FF2B5EF4-FFF2-40B4-BE49-F238E27FC236}">
                <a16:creationId xmlns:a16="http://schemas.microsoft.com/office/drawing/2014/main" id="{C5AC5025-85E3-924F-8AD2-7F01301414C3}"/>
              </a:ext>
            </a:extLst>
          </p:cNvPr>
          <p:cNvSpPr txBox="1"/>
          <p:nvPr/>
        </p:nvSpPr>
        <p:spPr>
          <a:xfrm>
            <a:off x="2787815" y="1530749"/>
            <a:ext cx="4490979" cy="9877704"/>
          </a:xfrm>
          <a:prstGeom prst="rect">
            <a:avLst/>
          </a:prstGeom>
          <a:noFill/>
        </p:spPr>
        <p:txBody>
          <a:bodyPr wrap="square" lIns="0" tIns="0" rIns="0" bIns="0" rtlCol="0">
            <a:spAutoFit/>
          </a:bodyPr>
          <a:lstStyle/>
          <a:p>
            <a:r>
              <a:rPr lang="fr-FR" sz="1000" dirty="0">
                <a:latin typeface="Roboto" panose="02000000000000000000"/>
              </a:rPr>
              <a:t>C'est vrai qu'il fait un temps superbe</a:t>
            </a:r>
            <a:br>
              <a:rPr lang="fr-FR" sz="1000" dirty="0">
                <a:latin typeface="Roboto" panose="02000000000000000000"/>
              </a:rPr>
            </a:br>
            <a:r>
              <a:rPr lang="fr-FR" sz="1000" dirty="0">
                <a:latin typeface="Roboto" panose="02000000000000000000"/>
              </a:rPr>
              <a:t>Pour un dimanche de février</a:t>
            </a:r>
            <a:br>
              <a:rPr lang="fr-FR" sz="1000" dirty="0">
                <a:latin typeface="Roboto" panose="02000000000000000000"/>
              </a:rPr>
            </a:br>
            <a:r>
              <a:rPr lang="fr-FR" sz="1000" dirty="0">
                <a:latin typeface="Roboto" panose="02000000000000000000"/>
              </a:rPr>
              <a:t>Y’a ceux qui bronzent déjà sur l'herbe</a:t>
            </a:r>
            <a:br>
              <a:rPr lang="fr-FR" sz="1000" dirty="0">
                <a:latin typeface="Roboto" panose="02000000000000000000"/>
              </a:rPr>
            </a:br>
            <a:r>
              <a:rPr lang="fr-FR" sz="1000" dirty="0">
                <a:latin typeface="Roboto" panose="02000000000000000000"/>
              </a:rPr>
              <a:t>Et ceux qui s'inquiètent des degrés</a:t>
            </a:r>
          </a:p>
          <a:p>
            <a:r>
              <a:rPr lang="fr-FR" sz="1000" dirty="0">
                <a:latin typeface="Roboto" panose="02000000000000000000"/>
              </a:rPr>
              <a:t>Les éléments sont en colère</a:t>
            </a:r>
            <a:br>
              <a:rPr lang="fr-FR" sz="1000" dirty="0">
                <a:latin typeface="Roboto" panose="02000000000000000000"/>
              </a:rPr>
            </a:br>
            <a:r>
              <a:rPr lang="fr-FR" sz="1000" dirty="0">
                <a:latin typeface="Roboto" panose="02000000000000000000"/>
              </a:rPr>
              <a:t>Et les décideurs font la loi</a:t>
            </a:r>
            <a:br>
              <a:rPr lang="fr-FR" sz="1000" dirty="0">
                <a:latin typeface="Roboto" panose="02000000000000000000"/>
              </a:rPr>
            </a:br>
            <a:r>
              <a:rPr lang="fr-FR" sz="1000" dirty="0">
                <a:latin typeface="Roboto" panose="02000000000000000000"/>
              </a:rPr>
              <a:t>Quand un expert montre la terre</a:t>
            </a:r>
            <a:br>
              <a:rPr lang="fr-FR" sz="1000" dirty="0">
                <a:latin typeface="Roboto" panose="02000000000000000000"/>
              </a:rPr>
            </a:br>
            <a:r>
              <a:rPr lang="fr-FR" sz="1000" dirty="0">
                <a:latin typeface="Roboto" panose="02000000000000000000"/>
              </a:rPr>
              <a:t>L'industriel regarde le doigt</a:t>
            </a:r>
          </a:p>
          <a:p>
            <a:r>
              <a:rPr lang="fr-FR" sz="1000" dirty="0">
                <a:latin typeface="Roboto" panose="02000000000000000000"/>
              </a:rPr>
              <a:t>Et quand il rentre à la maison</a:t>
            </a:r>
            <a:br>
              <a:rPr lang="fr-FR" sz="1000" dirty="0">
                <a:latin typeface="Roboto" panose="02000000000000000000"/>
              </a:rPr>
            </a:br>
            <a:r>
              <a:rPr lang="fr-FR" sz="1000" dirty="0">
                <a:latin typeface="Roboto" panose="02000000000000000000"/>
              </a:rPr>
              <a:t>Il dit "franchement, y’a plus de saisons"   </a:t>
            </a:r>
          </a:p>
          <a:p>
            <a:r>
              <a:rPr lang="fr-FR" sz="1000" dirty="0">
                <a:latin typeface="Roboto" panose="02000000000000000000"/>
              </a:rPr>
              <a:t>Pendant que des mecs</a:t>
            </a:r>
            <a:r>
              <a:rPr lang="fr-FR" sz="1000" baseline="30000" dirty="0">
                <a:latin typeface="Roboto" panose="02000000000000000000"/>
              </a:rPr>
              <a:t>1</a:t>
            </a:r>
            <a:r>
              <a:rPr lang="fr-FR" sz="1000" dirty="0">
                <a:latin typeface="Roboto" panose="02000000000000000000"/>
              </a:rPr>
              <a:t> en costard</a:t>
            </a:r>
            <a:r>
              <a:rPr lang="fr-FR" sz="1000" baseline="30000" dirty="0">
                <a:latin typeface="Roboto" panose="02000000000000000000"/>
              </a:rPr>
              <a:t>2</a:t>
            </a:r>
            <a:br>
              <a:rPr lang="fr-FR" sz="1000" dirty="0">
                <a:latin typeface="Roboto" panose="02000000000000000000"/>
              </a:rPr>
            </a:br>
            <a:r>
              <a:rPr lang="fr-FR" sz="1000" dirty="0">
                <a:latin typeface="Roboto" panose="02000000000000000000"/>
              </a:rPr>
              <a:t>Nous garantissent que tout va bien</a:t>
            </a:r>
            <a:br>
              <a:rPr lang="fr-FR" sz="1000" dirty="0">
                <a:latin typeface="Roboto" panose="02000000000000000000"/>
              </a:rPr>
            </a:br>
            <a:r>
              <a:rPr lang="fr-FR" sz="1000" dirty="0">
                <a:latin typeface="Roboto" panose="02000000000000000000"/>
              </a:rPr>
              <a:t>On se demande s'il est trop tard</a:t>
            </a:r>
            <a:br>
              <a:rPr lang="fr-FR" sz="1000" dirty="0">
                <a:latin typeface="Roboto" panose="02000000000000000000"/>
              </a:rPr>
            </a:br>
            <a:r>
              <a:rPr lang="fr-FR" sz="1000" dirty="0">
                <a:latin typeface="Roboto" panose="02000000000000000000"/>
              </a:rPr>
              <a:t>Et ce qu'on peut faire au quotidien</a:t>
            </a:r>
          </a:p>
          <a:p>
            <a:r>
              <a:rPr lang="fr-FR" sz="1000" dirty="0">
                <a:latin typeface="Roboto" panose="02000000000000000000"/>
              </a:rPr>
              <a:t>Tous ensemble sur le même bateau</a:t>
            </a:r>
            <a:br>
              <a:rPr lang="fr-FR" sz="1000" dirty="0">
                <a:latin typeface="Roboto" panose="02000000000000000000"/>
              </a:rPr>
            </a:br>
            <a:r>
              <a:rPr lang="fr-FR" sz="1000" dirty="0">
                <a:latin typeface="Roboto" panose="02000000000000000000"/>
              </a:rPr>
              <a:t>Les femmes et les enfants d'abord</a:t>
            </a:r>
            <a:br>
              <a:rPr lang="fr-FR" sz="1000" dirty="0">
                <a:latin typeface="Roboto" panose="02000000000000000000"/>
              </a:rPr>
            </a:br>
            <a:r>
              <a:rPr lang="fr-FR" sz="1000" dirty="0">
                <a:latin typeface="Roboto" panose="02000000000000000000"/>
              </a:rPr>
              <a:t>Y’a qu'à regarder les infos</a:t>
            </a:r>
            <a:r>
              <a:rPr lang="fr-FR" sz="1000" baseline="30000" dirty="0">
                <a:latin typeface="Roboto" panose="02000000000000000000"/>
              </a:rPr>
              <a:t>3</a:t>
            </a:r>
            <a:br>
              <a:rPr lang="fr-FR" sz="1000" dirty="0">
                <a:latin typeface="Roboto" panose="02000000000000000000"/>
              </a:rPr>
            </a:br>
            <a:r>
              <a:rPr lang="fr-FR" sz="1000" dirty="0">
                <a:latin typeface="Roboto" panose="02000000000000000000"/>
              </a:rPr>
              <a:t>Les drames, les ouragans dehors</a:t>
            </a:r>
          </a:p>
          <a:p>
            <a:r>
              <a:rPr lang="fr-FR" sz="1000" dirty="0">
                <a:latin typeface="Roboto" panose="02000000000000000000"/>
              </a:rPr>
              <a:t>Les incendies sont en option</a:t>
            </a:r>
            <a:br>
              <a:rPr lang="fr-FR" sz="1000" dirty="0">
                <a:latin typeface="Roboto" panose="02000000000000000000"/>
              </a:rPr>
            </a:br>
            <a:r>
              <a:rPr lang="fr-FR" sz="1000" dirty="0">
                <a:latin typeface="Roboto" panose="02000000000000000000"/>
              </a:rPr>
              <a:t>Non mais franchement, y’a plus de saisons</a:t>
            </a:r>
          </a:p>
          <a:p>
            <a:endParaRPr lang="fr-FR" sz="1000" dirty="0">
              <a:latin typeface="Roboto" panose="02000000000000000000"/>
              <a:ea typeface="Roboto" panose="02000000000000000000" pitchFamily="2" charset="0"/>
            </a:endParaRPr>
          </a:p>
          <a:p>
            <a:pPr>
              <a:lnSpc>
                <a:spcPts val="1300"/>
              </a:lnSpc>
            </a:pPr>
            <a:r>
              <a:rPr lang="fr-FR" sz="1000" i="1" dirty="0">
                <a:latin typeface="Roboto" panose="02000000000000000000" pitchFamily="2" charset="0"/>
                <a:ea typeface="Roboto" panose="02000000000000000000" pitchFamily="2" charset="0"/>
              </a:rPr>
              <a:t>Refrain :</a:t>
            </a:r>
            <a:r>
              <a:rPr lang="fr-FR" sz="1000" dirty="0">
                <a:latin typeface="Roboto" panose="02000000000000000000" pitchFamily="2" charset="0"/>
                <a:ea typeface="Roboto" panose="02000000000000000000" pitchFamily="2" charset="0"/>
              </a:rPr>
              <a:t>  </a:t>
            </a:r>
          </a:p>
          <a:p>
            <a:r>
              <a:rPr lang="fr-FR" sz="1000" dirty="0">
                <a:latin typeface="Roboto" panose="02000000000000000000"/>
              </a:rPr>
              <a:t>Y’a plus de saisons, y’a plus de saisons</a:t>
            </a:r>
            <a:br>
              <a:rPr lang="fr-FR" sz="1000" dirty="0">
                <a:latin typeface="Roboto" panose="02000000000000000000"/>
              </a:rPr>
            </a:br>
            <a:r>
              <a:rPr lang="fr-FR" sz="1000" dirty="0">
                <a:latin typeface="Roboto" panose="02000000000000000000"/>
              </a:rPr>
              <a:t>C'est ma grand-mère qui avait raison</a:t>
            </a:r>
          </a:p>
          <a:p>
            <a:r>
              <a:rPr lang="fr-FR" sz="1000" dirty="0">
                <a:latin typeface="Roboto" panose="02000000000000000000"/>
              </a:rPr>
              <a:t>Y’a plus de saisons, y’a plus de saisons</a:t>
            </a:r>
            <a:br>
              <a:rPr lang="fr-FR" sz="1000" dirty="0">
                <a:latin typeface="Roboto" panose="02000000000000000000"/>
              </a:rPr>
            </a:br>
            <a:r>
              <a:rPr lang="fr-FR" sz="1000" dirty="0">
                <a:latin typeface="Roboto" panose="02000000000000000000"/>
              </a:rPr>
              <a:t>Le ciel est noir à l'horizon</a:t>
            </a:r>
          </a:p>
          <a:p>
            <a:pPr>
              <a:lnSpc>
                <a:spcPts val="1300"/>
              </a:lnSpc>
            </a:pPr>
            <a:endParaRPr lang="fr-FR" sz="1000" dirty="0">
              <a:latin typeface="Roboto" panose="02000000000000000000" pitchFamily="2" charset="0"/>
              <a:ea typeface="Roboto" panose="02000000000000000000" pitchFamily="2" charset="0"/>
            </a:endParaRPr>
          </a:p>
          <a:p>
            <a:r>
              <a:rPr lang="fr-FR" sz="1000" dirty="0">
                <a:latin typeface="Roboto" panose="02000000000000000000"/>
              </a:rPr>
              <a:t>On se dit que l'homme est capable</a:t>
            </a:r>
            <a:br>
              <a:rPr lang="fr-FR" sz="1000" dirty="0">
                <a:latin typeface="Roboto" panose="02000000000000000000"/>
              </a:rPr>
            </a:br>
            <a:r>
              <a:rPr lang="fr-FR" sz="1000" dirty="0">
                <a:latin typeface="Roboto" panose="02000000000000000000"/>
              </a:rPr>
              <a:t>Autant du meilleur que du pire</a:t>
            </a:r>
            <a:br>
              <a:rPr lang="fr-FR" sz="1000" dirty="0">
                <a:latin typeface="Roboto" panose="02000000000000000000"/>
              </a:rPr>
            </a:br>
            <a:r>
              <a:rPr lang="fr-FR" sz="1000" dirty="0">
                <a:latin typeface="Roboto" panose="02000000000000000000"/>
              </a:rPr>
              <a:t>Et toutes ces images nous accablent</a:t>
            </a:r>
            <a:r>
              <a:rPr lang="fr-FR" sz="1000" baseline="30000" dirty="0">
                <a:latin typeface="Roboto" panose="02000000000000000000"/>
              </a:rPr>
              <a:t>4</a:t>
            </a:r>
            <a:br>
              <a:rPr lang="fr-FR" sz="1000" dirty="0">
                <a:latin typeface="Roboto" panose="02000000000000000000"/>
              </a:rPr>
            </a:br>
            <a:r>
              <a:rPr lang="fr-FR" sz="1000" dirty="0">
                <a:latin typeface="Roboto" panose="02000000000000000000"/>
              </a:rPr>
              <a:t>Quand un autre continent transpire</a:t>
            </a:r>
          </a:p>
          <a:p>
            <a:r>
              <a:rPr lang="fr-FR" sz="1000" dirty="0">
                <a:latin typeface="Roboto" panose="02000000000000000000"/>
              </a:rPr>
              <a:t>On a construit des grands musées</a:t>
            </a:r>
            <a:br>
              <a:rPr lang="fr-FR" sz="1000" dirty="0">
                <a:latin typeface="Roboto" panose="02000000000000000000"/>
              </a:rPr>
            </a:br>
            <a:r>
              <a:rPr lang="fr-FR" sz="1000" dirty="0">
                <a:latin typeface="Roboto" panose="02000000000000000000"/>
              </a:rPr>
              <a:t>Des cathédrales et des Jocondes</a:t>
            </a:r>
            <a:r>
              <a:rPr lang="fr-FR" sz="1000" baseline="30000" dirty="0">
                <a:latin typeface="Roboto" panose="02000000000000000000"/>
              </a:rPr>
              <a:t>5</a:t>
            </a:r>
            <a:br>
              <a:rPr lang="fr-FR" sz="1000" dirty="0">
                <a:latin typeface="Roboto" panose="02000000000000000000"/>
              </a:rPr>
            </a:br>
            <a:r>
              <a:rPr lang="fr-FR" sz="1000" dirty="0">
                <a:latin typeface="Roboto" panose="02000000000000000000"/>
              </a:rPr>
              <a:t>On va quand même pas préserver</a:t>
            </a:r>
            <a:br>
              <a:rPr lang="fr-FR" sz="1000" dirty="0">
                <a:latin typeface="Roboto" panose="02000000000000000000"/>
              </a:rPr>
            </a:br>
            <a:r>
              <a:rPr lang="fr-FR" sz="1000" dirty="0">
                <a:latin typeface="Roboto" panose="02000000000000000000"/>
              </a:rPr>
              <a:t>La beauté naturelle du monde</a:t>
            </a:r>
          </a:p>
          <a:p>
            <a:r>
              <a:rPr lang="fr-FR" sz="1000" dirty="0">
                <a:latin typeface="Roboto" panose="02000000000000000000"/>
              </a:rPr>
              <a:t>Y’a pas urgence de toute façon</a:t>
            </a:r>
            <a:br>
              <a:rPr lang="fr-FR" sz="1000" dirty="0">
                <a:latin typeface="Roboto" panose="02000000000000000000"/>
              </a:rPr>
            </a:br>
            <a:r>
              <a:rPr lang="fr-FR" sz="1000" dirty="0">
                <a:latin typeface="Roboto" panose="02000000000000000000"/>
              </a:rPr>
              <a:t>Les océans vous le diront</a:t>
            </a:r>
            <a:br>
              <a:rPr lang="fr-FR" sz="1000" dirty="0">
                <a:latin typeface="Roboto" panose="02000000000000000000" pitchFamily="2" charset="0"/>
                <a:ea typeface="Roboto" panose="02000000000000000000" pitchFamily="2" charset="0"/>
              </a:rPr>
            </a:br>
            <a:endParaRPr lang="fr-FR" sz="1000" dirty="0">
              <a:latin typeface="Roboto" panose="02000000000000000000" pitchFamily="2" charset="0"/>
              <a:ea typeface="Roboto" panose="02000000000000000000" pitchFamily="2" charset="0"/>
            </a:endParaRPr>
          </a:p>
          <a:p>
            <a:pPr>
              <a:lnSpc>
                <a:spcPts val="1300"/>
              </a:lnSpc>
            </a:pPr>
            <a:r>
              <a:rPr lang="fr-FR" sz="1000" i="1" dirty="0">
                <a:latin typeface="Roboto" panose="02000000000000000000" pitchFamily="2" charset="0"/>
                <a:ea typeface="Roboto" panose="02000000000000000000" pitchFamily="2" charset="0"/>
              </a:rPr>
              <a:t>Refrain </a:t>
            </a:r>
          </a:p>
          <a:p>
            <a:pPr>
              <a:lnSpc>
                <a:spcPts val="1300"/>
              </a:lnSpc>
            </a:pPr>
            <a:endParaRPr lang="fr-FR" sz="300" dirty="0">
              <a:latin typeface="Roboto" panose="02000000000000000000" pitchFamily="2" charset="0"/>
              <a:ea typeface="Roboto" panose="02000000000000000000" pitchFamily="2" charset="0"/>
            </a:endParaRPr>
          </a:p>
          <a:p>
            <a:r>
              <a:rPr lang="fr-FR" sz="1000" dirty="0">
                <a:latin typeface="Roboto" panose="02000000000000000000"/>
              </a:rPr>
              <a:t>On regarde nos mômes</a:t>
            </a:r>
            <a:r>
              <a:rPr lang="fr-FR" sz="1000" baseline="30000" dirty="0">
                <a:latin typeface="Roboto" panose="02000000000000000000"/>
              </a:rPr>
              <a:t>6</a:t>
            </a:r>
            <a:r>
              <a:rPr lang="fr-FR" sz="1000" dirty="0">
                <a:latin typeface="Roboto" panose="02000000000000000000"/>
              </a:rPr>
              <a:t> jouer aux billes</a:t>
            </a:r>
            <a:br>
              <a:rPr lang="fr-FR" sz="1000" dirty="0">
                <a:latin typeface="Roboto" panose="02000000000000000000"/>
              </a:rPr>
            </a:br>
            <a:r>
              <a:rPr lang="fr-FR" sz="1000" dirty="0">
                <a:latin typeface="Roboto" panose="02000000000000000000"/>
              </a:rPr>
              <a:t>Dans les caniveaux</a:t>
            </a:r>
            <a:r>
              <a:rPr lang="fr-FR" sz="1000" baseline="30000" dirty="0">
                <a:latin typeface="Roboto" panose="02000000000000000000"/>
              </a:rPr>
              <a:t>7</a:t>
            </a:r>
            <a:r>
              <a:rPr lang="fr-FR" sz="1000" dirty="0">
                <a:latin typeface="Roboto" panose="02000000000000000000"/>
              </a:rPr>
              <a:t> de la planète</a:t>
            </a:r>
            <a:br>
              <a:rPr lang="fr-FR" sz="1000" dirty="0">
                <a:latin typeface="Roboto" panose="02000000000000000000"/>
              </a:rPr>
            </a:br>
            <a:r>
              <a:rPr lang="fr-FR" sz="1000" dirty="0">
                <a:latin typeface="Roboto" panose="02000000000000000000"/>
              </a:rPr>
              <a:t>On s'inquiète du soleil qui brille</a:t>
            </a:r>
            <a:br>
              <a:rPr lang="fr-FR" sz="1000" dirty="0">
                <a:latin typeface="Roboto" panose="02000000000000000000"/>
              </a:rPr>
            </a:br>
            <a:r>
              <a:rPr lang="fr-FR" sz="1000" dirty="0">
                <a:latin typeface="Roboto" panose="02000000000000000000"/>
              </a:rPr>
              <a:t>Comme une épée au-dessus de leur tête</a:t>
            </a:r>
          </a:p>
          <a:p>
            <a:r>
              <a:rPr lang="fr-FR" sz="1000" dirty="0">
                <a:latin typeface="Roboto" panose="02000000000000000000"/>
              </a:rPr>
              <a:t>Qu'est-ce qu'il en sera dans cent ans?</a:t>
            </a:r>
            <a:br>
              <a:rPr lang="fr-FR" sz="1000" dirty="0">
                <a:latin typeface="Roboto" panose="02000000000000000000"/>
              </a:rPr>
            </a:br>
            <a:r>
              <a:rPr lang="fr-FR" sz="1000" dirty="0">
                <a:latin typeface="Roboto" panose="02000000000000000000"/>
              </a:rPr>
              <a:t>Est-ce que la Terre pourra tourner</a:t>
            </a:r>
            <a:br>
              <a:rPr lang="fr-FR" sz="1000" dirty="0">
                <a:latin typeface="Roboto" panose="02000000000000000000"/>
              </a:rPr>
            </a:br>
            <a:r>
              <a:rPr lang="fr-FR" sz="1000" dirty="0">
                <a:latin typeface="Roboto" panose="02000000000000000000"/>
              </a:rPr>
              <a:t>Quand leurs automnes seront nos printemps</a:t>
            </a:r>
            <a:br>
              <a:rPr lang="fr-FR" sz="1000" dirty="0">
                <a:latin typeface="Roboto" panose="02000000000000000000"/>
              </a:rPr>
            </a:br>
            <a:r>
              <a:rPr lang="fr-FR" sz="1000" dirty="0">
                <a:latin typeface="Roboto" panose="02000000000000000000"/>
              </a:rPr>
              <a:t>Quand leurs hivers seront nos étés ?</a:t>
            </a:r>
          </a:p>
          <a:p>
            <a:r>
              <a:rPr lang="fr-FR" sz="1000" dirty="0">
                <a:latin typeface="Roboto" panose="02000000000000000000"/>
              </a:rPr>
              <a:t>Et aux futures générations</a:t>
            </a:r>
            <a:br>
              <a:rPr lang="fr-FR" sz="1000" dirty="0">
                <a:latin typeface="Roboto" panose="02000000000000000000"/>
              </a:rPr>
            </a:br>
            <a:r>
              <a:rPr lang="fr-FR" sz="1000" dirty="0">
                <a:latin typeface="Roboto" panose="02000000000000000000"/>
              </a:rPr>
              <a:t>Est-ce qu'on va demander pardon ?</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i="1" dirty="0">
                <a:latin typeface="Roboto" panose="02000000000000000000" pitchFamily="2" charset="0"/>
                <a:ea typeface="Roboto" panose="02000000000000000000" pitchFamily="2" charset="0"/>
              </a:rPr>
              <a:t>Refrain (x2)</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226889"/>
            <a:ext cx="2082205" cy="2798202"/>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gn="just"/>
            <a:endParaRPr lang="fr-FR" sz="900" dirty="0">
              <a:latin typeface="Roboto Medium" panose="02000000000000000000"/>
            </a:endParaRPr>
          </a:p>
          <a:p>
            <a:pPr algn="just"/>
            <a:r>
              <a:rPr lang="fr-FR" sz="900" dirty="0">
                <a:latin typeface="Roboto Medium" panose="02000000000000000000"/>
              </a:rPr>
              <a:t>Gauvain Sers est un auteur-compositeur-interprète français.</a:t>
            </a:r>
          </a:p>
          <a:p>
            <a:pPr algn="just"/>
            <a:r>
              <a:rPr lang="fr-FR" sz="900" dirty="0">
                <a:latin typeface="Roboto Medium" panose="02000000000000000000"/>
              </a:rPr>
              <a:t>En 2016, il est remarqué par le célèbre chanteur Renaud qui lui propose de faire la première partie de sa tournée. Cette rencontre va lui permettre de lancer sa carrière. Tout s'accélère et il dévoile sa chanson « Pourvu » et un premier album éponyme pour 2017. En 2019,  l'artiste sort son deuxième album, </a:t>
            </a:r>
            <a:r>
              <a:rPr lang="fr-FR" sz="900" i="1" dirty="0">
                <a:latin typeface="Roboto Medium" panose="02000000000000000000"/>
              </a:rPr>
              <a:t>Les Oubliés</a:t>
            </a:r>
            <a:r>
              <a:rPr lang="fr-FR" sz="900" dirty="0">
                <a:latin typeface="Roboto Medium" panose="02000000000000000000"/>
              </a:rPr>
              <a:t>. En cohérence avec le nom de l'album, l'artiste choisit de mener une tournée à travers des petites communes françaises « oubliées ».</a:t>
            </a:r>
          </a:p>
          <a:p>
            <a:pPr algn="just"/>
            <a:r>
              <a:rPr lang="fr-FR" sz="900" dirty="0">
                <a:latin typeface="Roboto Medium" panose="02000000000000000000"/>
              </a:rPr>
              <a:t>En 2021, il signe un troisième album, </a:t>
            </a:r>
            <a:r>
              <a:rPr lang="fr-FR" sz="900" i="1" dirty="0">
                <a:latin typeface="Roboto Medium" panose="02000000000000000000"/>
              </a:rPr>
              <a:t>Ta place dans le monde</a:t>
            </a:r>
            <a:r>
              <a:rPr lang="fr-FR" sz="900" dirty="0">
                <a:latin typeface="Roboto Medium" panose="02000000000000000000"/>
              </a:rPr>
              <a:t>, où il dépeint Paris, sa banlieue et ses habitants. Un album social, empreint de poésie réaliste.</a:t>
            </a:r>
            <a:endParaRPr lang="fr-FR" sz="900" dirty="0">
              <a:latin typeface="Roboto Medium" panose="02000000000000000000"/>
              <a:ea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322240" y="7838185"/>
            <a:ext cx="2165684" cy="1823384"/>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gn="just">
              <a:lnSpc>
                <a:spcPts val="1080"/>
              </a:lnSpc>
            </a:pPr>
            <a:r>
              <a:rPr lang="fr-FR" sz="850" i="1" dirty="0">
                <a:latin typeface="Roboto" panose="02000000000000000000" pitchFamily="2" charset="0"/>
                <a:ea typeface="Roboto" panose="02000000000000000000" pitchFamily="2" charset="0"/>
              </a:rPr>
              <a:t>1. Un mec </a:t>
            </a:r>
            <a:r>
              <a:rPr lang="fr-FR" sz="850" dirty="0">
                <a:latin typeface="Roboto" panose="02000000000000000000" pitchFamily="2" charset="0"/>
                <a:ea typeface="Roboto" panose="02000000000000000000" pitchFamily="2" charset="0"/>
              </a:rPr>
              <a:t>(familier) : un homme.</a:t>
            </a:r>
          </a:p>
          <a:p>
            <a:pPr algn="just">
              <a:lnSpc>
                <a:spcPts val="1080"/>
              </a:lnSpc>
            </a:pPr>
            <a:r>
              <a:rPr lang="fr-FR" sz="850" i="1" dirty="0">
                <a:latin typeface="Roboto" panose="02000000000000000000" pitchFamily="2" charset="0"/>
                <a:ea typeface="Roboto" panose="02000000000000000000" pitchFamily="2" charset="0"/>
              </a:rPr>
              <a:t>2. (Être) en costard </a:t>
            </a:r>
            <a:r>
              <a:rPr lang="fr-FR" sz="850" dirty="0">
                <a:latin typeface="Roboto" panose="02000000000000000000" pitchFamily="2" charset="0"/>
                <a:ea typeface="Roboto" panose="02000000000000000000" pitchFamily="2" charset="0"/>
              </a:rPr>
              <a:t>(familier) : en costume.</a:t>
            </a:r>
          </a:p>
          <a:p>
            <a:pPr algn="just">
              <a:lnSpc>
                <a:spcPts val="1080"/>
              </a:lnSpc>
            </a:pPr>
            <a:r>
              <a:rPr lang="fr-FR" sz="850" i="1" dirty="0">
                <a:latin typeface="Roboto" panose="02000000000000000000" pitchFamily="2" charset="0"/>
                <a:ea typeface="Roboto" panose="02000000000000000000" pitchFamily="2" charset="0"/>
              </a:rPr>
              <a:t>3. Les infos </a:t>
            </a:r>
            <a:r>
              <a:rPr lang="fr-FR" sz="850" dirty="0">
                <a:latin typeface="Roboto" panose="02000000000000000000" pitchFamily="2" charset="0"/>
                <a:ea typeface="Roboto" panose="02000000000000000000" pitchFamily="2" charset="0"/>
              </a:rPr>
              <a:t>: les informations, les actualités.</a:t>
            </a:r>
          </a:p>
          <a:p>
            <a:pPr algn="just">
              <a:lnSpc>
                <a:spcPts val="1080"/>
              </a:lnSpc>
            </a:pPr>
            <a:r>
              <a:rPr lang="fr-FR" sz="850" dirty="0">
                <a:latin typeface="Roboto" panose="02000000000000000000" pitchFamily="2" charset="0"/>
                <a:ea typeface="Roboto" panose="02000000000000000000" pitchFamily="2" charset="0"/>
              </a:rPr>
              <a:t>4. </a:t>
            </a:r>
            <a:r>
              <a:rPr lang="fr-FR" sz="850" i="1" dirty="0">
                <a:latin typeface="Roboto" panose="02000000000000000000" pitchFamily="2" charset="0"/>
                <a:ea typeface="Roboto" panose="02000000000000000000" pitchFamily="2" charset="0"/>
              </a:rPr>
              <a:t>Accabler</a:t>
            </a:r>
            <a:r>
              <a:rPr lang="fr-FR" sz="850" dirty="0">
                <a:latin typeface="Roboto" panose="02000000000000000000" pitchFamily="2" charset="0"/>
                <a:ea typeface="Roboto" panose="02000000000000000000" pitchFamily="2" charset="0"/>
              </a:rPr>
              <a:t> : submerger, consterner.</a:t>
            </a:r>
          </a:p>
          <a:p>
            <a:pPr algn="just">
              <a:lnSpc>
                <a:spcPts val="1080"/>
              </a:lnSpc>
            </a:pPr>
            <a:r>
              <a:rPr lang="fr-FR" sz="850" dirty="0">
                <a:latin typeface="Roboto" panose="02000000000000000000" pitchFamily="2" charset="0"/>
                <a:ea typeface="Roboto" panose="02000000000000000000" pitchFamily="2" charset="0"/>
              </a:rPr>
              <a:t>5. </a:t>
            </a:r>
            <a:r>
              <a:rPr lang="fr-FR" sz="850" i="1" dirty="0">
                <a:latin typeface="Roboto" panose="02000000000000000000" pitchFamily="2" charset="0"/>
                <a:ea typeface="Roboto" panose="02000000000000000000" pitchFamily="2" charset="0"/>
              </a:rPr>
              <a:t>La Joconde </a:t>
            </a:r>
            <a:r>
              <a:rPr lang="fr-FR" sz="850" dirty="0">
                <a:latin typeface="Roboto" panose="02000000000000000000" pitchFamily="2" charset="0"/>
                <a:ea typeface="Roboto" panose="02000000000000000000" pitchFamily="2" charset="0"/>
              </a:rPr>
              <a:t>: œuvre célèbre de Léonard de Vinci, exposée au musée du Louvre à Paris, aussi connue sous le nom de </a:t>
            </a:r>
            <a:r>
              <a:rPr lang="fr-FR" sz="850" i="1" dirty="0">
                <a:latin typeface="Roboto" panose="02000000000000000000" pitchFamily="2" charset="0"/>
                <a:ea typeface="Roboto" panose="02000000000000000000" pitchFamily="2" charset="0"/>
              </a:rPr>
              <a:t>Mona Lisa</a:t>
            </a:r>
            <a:r>
              <a:rPr lang="fr-FR" sz="850" dirty="0">
                <a:latin typeface="Roboto" panose="02000000000000000000" pitchFamily="2" charset="0"/>
                <a:ea typeface="Roboto" panose="02000000000000000000" pitchFamily="2" charset="0"/>
              </a:rPr>
              <a:t>.</a:t>
            </a:r>
          </a:p>
          <a:p>
            <a:pPr algn="just">
              <a:lnSpc>
                <a:spcPts val="1080"/>
              </a:lnSpc>
            </a:pPr>
            <a:r>
              <a:rPr lang="fr-FR" sz="850" dirty="0">
                <a:latin typeface="Roboto" panose="02000000000000000000" pitchFamily="2" charset="0"/>
                <a:ea typeface="Roboto" panose="02000000000000000000" pitchFamily="2" charset="0"/>
              </a:rPr>
              <a:t>6. </a:t>
            </a:r>
            <a:r>
              <a:rPr lang="fr-FR" sz="850" i="1" dirty="0">
                <a:latin typeface="Roboto" panose="02000000000000000000" pitchFamily="2" charset="0"/>
                <a:ea typeface="Roboto" panose="02000000000000000000" pitchFamily="2" charset="0"/>
              </a:rPr>
              <a:t>Un môme </a:t>
            </a:r>
            <a:r>
              <a:rPr lang="fr-FR" sz="850" dirty="0">
                <a:latin typeface="Roboto" panose="02000000000000000000" pitchFamily="2" charset="0"/>
                <a:ea typeface="Roboto" panose="02000000000000000000" pitchFamily="2" charset="0"/>
              </a:rPr>
              <a:t>(familier) : un enfant.</a:t>
            </a:r>
          </a:p>
          <a:p>
            <a:pPr algn="just">
              <a:lnSpc>
                <a:spcPts val="1080"/>
              </a:lnSpc>
            </a:pPr>
            <a:r>
              <a:rPr lang="fr-FR" sz="850" dirty="0">
                <a:latin typeface="Roboto" panose="02000000000000000000" pitchFamily="2" charset="0"/>
                <a:ea typeface="Roboto" panose="02000000000000000000" pitchFamily="2" charset="0"/>
              </a:rPr>
              <a:t>7.</a:t>
            </a:r>
            <a:r>
              <a:rPr lang="fr-FR" sz="850" i="1" dirty="0">
                <a:latin typeface="Roboto" panose="02000000000000000000" pitchFamily="2" charset="0"/>
                <a:ea typeface="Roboto" panose="02000000000000000000" pitchFamily="2" charset="0"/>
              </a:rPr>
              <a:t> Un caniveau </a:t>
            </a:r>
            <a:r>
              <a:rPr lang="fr-FR" sz="850" dirty="0">
                <a:latin typeface="Roboto" panose="02000000000000000000" pitchFamily="2" charset="0"/>
                <a:ea typeface="Roboto" panose="02000000000000000000" pitchFamily="2" charset="0"/>
              </a:rPr>
              <a:t>: petit canal creusé dans le sol où s’écoulent les eaux usées et sales.</a:t>
            </a: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Soizic </a:t>
            </a:r>
            <a:r>
              <a:rPr lang="fr-FR" sz="800" dirty="0" err="1">
                <a:latin typeface="Roboto Light" panose="02000000000000000000" pitchFamily="2" charset="0"/>
                <a:ea typeface="Roboto" panose="02000000000000000000" pitchFamily="2" charset="0"/>
              </a:rPr>
              <a:t>Ramananjohary</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22239" y="6163527"/>
            <a:ext cx="2082205" cy="41274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 Gauvain Sers, abonnez-vous à son compte Instagram </a:t>
            </a:r>
            <a:r>
              <a:rPr lang="fr-FR" sz="850" b="1" i="1" kern="1100" dirty="0">
                <a:latin typeface="Roboto" panose="02000000000000000000" pitchFamily="2" charset="0"/>
                <a:ea typeface="Roboto" panose="02000000000000000000" pitchFamily="2" charset="0"/>
              </a:rPr>
              <a:t>« @</a:t>
            </a:r>
            <a:r>
              <a:rPr lang="fr-FR" sz="850" b="1" i="1" kern="1100" dirty="0" err="1">
                <a:latin typeface="Roboto" panose="02000000000000000000" pitchFamily="2" charset="0"/>
                <a:ea typeface="Roboto" panose="02000000000000000000" pitchFamily="2" charset="0"/>
              </a:rPr>
              <a:t>gauvainsers</a:t>
            </a:r>
            <a:r>
              <a:rPr lang="fr-FR" sz="850" b="1" i="1" kern="1100" dirty="0">
                <a:latin typeface="Roboto" panose="02000000000000000000" pitchFamily="2" charset="0"/>
                <a:ea typeface="Roboto" panose="02000000000000000000" pitchFamily="2" charset="0"/>
              </a:rPr>
              <a:t> » </a:t>
            </a:r>
          </a:p>
        </p:txBody>
      </p:sp>
      <p:pic>
        <p:nvPicPr>
          <p:cNvPr id="34" name="Image 33">
            <a:extLst>
              <a:ext uri="{FF2B5EF4-FFF2-40B4-BE49-F238E27FC236}">
                <a16:creationId xmlns:a16="http://schemas.microsoft.com/office/drawing/2014/main" id="{97DBC880-C04C-F64C-AC8A-FF19E834A282}"/>
              </a:ext>
            </a:extLst>
          </p:cNvPr>
          <p:cNvPicPr>
            <a:picLocks noChangeAspect="1"/>
          </p:cNvPicPr>
          <p:nvPr/>
        </p:nvPicPr>
        <p:blipFill>
          <a:blip r:embed="rId3"/>
          <a:stretch>
            <a:fillRect/>
          </a:stretch>
        </p:blipFill>
        <p:spPr>
          <a:xfrm>
            <a:off x="-2935" y="-3969"/>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240278"/>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Gauvain Sers</a:t>
            </a:r>
          </a:p>
        </p:txBody>
      </p:sp>
      <p:pic>
        <p:nvPicPr>
          <p:cNvPr id="13" name="Image 12">
            <a:extLst>
              <a:ext uri="{FF2B5EF4-FFF2-40B4-BE49-F238E27FC236}">
                <a16:creationId xmlns:a16="http://schemas.microsoft.com/office/drawing/2014/main" id="{E141B7B2-27EF-4F70-B9F9-F54A74080BB5}"/>
              </a:ext>
            </a:extLst>
          </p:cNvPr>
          <p:cNvPicPr>
            <a:picLocks noChangeAspect="1"/>
          </p:cNvPicPr>
          <p:nvPr/>
        </p:nvPicPr>
        <p:blipFill>
          <a:blip r:embed="rId4"/>
          <a:stretch>
            <a:fillRect/>
          </a:stretch>
        </p:blipFill>
        <p:spPr>
          <a:xfrm>
            <a:off x="322240" y="873816"/>
            <a:ext cx="2160000" cy="2160000"/>
          </a:xfrm>
          <a:prstGeom prst="rect">
            <a:avLst/>
          </a:prstGeom>
        </p:spPr>
      </p:pic>
      <p:pic>
        <p:nvPicPr>
          <p:cNvPr id="17" name="Image 16">
            <a:extLst>
              <a:ext uri="{FF2B5EF4-FFF2-40B4-BE49-F238E27FC236}">
                <a16:creationId xmlns:a16="http://schemas.microsoft.com/office/drawing/2014/main" id="{8889BC09-20D9-4D91-B749-F48CB8F0A26B}"/>
              </a:ext>
            </a:extLst>
          </p:cNvPr>
          <p:cNvPicPr>
            <a:picLocks noChangeAspect="1"/>
          </p:cNvPicPr>
          <p:nvPr/>
        </p:nvPicPr>
        <p:blipFill>
          <a:blip r:embed="rId5"/>
          <a:stretch>
            <a:fillRect/>
          </a:stretch>
        </p:blipFill>
        <p:spPr>
          <a:xfrm>
            <a:off x="322240" y="7131472"/>
            <a:ext cx="469900" cy="596900"/>
          </a:xfrm>
          <a:prstGeom prst="rect">
            <a:avLst/>
          </a:prstGeom>
        </p:spPr>
      </p:pic>
      <p:pic>
        <p:nvPicPr>
          <p:cNvPr id="14" name="Image 13">
            <a:extLst>
              <a:ext uri="{FF2B5EF4-FFF2-40B4-BE49-F238E27FC236}">
                <a16:creationId xmlns:a16="http://schemas.microsoft.com/office/drawing/2014/main" id="{E10BDF2B-474B-8D47-ADE4-7121C69B7E54}"/>
              </a:ext>
            </a:extLst>
          </p:cNvPr>
          <p:cNvPicPr>
            <a:picLocks noChangeAspect="1"/>
          </p:cNvPicPr>
          <p:nvPr/>
        </p:nvPicPr>
        <p:blipFill>
          <a:blip r:embed="rId6"/>
          <a:stretch>
            <a:fillRect/>
          </a:stretch>
        </p:blipFill>
        <p:spPr>
          <a:xfrm>
            <a:off x="6614" y="10102536"/>
            <a:ext cx="7546445" cy="589277"/>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A7CD896-74E8-4DA1-AC46-EE838C919D56}"/>
              </a:ext>
            </a:extLst>
          </p:cNvPr>
          <p:cNvPicPr>
            <a:picLocks noChangeAspect="1"/>
          </p:cNvPicPr>
          <p:nvPr/>
        </p:nvPicPr>
        <p:blipFill>
          <a:blip r:embed="rId2"/>
          <a:stretch>
            <a:fillRect/>
          </a:stretch>
        </p:blipFill>
        <p:spPr>
          <a:xfrm>
            <a:off x="6615" y="0"/>
            <a:ext cx="7546445" cy="10691813"/>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52857" y="697795"/>
            <a:ext cx="2798684"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Y’a plus de saisons » Gauvain Sers</a:t>
            </a:r>
            <a:endParaRPr lang="fr-FR" sz="1200" dirty="0">
              <a:latin typeface="Roboto" panose="02000000000000000000" pitchFamily="2" charset="0"/>
              <a:ea typeface="Roboto" panose="02000000000000000000" pitchFamily="2" charset="0"/>
            </a:endParaRP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728656311"/>
              </p:ext>
            </p:extLst>
          </p:nvPr>
        </p:nvGraphicFramePr>
        <p:xfrm>
          <a:off x="1130984" y="2016359"/>
          <a:ext cx="5950300" cy="5323075"/>
        </p:xfrm>
        <a:graphic>
          <a:graphicData uri="http://schemas.openxmlformats.org/drawingml/2006/table">
            <a:tbl>
              <a:tblPr firstRow="1" bandRow="1">
                <a:tableStyleId>{5C22544A-7EE6-4342-B048-85BDC9FD1C3A}</a:tableStyleId>
              </a:tblPr>
              <a:tblGrid>
                <a:gridCol w="672173">
                  <a:extLst>
                    <a:ext uri="{9D8B030D-6E8A-4147-A177-3AD203B41FA5}">
                      <a16:colId xmlns:a16="http://schemas.microsoft.com/office/drawing/2014/main" val="2770672922"/>
                    </a:ext>
                  </a:extLst>
                </a:gridCol>
                <a:gridCol w="1038114">
                  <a:extLst>
                    <a:ext uri="{9D8B030D-6E8A-4147-A177-3AD203B41FA5}">
                      <a16:colId xmlns:a16="http://schemas.microsoft.com/office/drawing/2014/main" val="161568558"/>
                    </a:ext>
                  </a:extLst>
                </a:gridCol>
                <a:gridCol w="4240013">
                  <a:extLst>
                    <a:ext uri="{9D8B030D-6E8A-4147-A177-3AD203B41FA5}">
                      <a16:colId xmlns:a16="http://schemas.microsoft.com/office/drawing/2014/main" val="93050948"/>
                    </a:ext>
                  </a:extLst>
                </a:gridCol>
              </a:tblGrid>
              <a:tr h="1424538">
                <a:tc>
                  <a:txBody>
                    <a:bodyPr/>
                    <a:lstStyle/>
                    <a:p>
                      <a:pPr algn="r"/>
                      <a:r>
                        <a:rPr lang="fr-FR" sz="5300" b="1" i="0" dirty="0">
                          <a:solidFill>
                            <a:srgbClr val="5194C4"/>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marL="0" algn="l" defTabSz="755934" rtl="0" eaLnBrk="1" latinLnBrk="0" hangingPunct="1">
                        <a:lnSpc>
                          <a:spcPct val="114000"/>
                        </a:lnSpc>
                      </a:pPr>
                      <a:r>
                        <a:rPr lang="fr-FR" sz="1000" b="1" kern="1300" baseline="0" dirty="0">
                          <a:solidFill>
                            <a:schemeClr val="tx1"/>
                          </a:solidFill>
                          <a:latin typeface="Roboto" panose="02000000000000000000" pitchFamily="2" charset="0"/>
                          <a:ea typeface="Roboto" panose="02000000000000000000" pitchFamily="2" charset="0"/>
                          <a:cs typeface="+mn-cs"/>
                        </a:rPr>
                        <a:t>Premier temps</a:t>
                      </a:r>
                    </a:p>
                    <a:p>
                      <a:pPr algn="just">
                        <a:lnSpc>
                          <a:spcPct val="114000"/>
                        </a:lnSpc>
                      </a:pPr>
                      <a:r>
                        <a:rPr lang="fr-FR" sz="1000" b="0" i="1" kern="1300" baseline="0" dirty="0">
                          <a:solidFill>
                            <a:schemeClr val="tx1"/>
                          </a:solidFill>
                          <a:latin typeface="Roboto" panose="02000000000000000000" pitchFamily="2" charset="0"/>
                          <a:ea typeface="Roboto" panose="02000000000000000000" pitchFamily="2" charset="0"/>
                        </a:rPr>
                        <a:t>Écrire « Y a plus de saison » au tableau. </a:t>
                      </a:r>
                    </a:p>
                    <a:p>
                      <a:pPr>
                        <a:lnSpc>
                          <a:spcPct val="114000"/>
                        </a:lnSpc>
                      </a:pPr>
                      <a:r>
                        <a:rPr lang="fr-FR" sz="1000" b="0" kern="1300" baseline="0" dirty="0">
                          <a:solidFill>
                            <a:schemeClr val="tx1"/>
                          </a:solidFill>
                          <a:latin typeface="Roboto" panose="02000000000000000000" pitchFamily="2" charset="0"/>
                          <a:ea typeface="Roboto" panose="02000000000000000000" pitchFamily="2" charset="0"/>
                        </a:rPr>
                        <a:t>À votre avis, qui peut utiliser</a:t>
                      </a:r>
                    </a:p>
                    <a:p>
                      <a:pPr>
                        <a:lnSpc>
                          <a:spcPct val="114000"/>
                        </a:lnSpc>
                      </a:pPr>
                      <a:r>
                        <a:rPr lang="fr-FR" sz="1000" b="0" kern="1300" baseline="0" dirty="0">
                          <a:solidFill>
                            <a:schemeClr val="tx1"/>
                          </a:solidFill>
                          <a:latin typeface="Roboto" panose="02000000000000000000" pitchFamily="2" charset="0"/>
                          <a:ea typeface="Roboto" panose="02000000000000000000" pitchFamily="2" charset="0"/>
                        </a:rPr>
                        <a:t>cette expression ? Selon vous, que signifie-t-elle ?</a:t>
                      </a:r>
                      <a:br>
                        <a:rPr lang="fr-FR" sz="1000" b="0" kern="1300" baseline="0" dirty="0">
                          <a:solidFill>
                            <a:schemeClr val="tx1"/>
                          </a:solidFill>
                          <a:latin typeface="Roboto" panose="02000000000000000000" pitchFamily="2" charset="0"/>
                          <a:ea typeface="Roboto" panose="02000000000000000000" pitchFamily="2" charset="0"/>
                        </a:rPr>
                      </a:br>
                      <a:endParaRPr lang="fr-FR" sz="1000" b="0" kern="1300" baseline="0" dirty="0">
                        <a:solidFill>
                          <a:schemeClr val="tx1"/>
                        </a:solidFill>
                        <a:latin typeface="Roboto" panose="02000000000000000000" pitchFamily="2" charset="0"/>
                        <a:ea typeface="Roboto" panose="02000000000000000000" pitchFamily="2" charset="0"/>
                      </a:endParaRP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239558">
                <a:tc>
                  <a:txBody>
                    <a:bodyPr/>
                    <a:lstStyle/>
                    <a:p>
                      <a:pPr algn="r"/>
                      <a:r>
                        <a:rPr lang="fr-FR" sz="5300" b="1" i="0" dirty="0">
                          <a:solidFill>
                            <a:srgbClr val="5194C4"/>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just" defTabSz="755934" rtl="0" eaLnBrk="1" latinLnBrk="0" hangingPunct="1">
                        <a:lnSpc>
                          <a:spcPts val="1300"/>
                        </a:lnSpc>
                      </a:pPr>
                      <a:endParaRPr lang="fr-FR" sz="1000" b="0" kern="1300" baseline="0" dirty="0">
                        <a:solidFill>
                          <a:schemeClr val="tx1"/>
                        </a:solidFill>
                        <a:latin typeface="Roboto" panose="02000000000000000000" pitchFamily="2" charset="0"/>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171450" algn="just" defTabSz="755934" rtl="0" eaLnBrk="1" latinLnBrk="0" hangingPunct="1">
                        <a:lnSpc>
                          <a:spcPts val="1300"/>
                        </a:lnSpc>
                        <a:buFontTx/>
                        <a:buChar char="-"/>
                      </a:pPr>
                      <a:endParaRPr lang="fr-FR" sz="1000" b="0" kern="1300" baseline="0" dirty="0">
                        <a:solidFill>
                          <a:schemeClr val="tx1"/>
                        </a:solidFill>
                        <a:latin typeface="Roboto" panose="02000000000000000000" pitchFamily="2" charset="0"/>
                        <a:ea typeface="Roboto" panose="02000000000000000000" pitchFamily="2" charset="0"/>
                        <a:cs typeface="+mn-cs"/>
                      </a:endParaRPr>
                    </a:p>
                    <a:p>
                      <a:pPr marL="0" marR="0" lvl="0" indent="0" algn="l" defTabSz="755934" rtl="0" eaLnBrk="1" fontAlgn="auto" latinLnBrk="0" hangingPunct="1">
                        <a:lnSpc>
                          <a:spcPct val="114000"/>
                        </a:lnSpc>
                        <a:spcBef>
                          <a:spcPts val="0"/>
                        </a:spcBef>
                        <a:spcAft>
                          <a:spcPts val="0"/>
                        </a:spcAft>
                        <a:buClrTx/>
                        <a:buSzTx/>
                        <a:buFontTx/>
                        <a:buNone/>
                        <a:tabLst/>
                        <a:defRPr/>
                      </a:pPr>
                      <a:r>
                        <a:rPr lang="fr-FR" sz="1000" b="1" kern="1300" baseline="0" dirty="0">
                          <a:solidFill>
                            <a:schemeClr val="tx1"/>
                          </a:solidFill>
                          <a:latin typeface="Roboto" panose="02000000000000000000" pitchFamily="2" charset="0"/>
                          <a:ea typeface="Roboto" panose="02000000000000000000" pitchFamily="2" charset="0"/>
                          <a:cs typeface="+mn-cs"/>
                        </a:rPr>
                        <a:t>Deuxième temps</a:t>
                      </a:r>
                      <a:br>
                        <a:rPr lang="fr-FR" sz="1000" b="0" kern="1300" baseline="0" dirty="0">
                          <a:solidFill>
                            <a:schemeClr val="tx1"/>
                          </a:solidFill>
                          <a:latin typeface="Roboto" panose="02000000000000000000" pitchFamily="2" charset="0"/>
                          <a:ea typeface="Roboto" panose="02000000000000000000" pitchFamily="2" charset="0"/>
                          <a:cs typeface="+mn-cs"/>
                        </a:rPr>
                      </a:br>
                      <a:r>
                        <a:rPr lang="fr-FR" sz="1000" i="1" kern="1300" baseline="0" dirty="0">
                          <a:solidFill>
                            <a:schemeClr val="dk1"/>
                          </a:solidFill>
                          <a:effectLst/>
                          <a:latin typeface="Roboto" panose="02000000000000000000" pitchFamily="2" charset="0"/>
                          <a:ea typeface="+mn-ea"/>
                          <a:cs typeface="+mn-cs"/>
                        </a:rPr>
                        <a:t>Écrire en gros ces mots au tableau : temps, pluie, neige, herbe, degrés, chaud, ouragans, tempêtes, incendies, océan, soleil, nuages</a:t>
                      </a:r>
                    </a:p>
                    <a:p>
                      <a:pPr marL="0" algn="l" defTabSz="755934" rtl="0" eaLnBrk="1" latinLnBrk="0" hangingPunct="1">
                        <a:lnSpc>
                          <a:spcPct val="114000"/>
                        </a:lnSpc>
                      </a:pPr>
                      <a:r>
                        <a:rPr lang="fr-FR" sz="1000" b="0" kern="1300" baseline="0" dirty="0">
                          <a:solidFill>
                            <a:schemeClr val="tx1"/>
                          </a:solidFill>
                          <a:latin typeface="Roboto" panose="02000000000000000000" pitchFamily="2" charset="0"/>
                          <a:ea typeface="Roboto" panose="02000000000000000000" pitchFamily="2" charset="0"/>
                          <a:cs typeface="+mn-cs"/>
                        </a:rPr>
                        <a:t>Écoutez la chanson. Quand vous entendez un mot, venez l’entourer.</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337912">
                <a:tc>
                  <a:txBody>
                    <a:bodyPr/>
                    <a:lstStyle/>
                    <a:p>
                      <a:pPr algn="r"/>
                      <a:r>
                        <a:rPr lang="fr-FR" sz="5300" b="1" i="0" dirty="0">
                          <a:solidFill>
                            <a:srgbClr val="5194C4"/>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pPr>
                        <a:lnSpc>
                          <a:spcPct val="114000"/>
                        </a:lnSpc>
                      </a:pPr>
                      <a:r>
                        <a:rPr lang="fr-FR" sz="1000" b="1" kern="1300" baseline="0" dirty="0">
                          <a:solidFill>
                            <a:schemeClr val="tx1"/>
                          </a:solidFill>
                          <a:latin typeface="Roboto" panose="02000000000000000000" pitchFamily="2" charset="0"/>
                          <a:ea typeface="Roboto" panose="02000000000000000000" pitchFamily="2" charset="0"/>
                        </a:rPr>
                        <a:t>Troisième temps</a:t>
                      </a:r>
                    </a:p>
                    <a:p>
                      <a:pPr>
                        <a:lnSpc>
                          <a:spcPct val="114000"/>
                        </a:lnSpc>
                      </a:pPr>
                      <a:r>
                        <a:rPr lang="fr-FR" sz="1000" b="0" kern="1300" baseline="0" dirty="0">
                          <a:solidFill>
                            <a:schemeClr val="tx1"/>
                          </a:solidFill>
                          <a:latin typeface="Roboto" panose="02000000000000000000" pitchFamily="2" charset="0"/>
                          <a:ea typeface="Roboto" panose="02000000000000000000" pitchFamily="2" charset="0"/>
                          <a:cs typeface="+mn-cs"/>
                        </a:rPr>
                        <a:t>Pour vous, la chanson est-elle optimiste ou pessimiste ?</a:t>
                      </a:r>
                    </a:p>
                    <a:p>
                      <a:pPr>
                        <a:lnSpc>
                          <a:spcPct val="114000"/>
                        </a:lnSpc>
                      </a:pPr>
                      <a:r>
                        <a:rPr lang="fr-FR" sz="1000" b="0" kern="1300" baseline="0" dirty="0">
                          <a:solidFill>
                            <a:schemeClr val="tx1"/>
                          </a:solidFill>
                          <a:latin typeface="Roboto" panose="02000000000000000000" pitchFamily="2" charset="0"/>
                          <a:ea typeface="Roboto" panose="02000000000000000000" pitchFamily="2" charset="0"/>
                          <a:cs typeface="+mn-cs"/>
                        </a:rPr>
                        <a:t>Le chanteur parle de l’avenir de la planète et dit « Le ciel est noir à l’horizon. » Si vous êtes optimiste, placez-vous à droite de la salle, sinon mettez-vous à gauche. Expliquer pourquoi en une phrase.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21067">
                <a:tc>
                  <a:txBody>
                    <a:bodyPr/>
                    <a:lstStyle/>
                    <a:p>
                      <a:pPr algn="r"/>
                      <a:endParaRPr lang="fr-FR" sz="5300" b="1" i="0" dirty="0">
                        <a:solidFill>
                          <a:srgbClr val="A879A8"/>
                        </a:solidFill>
                        <a:latin typeface="Proto Grotesk"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nvSpPr>
        <p:spPr>
          <a:xfrm>
            <a:off x="325877" y="9699633"/>
            <a:ext cx="2150954" cy="247760"/>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Soizic </a:t>
            </a:r>
            <a:r>
              <a:rPr lang="fr-FR" sz="800" kern="1000" dirty="0" err="1">
                <a:latin typeface="Roboto Light" panose="02000000000000000000" pitchFamily="2" charset="0"/>
                <a:ea typeface="Roboto" panose="02000000000000000000" pitchFamily="2" charset="0"/>
              </a:rPr>
              <a:t>Ramananjohary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34" name="Image 33">
            <a:extLst>
              <a:ext uri="{FF2B5EF4-FFF2-40B4-BE49-F238E27FC236}">
                <a16:creationId xmlns:a16="http://schemas.microsoft.com/office/drawing/2014/main" id="{B1BFA377-1B51-F942-94B8-5309D22EF5C6}"/>
              </a:ext>
            </a:extLst>
          </p:cNvPr>
          <p:cNvPicPr>
            <a:picLocks noChangeAspect="1"/>
          </p:cNvPicPr>
          <p:nvPr/>
        </p:nvPicPr>
        <p:blipFill>
          <a:blip r:embed="rId3"/>
          <a:stretch>
            <a:fillRect/>
          </a:stretch>
        </p:blipFill>
        <p:spPr>
          <a:xfrm>
            <a:off x="7937" y="-2593"/>
            <a:ext cx="2743200" cy="660400"/>
          </a:xfrm>
          <a:prstGeom prst="rect">
            <a:avLst/>
          </a:prstGeom>
        </p:spPr>
      </p:pic>
      <p:pic>
        <p:nvPicPr>
          <p:cNvPr id="2" name="Image 1">
            <a:extLst>
              <a:ext uri="{FF2B5EF4-FFF2-40B4-BE49-F238E27FC236}">
                <a16:creationId xmlns:a16="http://schemas.microsoft.com/office/drawing/2014/main" id="{3F9FC2EA-B957-425A-BF34-BEFE1C52EE53}"/>
              </a:ext>
            </a:extLst>
          </p:cNvPr>
          <p:cNvPicPr>
            <a:picLocks noChangeAspect="1"/>
          </p:cNvPicPr>
          <p:nvPr/>
        </p:nvPicPr>
        <p:blipFill>
          <a:blip r:embed="rId4"/>
          <a:stretch>
            <a:fillRect/>
          </a:stretch>
        </p:blipFill>
        <p:spPr>
          <a:xfrm>
            <a:off x="5712545" y="2137100"/>
            <a:ext cx="1527312" cy="1350176"/>
          </a:xfrm>
          <a:prstGeom prst="rect">
            <a:avLst/>
          </a:prstGeom>
        </p:spPr>
      </p:pic>
      <p:pic>
        <p:nvPicPr>
          <p:cNvPr id="15" name="Image 14">
            <a:extLst>
              <a:ext uri="{FF2B5EF4-FFF2-40B4-BE49-F238E27FC236}">
                <a16:creationId xmlns:a16="http://schemas.microsoft.com/office/drawing/2014/main" id="{7D8C075A-1A9B-4923-9414-BA2EB30631AA}"/>
              </a:ext>
            </a:extLst>
          </p:cNvPr>
          <p:cNvPicPr>
            <a:picLocks noChangeAspect="1"/>
          </p:cNvPicPr>
          <p:nvPr/>
        </p:nvPicPr>
        <p:blipFill>
          <a:blip r:embed="rId5"/>
          <a:stretch>
            <a:fillRect/>
          </a:stretch>
        </p:blipFill>
        <p:spPr>
          <a:xfrm>
            <a:off x="1894755" y="4867971"/>
            <a:ext cx="508000" cy="508000"/>
          </a:xfrm>
          <a:prstGeom prst="rect">
            <a:avLst/>
          </a:prstGeom>
        </p:spPr>
      </p:pic>
      <p:pic>
        <p:nvPicPr>
          <p:cNvPr id="16" name="Image 15">
            <a:extLst>
              <a:ext uri="{FF2B5EF4-FFF2-40B4-BE49-F238E27FC236}">
                <a16:creationId xmlns:a16="http://schemas.microsoft.com/office/drawing/2014/main" id="{2D6C156F-9C75-4129-861B-C610A4DFC7CC}"/>
              </a:ext>
            </a:extLst>
          </p:cNvPr>
          <p:cNvPicPr>
            <a:picLocks noChangeAspect="1"/>
          </p:cNvPicPr>
          <p:nvPr/>
        </p:nvPicPr>
        <p:blipFill>
          <a:blip r:embed="rId6"/>
          <a:stretch>
            <a:fillRect/>
          </a:stretch>
        </p:blipFill>
        <p:spPr>
          <a:xfrm>
            <a:off x="1880060" y="2211719"/>
            <a:ext cx="508000" cy="508000"/>
          </a:xfrm>
          <a:prstGeom prst="rect">
            <a:avLst/>
          </a:prstGeom>
        </p:spPr>
      </p:pic>
      <p:graphicFrame>
        <p:nvGraphicFramePr>
          <p:cNvPr id="17" name="Tableau 7">
            <a:extLst>
              <a:ext uri="{FF2B5EF4-FFF2-40B4-BE49-F238E27FC236}">
                <a16:creationId xmlns:a16="http://schemas.microsoft.com/office/drawing/2014/main" id="{E99EA5AC-258A-4809-9222-FF76FB93F341}"/>
              </a:ext>
            </a:extLst>
          </p:cNvPr>
          <p:cNvGraphicFramePr>
            <a:graphicFrameLocks noGrp="1"/>
          </p:cNvGraphicFramePr>
          <p:nvPr>
            <p:extLst>
              <p:ext uri="{D42A27DB-BD31-4B8C-83A1-F6EECF244321}">
                <p14:modId xmlns:p14="http://schemas.microsoft.com/office/powerpoint/2010/main" val="602703676"/>
              </p:ext>
            </p:extLst>
          </p:nvPr>
        </p:nvGraphicFramePr>
        <p:xfrm>
          <a:off x="2819430" y="6102037"/>
          <a:ext cx="4133820" cy="1975014"/>
        </p:xfrm>
        <a:graphic>
          <a:graphicData uri="http://schemas.openxmlformats.org/drawingml/2006/table">
            <a:tbl>
              <a:tblPr bandRow="1">
                <a:tableStyleId>{073A0DAA-6AF3-43AB-8588-CEC1D06C72B9}</a:tableStyleId>
              </a:tblPr>
              <a:tblGrid>
                <a:gridCol w="4133820">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741480">
                <a:tc>
                  <a:txBody>
                    <a:bodyPr/>
                    <a:lstStyle/>
                    <a:p>
                      <a:endParaRPr lang="fr-FR" sz="1000" b="0" i="0" kern="1300" baseline="0" dirty="0">
                        <a:solidFill>
                          <a:schemeClr val="dk1"/>
                        </a:solidFill>
                        <a:effectLst/>
                        <a:latin typeface="Roboto" panose="02000000000000000000" pitchFamily="2" charset="0"/>
                        <a:ea typeface="+mn-ea"/>
                        <a:cs typeface="+mn-cs"/>
                      </a:endParaRPr>
                    </a:p>
                    <a:p>
                      <a:pPr>
                        <a:lnSpc>
                          <a:spcPct val="114000"/>
                        </a:lnSpc>
                      </a:pPr>
                      <a:r>
                        <a:rPr lang="fr-FR" sz="1000" i="1" kern="1300" baseline="0" dirty="0">
                          <a:solidFill>
                            <a:schemeClr val="dk1"/>
                          </a:solidFill>
                          <a:effectLst/>
                          <a:latin typeface="Roboto" panose="02000000000000000000" pitchFamily="2" charset="0"/>
                          <a:ea typeface="+mn-ea"/>
                          <a:cs typeface="+mn-cs"/>
                        </a:rPr>
                        <a:t>En petits groupes.</a:t>
                      </a:r>
                    </a:p>
                    <a:p>
                      <a:pPr algn="just">
                        <a:lnSpc>
                          <a:spcPct val="114000"/>
                        </a:lnSpc>
                      </a:pPr>
                      <a:r>
                        <a:rPr lang="fr-FR" sz="1000" b="0" i="0" kern="1300" baseline="0" dirty="0">
                          <a:solidFill>
                            <a:schemeClr val="dk1"/>
                          </a:solidFill>
                          <a:effectLst/>
                          <a:latin typeface="Roboto" panose="02000000000000000000"/>
                          <a:ea typeface="+mn-ea"/>
                          <a:cs typeface="+mn-cs"/>
                        </a:rPr>
                        <a:t>Vous allez entendre une expression imagée qui fait</a:t>
                      </a:r>
                      <a:r>
                        <a:rPr lang="fr-FR" sz="1000" b="0" i="0" kern="1300" dirty="0">
                          <a:solidFill>
                            <a:schemeClr val="dk1"/>
                          </a:solidFill>
                          <a:latin typeface="Roboto" panose="02000000000000000000"/>
                        </a:rPr>
                        <a:t> référence à la météo. Vous avez trente secondes pour proposer une explication. </a:t>
                      </a:r>
                    </a:p>
                    <a:p>
                      <a:pPr algn="just">
                        <a:lnSpc>
                          <a:spcPct val="114000"/>
                        </a:lnSpc>
                      </a:pPr>
                      <a:r>
                        <a:rPr lang="fr-FR" sz="1000" b="0" i="0" kern="1300" dirty="0">
                          <a:solidFill>
                            <a:schemeClr val="dk1"/>
                          </a:solidFill>
                          <a:latin typeface="Roboto" panose="02000000000000000000"/>
                        </a:rPr>
                        <a:t>Le groupe le plus proche de la bonne signification de l’expression gagne un point !</a:t>
                      </a:r>
                      <a:endParaRPr lang="fr-FR" sz="1000" b="0" i="0" kern="1300" baseline="0" dirty="0">
                        <a:solidFill>
                          <a:schemeClr val="dk1"/>
                        </a:solidFill>
                        <a:effectLst/>
                        <a:latin typeface="Roboto" panose="0200000000000000000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pic>
        <p:nvPicPr>
          <p:cNvPr id="19" name="Image 18">
            <a:extLst>
              <a:ext uri="{FF2B5EF4-FFF2-40B4-BE49-F238E27FC236}">
                <a16:creationId xmlns:a16="http://schemas.microsoft.com/office/drawing/2014/main" id="{BC29492A-BCF7-4820-95F2-3DE045F31943}"/>
              </a:ext>
            </a:extLst>
          </p:cNvPr>
          <p:cNvPicPr>
            <a:picLocks noChangeAspect="1"/>
          </p:cNvPicPr>
          <p:nvPr/>
        </p:nvPicPr>
        <p:blipFill>
          <a:blip r:embed="rId7"/>
          <a:stretch>
            <a:fillRect/>
          </a:stretch>
        </p:blipFill>
        <p:spPr>
          <a:xfrm>
            <a:off x="1885230" y="3620660"/>
            <a:ext cx="508000" cy="508000"/>
          </a:xfrm>
          <a:prstGeom prst="rect">
            <a:avLst/>
          </a:prstGeom>
        </p:spPr>
      </p:pic>
      <p:pic>
        <p:nvPicPr>
          <p:cNvPr id="12" name="Image 11">
            <a:extLst>
              <a:ext uri="{FF2B5EF4-FFF2-40B4-BE49-F238E27FC236}">
                <a16:creationId xmlns:a16="http://schemas.microsoft.com/office/drawing/2014/main" id="{DFB4A7A0-8B22-D747-8C20-88448A1797D3}"/>
              </a:ext>
            </a:extLst>
          </p:cNvPr>
          <p:cNvPicPr>
            <a:picLocks noChangeAspect="1"/>
          </p:cNvPicPr>
          <p:nvPr/>
        </p:nvPicPr>
        <p:blipFill>
          <a:blip r:embed="rId8"/>
          <a:stretch>
            <a:fillRect/>
          </a:stretch>
        </p:blipFill>
        <p:spPr>
          <a:xfrm>
            <a:off x="6614" y="10102536"/>
            <a:ext cx="7546445" cy="589277"/>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8821B06-631A-4C80-A028-F8F7220678D5}"/>
              </a:ext>
            </a:extLst>
          </p:cNvPr>
          <p:cNvPicPr>
            <a:picLocks noChangeAspect="1"/>
          </p:cNvPicPr>
          <p:nvPr/>
        </p:nvPicPr>
        <p:blipFill>
          <a:blip r:embed="rId2"/>
          <a:stretch>
            <a:fillRect/>
          </a:stretch>
        </p:blipFill>
        <p:spPr>
          <a:xfrm>
            <a:off x="6615" y="0"/>
            <a:ext cx="7546445" cy="10691813"/>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106802" y="724598"/>
            <a:ext cx="277754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Y’a plus de saisons » Gauvain Sers</a:t>
            </a:r>
            <a:endParaRPr lang="fr-FR" sz="1200" dirty="0">
              <a:latin typeface="Roboto" panose="02000000000000000000" pitchFamily="2" charset="0"/>
              <a:ea typeface="Roboto" panose="02000000000000000000" pitchFamily="2" charset="0"/>
            </a:endParaRP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698721"/>
            <a:ext cx="2160148" cy="247760"/>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Soizic </a:t>
            </a:r>
            <a:r>
              <a:rPr lang="fr-FR" sz="800" kern="1000" dirty="0" err="1">
                <a:latin typeface="Roboto Light" panose="02000000000000000000" pitchFamily="2" charset="0"/>
                <a:ea typeface="Roboto" panose="02000000000000000000" pitchFamily="2" charset="0"/>
              </a:rPr>
              <a:t>Ramananjohary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39" name="Image 38">
            <a:extLst>
              <a:ext uri="{FF2B5EF4-FFF2-40B4-BE49-F238E27FC236}">
                <a16:creationId xmlns:a16="http://schemas.microsoft.com/office/drawing/2014/main" id="{27CB6A3E-585B-2C4A-B864-F5AF921B3998}"/>
              </a:ext>
            </a:extLst>
          </p:cNvPr>
          <p:cNvPicPr>
            <a:picLocks noChangeAspect="1"/>
          </p:cNvPicPr>
          <p:nvPr/>
        </p:nvPicPr>
        <p:blipFill>
          <a:blip r:embed="rId3"/>
          <a:stretch>
            <a:fillRect/>
          </a:stretch>
        </p:blipFill>
        <p:spPr>
          <a:xfrm>
            <a:off x="0" y="-6036"/>
            <a:ext cx="2743200" cy="660400"/>
          </a:xfrm>
          <a:prstGeom prst="rect">
            <a:avLst/>
          </a:prstGeom>
        </p:spPr>
      </p:pic>
      <p:graphicFrame>
        <p:nvGraphicFramePr>
          <p:cNvPr id="13" name="Tableau 12">
            <a:extLst>
              <a:ext uri="{FF2B5EF4-FFF2-40B4-BE49-F238E27FC236}">
                <a16:creationId xmlns:a16="http://schemas.microsoft.com/office/drawing/2014/main" id="{7FE9666C-6202-4C0D-A13D-3144E7030324}"/>
              </a:ext>
            </a:extLst>
          </p:cNvPr>
          <p:cNvGraphicFramePr>
            <a:graphicFrameLocks noGrp="1"/>
          </p:cNvGraphicFramePr>
          <p:nvPr>
            <p:extLst>
              <p:ext uri="{D42A27DB-BD31-4B8C-83A1-F6EECF244321}">
                <p14:modId xmlns:p14="http://schemas.microsoft.com/office/powerpoint/2010/main" val="583449848"/>
              </p:ext>
            </p:extLst>
          </p:nvPr>
        </p:nvGraphicFramePr>
        <p:xfrm>
          <a:off x="3330914" y="4517550"/>
          <a:ext cx="2782805" cy="731520"/>
        </p:xfrm>
        <a:graphic>
          <a:graphicData uri="http://schemas.openxmlformats.org/drawingml/2006/table">
            <a:tbl>
              <a:tblPr firstRow="1" bandRow="1">
                <a:tableStyleId>{69CF1AB2-1976-4502-BF36-3FF5EA218861}</a:tableStyleId>
              </a:tblPr>
              <a:tblGrid>
                <a:gridCol w="2134221">
                  <a:extLst>
                    <a:ext uri="{9D8B030D-6E8A-4147-A177-3AD203B41FA5}">
                      <a16:colId xmlns:a16="http://schemas.microsoft.com/office/drawing/2014/main" val="3258751326"/>
                    </a:ext>
                  </a:extLst>
                </a:gridCol>
                <a:gridCol w="648584">
                  <a:extLst>
                    <a:ext uri="{9D8B030D-6E8A-4147-A177-3AD203B41FA5}">
                      <a16:colId xmlns:a16="http://schemas.microsoft.com/office/drawing/2014/main" val="4130564851"/>
                    </a:ext>
                  </a:extLst>
                </a:gridCol>
              </a:tblGrid>
              <a:tr h="241700">
                <a:tc>
                  <a:txBody>
                    <a:bodyPr/>
                    <a:lstStyle/>
                    <a:p>
                      <a:pPr marL="0" indent="0" algn="just" defTabSz="755934" rtl="0" eaLnBrk="1" latinLnBrk="0" hangingPunct="1">
                        <a:buNone/>
                      </a:pPr>
                      <a:r>
                        <a:rPr lang="fr-FR" sz="1000" b="0" i="0" kern="1300" baseline="0" dirty="0">
                          <a:solidFill>
                            <a:schemeClr val="dk1"/>
                          </a:solidFill>
                          <a:effectLst/>
                          <a:latin typeface="Roboto" panose="02000000000000000000" pitchFamily="2" charset="0"/>
                          <a:ea typeface="Roboto" panose="02000000000000000000" pitchFamily="2" charset="0"/>
                          <a:cs typeface="+mn-cs"/>
                        </a:rPr>
                        <a:t>L’introduction de la chanson </a:t>
                      </a:r>
                    </a:p>
                  </a:txBody>
                  <a:tcPr/>
                </a:tc>
                <a:tc>
                  <a:txBody>
                    <a:bodyPr/>
                    <a:lstStyle/>
                    <a:p>
                      <a:pPr marL="0" algn="l" defTabSz="755934" rtl="0" eaLnBrk="1" latinLnBrk="0" hangingPunct="1"/>
                      <a:r>
                        <a:rPr lang="fr-FR" sz="1000" b="0" i="0" kern="1300" baseline="0" dirty="0">
                          <a:solidFill>
                            <a:schemeClr val="dk1"/>
                          </a:solidFill>
                          <a:effectLst/>
                          <a:latin typeface="Roboto" panose="02000000000000000000" pitchFamily="2" charset="0"/>
                          <a:ea typeface="Roboto" panose="02000000000000000000" pitchFamily="2" charset="0"/>
                          <a:cs typeface="+mn-cs"/>
                        </a:rPr>
                        <a:t>n°__</a:t>
                      </a:r>
                    </a:p>
                  </a:txBody>
                  <a:tcPr/>
                </a:tc>
                <a:extLst>
                  <a:ext uri="{0D108BD9-81ED-4DB2-BD59-A6C34878D82A}">
                    <a16:rowId xmlns:a16="http://schemas.microsoft.com/office/drawing/2014/main" val="1099583225"/>
                  </a:ext>
                </a:extLst>
              </a:tr>
              <a:tr h="221162">
                <a:tc>
                  <a:txBody>
                    <a:bodyPr/>
                    <a:lstStyle/>
                    <a:p>
                      <a:pPr marL="0" indent="0" algn="just" defTabSz="755934" rtl="0" eaLnBrk="1" latinLnBrk="0" hangingPunct="1">
                        <a:buNone/>
                      </a:pPr>
                      <a:r>
                        <a:rPr lang="fr-FR" sz="1000" b="0" i="0" kern="1300" baseline="0" dirty="0">
                          <a:solidFill>
                            <a:schemeClr val="dk1"/>
                          </a:solidFill>
                          <a:effectLst/>
                          <a:latin typeface="Roboto" panose="02000000000000000000" pitchFamily="2" charset="0"/>
                          <a:ea typeface="Roboto" panose="02000000000000000000" pitchFamily="2" charset="0"/>
                          <a:cs typeface="+mn-cs"/>
                        </a:rPr>
                        <a:t>Les couplets </a:t>
                      </a:r>
                    </a:p>
                  </a:txBody>
                  <a:tcPr/>
                </a:tc>
                <a:tc>
                  <a:txBody>
                    <a:bodyPr/>
                    <a:lstStyle/>
                    <a:p>
                      <a:pPr marL="0" algn="l" defTabSz="755934" rtl="0" eaLnBrk="1" latinLnBrk="0" hangingPunct="1"/>
                      <a:r>
                        <a:rPr lang="fr-FR" sz="1000" b="0" i="0" kern="1300" baseline="0" dirty="0">
                          <a:solidFill>
                            <a:schemeClr val="dk1"/>
                          </a:solidFill>
                          <a:effectLst/>
                          <a:latin typeface="Roboto" panose="02000000000000000000" pitchFamily="2" charset="0"/>
                          <a:ea typeface="Roboto" panose="02000000000000000000" pitchFamily="2" charset="0"/>
                          <a:cs typeface="+mn-cs"/>
                        </a:rPr>
                        <a:t>n°__</a:t>
                      </a:r>
                    </a:p>
                  </a:txBody>
                  <a:tcPr/>
                </a:tc>
                <a:extLst>
                  <a:ext uri="{0D108BD9-81ED-4DB2-BD59-A6C34878D82A}">
                    <a16:rowId xmlns:a16="http://schemas.microsoft.com/office/drawing/2014/main" val="148247187"/>
                  </a:ext>
                </a:extLst>
              </a:tr>
              <a:tr h="218595">
                <a:tc>
                  <a:txBody>
                    <a:bodyPr/>
                    <a:lstStyle/>
                    <a:p>
                      <a:pPr marL="0" indent="0" algn="just" defTabSz="755934" rtl="0" eaLnBrk="1" latinLnBrk="0" hangingPunct="1">
                        <a:buNone/>
                      </a:pPr>
                      <a:r>
                        <a:rPr lang="fr-FR" sz="1000" b="0" i="0" kern="1300" baseline="0" dirty="0">
                          <a:solidFill>
                            <a:schemeClr val="dk1"/>
                          </a:solidFill>
                          <a:effectLst/>
                          <a:latin typeface="Roboto" panose="02000000000000000000" pitchFamily="2" charset="0"/>
                          <a:ea typeface="Roboto" panose="02000000000000000000" pitchFamily="2" charset="0"/>
                          <a:cs typeface="+mn-cs"/>
                        </a:rPr>
                        <a:t>Le refrain </a:t>
                      </a:r>
                    </a:p>
                  </a:txBody>
                  <a:tcPr/>
                </a:tc>
                <a:tc>
                  <a:txBody>
                    <a:bodyPr/>
                    <a:lstStyle/>
                    <a:p>
                      <a:r>
                        <a:rPr lang="fr-FR" sz="1000" b="0" i="0" kern="1300" baseline="0" dirty="0">
                          <a:solidFill>
                            <a:schemeClr val="dk1"/>
                          </a:solidFill>
                          <a:effectLst/>
                          <a:latin typeface="Roboto" panose="02000000000000000000" pitchFamily="2" charset="0"/>
                          <a:ea typeface="Roboto" panose="02000000000000000000" pitchFamily="2" charset="0"/>
                          <a:cs typeface="+mn-cs"/>
                        </a:rPr>
                        <a:t>n°__</a:t>
                      </a:r>
                    </a:p>
                  </a:txBody>
                  <a:tcPr/>
                </a:tc>
                <a:extLst>
                  <a:ext uri="{0D108BD9-81ED-4DB2-BD59-A6C34878D82A}">
                    <a16:rowId xmlns:a16="http://schemas.microsoft.com/office/drawing/2014/main" val="4010597361"/>
                  </a:ext>
                </a:extLst>
              </a:tr>
            </a:tbl>
          </a:graphicData>
        </a:graphic>
      </p:graphicFrame>
      <p:graphicFrame>
        <p:nvGraphicFramePr>
          <p:cNvPr id="14" name="Tableau 7">
            <a:extLst>
              <a:ext uri="{FF2B5EF4-FFF2-40B4-BE49-F238E27FC236}">
                <a16:creationId xmlns:a16="http://schemas.microsoft.com/office/drawing/2014/main" id="{49F150B9-BC1E-4F8D-ACAC-970A55E47842}"/>
              </a:ext>
            </a:extLst>
          </p:cNvPr>
          <p:cNvGraphicFramePr>
            <a:graphicFrameLocks noGrp="1"/>
          </p:cNvGraphicFramePr>
          <p:nvPr>
            <p:extLst>
              <p:ext uri="{D42A27DB-BD31-4B8C-83A1-F6EECF244321}">
                <p14:modId xmlns:p14="http://schemas.microsoft.com/office/powerpoint/2010/main" val="4081087401"/>
              </p:ext>
            </p:extLst>
          </p:nvPr>
        </p:nvGraphicFramePr>
        <p:xfrm>
          <a:off x="864394" y="964406"/>
          <a:ext cx="6369404" cy="9565404"/>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5194C4"/>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04499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panose="02000000000000000000" pitchFamily="2" charset="0"/>
                          <a:ea typeface="+mn-ea"/>
                          <a:cs typeface="+mn-cs"/>
                        </a:rPr>
                        <a:t>Prenez une feuille et divisez-la en quatre. En une minute, vous allez représenter chaque saison de l’année dans votre pays par un dessin, un symbole. </a:t>
                      </a:r>
                    </a:p>
                    <a:p>
                      <a:pPr algn="just"/>
                      <a:r>
                        <a:rPr lang="fr-FR" sz="1000" b="0" i="0" kern="1300" baseline="0" dirty="0">
                          <a:solidFill>
                            <a:schemeClr val="dk1"/>
                          </a:solidFill>
                          <a:effectLst/>
                          <a:latin typeface="Roboto" panose="02000000000000000000" pitchFamily="2" charset="0"/>
                          <a:ea typeface="+mn-ea"/>
                          <a:cs typeface="+mn-cs"/>
                        </a:rPr>
                        <a:t>En haut à gauche : l’hiver, en haut à droite : le printemps, en bas à gauche : l’été, en bas à droite : l’automne.</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2658358">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0" indent="0" algn="just">
                        <a:buNone/>
                      </a:pPr>
                      <a:r>
                        <a:rPr lang="fr-FR" sz="1000" b="0" i="1" kern="1300" baseline="0" dirty="0">
                          <a:solidFill>
                            <a:schemeClr val="dk1"/>
                          </a:solidFill>
                          <a:effectLst/>
                          <a:latin typeface="Roboto Medium" panose="02000000000000000000" pitchFamily="2" charset="0"/>
                          <a:ea typeface="+mn-ea"/>
                          <a:cs typeface="+mn-cs"/>
                        </a:rPr>
                        <a:t>À deux. </a:t>
                      </a:r>
                    </a:p>
                    <a:p>
                      <a:pPr marL="0" indent="0" algn="just">
                        <a:buNone/>
                      </a:pPr>
                      <a:r>
                        <a:rPr lang="fr-FR" sz="1000" b="0" i="0" kern="1300" baseline="0" dirty="0">
                          <a:solidFill>
                            <a:schemeClr val="dk1"/>
                          </a:solidFill>
                          <a:effectLst/>
                          <a:latin typeface="Roboto" panose="02000000000000000000" pitchFamily="2" charset="0"/>
                          <a:ea typeface="Roboto" panose="02000000000000000000" pitchFamily="2" charset="0"/>
                          <a:cs typeface="+mn-cs"/>
                        </a:rPr>
                        <a:t>A. Associez chaque description musicale à la partie correspondante de la chanson. </a:t>
                      </a:r>
                    </a:p>
                    <a:p>
                      <a:pPr marL="228600" indent="-228600" algn="just">
                        <a:buAutoNum type="alphaUcPeriod"/>
                      </a:pPr>
                      <a:endParaRPr lang="fr-FR" sz="1000" b="0" i="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rabi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On n’entend pas beaucoup les instruments. On entend surtout les paroles. </a:t>
                      </a:r>
                    </a:p>
                    <a:p>
                      <a:pPr marL="228600" indent="-228600" algn="just" defTabSz="755934" rtl="0" eaLnBrk="1" latinLnBrk="0" hangingPunct="1">
                        <a:buAutoNum type="arabi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La musique est douce et légère, comme dans une chanson pour enfant.</a:t>
                      </a:r>
                    </a:p>
                    <a:p>
                      <a:pPr marL="228600" indent="-228600" algn="just" defTabSz="755934" rtl="0" eaLnBrk="1" latinLnBrk="0" hangingPunct="1">
                        <a:buAutoNum type="arabicPeriod"/>
                      </a:pPr>
                      <a:r>
                        <a:rPr lang="fr-FR" sz="1000" b="0" i="0" kern="1300" baseline="0" dirty="0">
                          <a:solidFill>
                            <a:schemeClr val="dk1"/>
                          </a:solidFill>
                          <a:effectLst/>
                          <a:latin typeface="Roboto" panose="02000000000000000000" pitchFamily="2" charset="0"/>
                          <a:ea typeface="Roboto" panose="02000000000000000000" pitchFamily="2" charset="0"/>
                          <a:cs typeface="+mn-cs"/>
                        </a:rPr>
                        <a:t>La musique est rapide. Elle se répète.</a:t>
                      </a: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panose="02000000000000000000" pitchFamily="2" charset="0"/>
                          <a:ea typeface="+mn-ea"/>
                          <a:cs typeface="+mn-cs"/>
                        </a:rPr>
                        <a:t>B. Écoutez la voix du chanteur. Soulignez les réponses correctes. </a:t>
                      </a:r>
                    </a:p>
                    <a:p>
                      <a:endParaRPr lang="fr-FR" sz="1000" b="0" i="0" kern="1300" baseline="0" dirty="0">
                        <a:solidFill>
                          <a:schemeClr val="dk1"/>
                        </a:solidFill>
                        <a:effectLst/>
                        <a:latin typeface="Roboto" panose="02000000000000000000" pitchFamily="2" charset="0"/>
                        <a:ea typeface="+mn-ea"/>
                        <a:cs typeface="+mn-cs"/>
                      </a:endParaRPr>
                    </a:p>
                    <a:p>
                      <a:pPr marL="0" indent="0" algn="just">
                        <a:buFont typeface="Wingdings" pitchFamily="2" charset="2"/>
                        <a:buNone/>
                      </a:pPr>
                      <a:r>
                        <a:rPr lang="fr-FR" sz="1000" b="0" i="0" kern="1300" baseline="0" dirty="0">
                          <a:solidFill>
                            <a:schemeClr val="dk1"/>
                          </a:solidFill>
                          <a:effectLst/>
                          <a:latin typeface="Roboto" panose="02000000000000000000" pitchFamily="2" charset="0"/>
                          <a:ea typeface="+mn-ea"/>
                          <a:cs typeface="+mn-cs"/>
                        </a:rPr>
                        <a:t>- Il chante parfois plus lentement. </a:t>
                      </a:r>
                    </a:p>
                    <a:p>
                      <a:pPr marL="0" marR="0" lvl="0" indent="0" algn="just"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i="0" kern="1300" baseline="0" dirty="0">
                          <a:solidFill>
                            <a:schemeClr val="dk1"/>
                          </a:solidFill>
                          <a:effectLst/>
                          <a:latin typeface="Roboto" panose="02000000000000000000" pitchFamily="2" charset="0"/>
                          <a:ea typeface="+mn-ea"/>
                          <a:cs typeface="+mn-cs"/>
                        </a:rPr>
                        <a:t>- Il change de ton au moment du refrain.</a:t>
                      </a:r>
                    </a:p>
                    <a:p>
                      <a:pPr marL="0" indent="0" algn="just">
                        <a:buFont typeface="Wingdings" pitchFamily="2" charset="2"/>
                        <a:buNone/>
                      </a:pPr>
                      <a:r>
                        <a:rPr lang="fr-FR" sz="1000" b="0" i="0" kern="1300" baseline="0" dirty="0">
                          <a:solidFill>
                            <a:schemeClr val="dk1"/>
                          </a:solidFill>
                          <a:effectLst/>
                          <a:latin typeface="Roboto" panose="02000000000000000000" pitchFamily="2" charset="0"/>
                          <a:ea typeface="+mn-ea"/>
                          <a:cs typeface="+mn-cs"/>
                        </a:rPr>
                        <a:t>- Il allonge les mots à la fin des phrases.</a:t>
                      </a:r>
                    </a:p>
                    <a:p>
                      <a:pPr marL="0" indent="0" algn="just">
                        <a:buFont typeface="Wingdings" pitchFamily="2" charset="2"/>
                        <a:buNone/>
                      </a:pPr>
                      <a:r>
                        <a:rPr lang="fr-FR" sz="1000" b="0" i="0" kern="1300" baseline="0" dirty="0">
                          <a:solidFill>
                            <a:schemeClr val="dk1"/>
                          </a:solidFill>
                          <a:effectLst/>
                          <a:latin typeface="Roboto" panose="02000000000000000000" pitchFamily="2" charset="0"/>
                          <a:ea typeface="+mn-ea"/>
                          <a:cs typeface="+mn-cs"/>
                        </a:rPr>
                        <a:t>- Il chante plus fort.</a:t>
                      </a:r>
                    </a:p>
                    <a:p>
                      <a:pPr marL="0" indent="0" algn="just">
                        <a:buFont typeface="Wingdings" pitchFamily="2" charset="2"/>
                        <a:buNone/>
                      </a:pPr>
                      <a:r>
                        <a:rPr lang="fr-FR" sz="1000" b="0" i="0" kern="1300" baseline="0" dirty="0">
                          <a:solidFill>
                            <a:schemeClr val="dk1"/>
                          </a:solidFill>
                          <a:effectLst/>
                          <a:latin typeface="Roboto" panose="02000000000000000000" pitchFamily="2" charset="0"/>
                          <a:ea typeface="+mn-ea"/>
                          <a:cs typeface="+mn-cs"/>
                        </a:rPr>
                        <a:t>- Il chante plutôt de manière calme et posée. </a:t>
                      </a:r>
                    </a:p>
                    <a:p>
                      <a:pPr marL="0" indent="0" algn="just">
                        <a:buFont typeface="Wingdings" pitchFamily="2" charset="2"/>
                        <a:buNone/>
                      </a:pPr>
                      <a:r>
                        <a:rPr lang="fr-FR" sz="1000" b="0" i="0" kern="1300" baseline="0" dirty="0">
                          <a:solidFill>
                            <a:schemeClr val="dk1"/>
                          </a:solidFill>
                          <a:effectLst/>
                          <a:latin typeface="Roboto" panose="02000000000000000000" pitchFamily="2" charset="0"/>
                          <a:ea typeface="+mn-ea"/>
                          <a:cs typeface="+mn-cs"/>
                        </a:rPr>
                        <a:t>- Il fait du beat boxing (il imite des instruments avec sa bouche).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90800">
                <a:tc rowSpan="3">
                  <a:txBody>
                    <a:bodyPr/>
                    <a:lstStyle/>
                    <a:p>
                      <a:pPr algn="r"/>
                      <a:r>
                        <a:rPr lang="fr-FR" sz="5300" b="1" i="0" baseline="0" dirty="0">
                          <a:solidFill>
                            <a:srgbClr val="5194C4"/>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lgn="just">
                        <a:buAutoNum type="alphaUcPeriod"/>
                      </a:pPr>
                      <a:r>
                        <a:rPr lang="fr-FR" sz="1000" b="0" kern="1300" baseline="0" dirty="0">
                          <a:solidFill>
                            <a:schemeClr val="dk1"/>
                          </a:solidFill>
                          <a:effectLst/>
                          <a:latin typeface="Roboto" panose="02000000000000000000" pitchFamily="2" charset="0"/>
                          <a:ea typeface="Roboto" panose="02000000000000000000" pitchFamily="2" charset="0"/>
                          <a:cs typeface="+mn-cs"/>
                        </a:rPr>
                        <a:t>Quelles sont les intentions du chanteur ? </a:t>
                      </a:r>
                    </a:p>
                    <a:p>
                      <a:pPr marL="0" indent="0" algn="just">
                        <a:buNone/>
                      </a:pPr>
                      <a:r>
                        <a:rPr lang="fr-FR" sz="1000" b="0" kern="1300" baseline="0" dirty="0">
                          <a:solidFill>
                            <a:schemeClr val="dk1"/>
                          </a:solidFill>
                          <a:effectLst/>
                          <a:latin typeface="Roboto" panose="02000000000000000000" pitchFamily="2" charset="0"/>
                          <a:ea typeface="Roboto" panose="02000000000000000000" pitchFamily="2" charset="0"/>
                          <a:cs typeface="+mn-cs"/>
                        </a:rPr>
                        <a:t>Cochez les messages de la chanson.</a:t>
                      </a:r>
                    </a:p>
                    <a:p>
                      <a:pPr marL="228600" indent="-228600" algn="just">
                        <a:buAutoNum type="alphaUcPeriod"/>
                      </a:pPr>
                      <a:endParaRPr lang="fr-FR" sz="1000" b="0" kern="1300" baseline="0" dirty="0">
                        <a:solidFill>
                          <a:schemeClr val="dk1"/>
                        </a:solidFill>
                        <a:effectLst/>
                        <a:latin typeface="Roboto Medium" panose="02000000000000000000" pitchFamily="2" charset="0"/>
                        <a:ea typeface="+mn-ea"/>
                        <a:cs typeface="+mn-cs"/>
                      </a:endParaRPr>
                    </a:p>
                    <a:p>
                      <a:pPr marL="171450" indent="-171450" algn="just">
                        <a:buFont typeface="Wingdings" panose="05000000000000000000" pitchFamily="2" charset="2"/>
                        <a:buChar char="q"/>
                      </a:pPr>
                      <a:r>
                        <a:rPr lang="fr-FR" sz="1000" b="0" i="0" kern="1300" baseline="0" dirty="0">
                          <a:solidFill>
                            <a:schemeClr val="dk1"/>
                          </a:solidFill>
                          <a:effectLst/>
                          <a:latin typeface="Roboto" panose="02000000000000000000" pitchFamily="2" charset="0"/>
                          <a:ea typeface="Roboto" panose="02000000000000000000" pitchFamily="2" charset="0"/>
                          <a:cs typeface="+mn-cs"/>
                        </a:rPr>
                        <a:t>Montrer le changement climatique et ses conséquences sur les saisons.</a:t>
                      </a:r>
                    </a:p>
                    <a:p>
                      <a:pPr marL="171450" indent="-171450" algn="just">
                        <a:buFont typeface="Wingdings" panose="05000000000000000000" pitchFamily="2" charset="2"/>
                        <a:buChar char="q"/>
                      </a:pPr>
                      <a:r>
                        <a:rPr lang="fr-FR" sz="1000" b="0" i="0" kern="1300" baseline="0" dirty="0">
                          <a:solidFill>
                            <a:schemeClr val="dk1"/>
                          </a:solidFill>
                          <a:effectLst/>
                          <a:latin typeface="Roboto" panose="02000000000000000000" pitchFamily="2" charset="0"/>
                          <a:ea typeface="Roboto" panose="02000000000000000000" pitchFamily="2" charset="0"/>
                          <a:cs typeface="+mn-cs"/>
                        </a:rPr>
                        <a:t>Constater des catastrophes naturelles.</a:t>
                      </a:r>
                    </a:p>
                    <a:p>
                      <a:pPr marL="171450" indent="-171450" algn="just">
                        <a:buFont typeface="Wingdings" panose="05000000000000000000" pitchFamily="2" charset="2"/>
                        <a:buChar char="q"/>
                      </a:pPr>
                      <a:r>
                        <a:rPr lang="fr-FR" sz="1000" b="0" i="0" kern="1300" baseline="0" dirty="0">
                          <a:solidFill>
                            <a:schemeClr val="dk1"/>
                          </a:solidFill>
                          <a:effectLst/>
                          <a:latin typeface="Roboto" panose="02000000000000000000" pitchFamily="2" charset="0"/>
                          <a:ea typeface="Roboto" panose="02000000000000000000" pitchFamily="2" charset="0"/>
                          <a:cs typeface="+mn-cs"/>
                        </a:rPr>
                        <a:t>Proposer des solutions pour lutter contre le réchauffement de la planète.</a:t>
                      </a:r>
                    </a:p>
                    <a:p>
                      <a:pPr marL="171450" indent="-171450" algn="just">
                        <a:buFont typeface="Wingdings" panose="05000000000000000000" pitchFamily="2" charset="2"/>
                        <a:buChar char="q"/>
                      </a:pPr>
                      <a:r>
                        <a:rPr lang="fr-FR" sz="1000" b="0" i="0" kern="1300" baseline="0" dirty="0">
                          <a:solidFill>
                            <a:schemeClr val="dk1"/>
                          </a:solidFill>
                          <a:effectLst/>
                          <a:latin typeface="Roboto" panose="02000000000000000000" pitchFamily="2" charset="0"/>
                          <a:ea typeface="Roboto" panose="02000000000000000000" pitchFamily="2" charset="0"/>
                          <a:cs typeface="+mn-cs"/>
                        </a:rPr>
                        <a:t>S’interroger sur l’avenir de la planète et le futur des jeunes.</a:t>
                      </a:r>
                    </a:p>
                    <a:p>
                      <a:pPr marL="171450" indent="-171450" algn="just">
                        <a:buFont typeface="Wingdings" panose="05000000000000000000" pitchFamily="2" charset="2"/>
                        <a:buChar char="q"/>
                      </a:pPr>
                      <a:r>
                        <a:rPr lang="fr-FR" sz="1000" b="0" i="0" kern="1300" baseline="0" dirty="0">
                          <a:solidFill>
                            <a:schemeClr val="dk1"/>
                          </a:solidFill>
                          <a:effectLst/>
                          <a:latin typeface="Roboto" panose="02000000000000000000" pitchFamily="2" charset="0"/>
                          <a:ea typeface="Roboto" panose="02000000000000000000" pitchFamily="2" charset="0"/>
                          <a:cs typeface="+mn-cs"/>
                        </a:rPr>
                        <a:t>Lister les causes du réchauffement climatique.</a:t>
                      </a:r>
                    </a:p>
                    <a:p>
                      <a:pPr marL="0" indent="0" algn="just">
                        <a:buNone/>
                      </a:pPr>
                      <a:endParaRPr lang="fr-FR" sz="1000" b="0"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B. </a:t>
                      </a:r>
                      <a:r>
                        <a:rPr lang="fr-FR" sz="1000" b="0" i="1" kern="1300" baseline="0" dirty="0">
                          <a:solidFill>
                            <a:schemeClr val="dk1"/>
                          </a:solidFill>
                          <a:effectLst/>
                          <a:latin typeface="Roboto" panose="02000000000000000000" pitchFamily="2" charset="0"/>
                          <a:ea typeface="+mn-ea"/>
                          <a:cs typeface="+mn-cs"/>
                        </a:rPr>
                        <a:t>À deux. Avec la transcription des paroles.</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Associez chaque message sélectionné dans l’activité précédente au passage  correspondant ou au refrain.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16" name="Image 15">
            <a:extLst>
              <a:ext uri="{FF2B5EF4-FFF2-40B4-BE49-F238E27FC236}">
                <a16:creationId xmlns:a16="http://schemas.microsoft.com/office/drawing/2014/main" id="{81A48C64-E50A-4E9D-945A-9E3942C79510}"/>
              </a:ext>
            </a:extLst>
          </p:cNvPr>
          <p:cNvPicPr>
            <a:picLocks noChangeAspect="1"/>
          </p:cNvPicPr>
          <p:nvPr/>
        </p:nvPicPr>
        <p:blipFill>
          <a:blip r:embed="rId4"/>
          <a:stretch>
            <a:fillRect/>
          </a:stretch>
        </p:blipFill>
        <p:spPr>
          <a:xfrm>
            <a:off x="1875705" y="1312075"/>
            <a:ext cx="508000" cy="508000"/>
          </a:xfrm>
          <a:prstGeom prst="rect">
            <a:avLst/>
          </a:prstGeom>
        </p:spPr>
      </p:pic>
      <p:pic>
        <p:nvPicPr>
          <p:cNvPr id="17" name="Image 16">
            <a:extLst>
              <a:ext uri="{FF2B5EF4-FFF2-40B4-BE49-F238E27FC236}">
                <a16:creationId xmlns:a16="http://schemas.microsoft.com/office/drawing/2014/main" id="{9E506781-86BF-49E1-9D37-0565E3BD5AEC}"/>
              </a:ext>
            </a:extLst>
          </p:cNvPr>
          <p:cNvPicPr>
            <a:picLocks noChangeAspect="1"/>
          </p:cNvPicPr>
          <p:nvPr/>
        </p:nvPicPr>
        <p:blipFill>
          <a:blip r:embed="rId5"/>
          <a:stretch>
            <a:fillRect/>
          </a:stretch>
        </p:blipFill>
        <p:spPr>
          <a:xfrm>
            <a:off x="1875705" y="2953490"/>
            <a:ext cx="508000" cy="508000"/>
          </a:xfrm>
          <a:prstGeom prst="rect">
            <a:avLst/>
          </a:prstGeom>
        </p:spPr>
      </p:pic>
      <p:pic>
        <p:nvPicPr>
          <p:cNvPr id="18" name="Image 17">
            <a:extLst>
              <a:ext uri="{FF2B5EF4-FFF2-40B4-BE49-F238E27FC236}">
                <a16:creationId xmlns:a16="http://schemas.microsoft.com/office/drawing/2014/main" id="{C264149A-A88E-45D4-B356-BDC7C79E20B6}"/>
              </a:ext>
            </a:extLst>
          </p:cNvPr>
          <p:cNvPicPr>
            <a:picLocks noChangeAspect="1"/>
          </p:cNvPicPr>
          <p:nvPr/>
        </p:nvPicPr>
        <p:blipFill>
          <a:blip r:embed="rId6"/>
          <a:stretch>
            <a:fillRect/>
          </a:stretch>
        </p:blipFill>
        <p:spPr>
          <a:xfrm>
            <a:off x="1875705" y="6714708"/>
            <a:ext cx="508000" cy="508000"/>
          </a:xfrm>
          <a:prstGeom prst="rect">
            <a:avLst/>
          </a:prstGeom>
        </p:spPr>
      </p:pic>
      <p:pic>
        <p:nvPicPr>
          <p:cNvPr id="11" name="Image 10">
            <a:extLst>
              <a:ext uri="{FF2B5EF4-FFF2-40B4-BE49-F238E27FC236}">
                <a16:creationId xmlns:a16="http://schemas.microsoft.com/office/drawing/2014/main" id="{701CB346-E40F-DB44-97FE-1F347F4364C0}"/>
              </a:ext>
            </a:extLst>
          </p:cNvPr>
          <p:cNvPicPr>
            <a:picLocks noChangeAspect="1"/>
          </p:cNvPicPr>
          <p:nvPr/>
        </p:nvPicPr>
        <p:blipFill>
          <a:blip r:embed="rId7"/>
          <a:stretch>
            <a:fillRect/>
          </a:stretch>
        </p:blipFill>
        <p:spPr>
          <a:xfrm>
            <a:off x="6614" y="10102536"/>
            <a:ext cx="7546445" cy="589277"/>
          </a:xfrm>
          <a:prstGeom prst="rect">
            <a:avLst/>
          </a:prstGeom>
        </p:spPr>
      </p:pic>
    </p:spTree>
    <p:extLst>
      <p:ext uri="{BB962C8B-B14F-4D97-AF65-F5344CB8AC3E}">
        <p14:creationId xmlns:p14="http://schemas.microsoft.com/office/powerpoint/2010/main" val="48211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7D2ABAC-ED68-4395-8AF6-183187797518}"/>
              </a:ext>
            </a:extLst>
          </p:cNvPr>
          <p:cNvPicPr>
            <a:picLocks noChangeAspect="1"/>
          </p:cNvPicPr>
          <p:nvPr/>
        </p:nvPicPr>
        <p:blipFill>
          <a:blip r:embed="rId2"/>
          <a:stretch>
            <a:fillRect/>
          </a:stretch>
        </p:blipFill>
        <p:spPr>
          <a:xfrm>
            <a:off x="6615" y="0"/>
            <a:ext cx="7546445" cy="10691813"/>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111289" y="724598"/>
            <a:ext cx="2743200"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Y’a plus de saisons » Gauvain Sers</a:t>
            </a:r>
            <a:endParaRPr lang="fr-FR" sz="1200" dirty="0">
              <a:latin typeface="Roboto" panose="02000000000000000000" pitchFamily="2" charset="0"/>
              <a:ea typeface="Roboto" panose="02000000000000000000" pitchFamily="2" charset="0"/>
            </a:endParaRP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4549"/>
            <a:ext cx="2131594" cy="247760"/>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Soizic </a:t>
            </a:r>
            <a:r>
              <a:rPr lang="fr-FR" sz="800" kern="1000" dirty="0" err="1">
                <a:latin typeface="Roboto Light" panose="02000000000000000000" pitchFamily="2" charset="0"/>
                <a:ea typeface="Roboto" panose="02000000000000000000" pitchFamily="2" charset="0"/>
              </a:rPr>
              <a:t>Ramananjohary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3" name="Image 22">
            <a:extLst>
              <a:ext uri="{FF2B5EF4-FFF2-40B4-BE49-F238E27FC236}">
                <a16:creationId xmlns:a16="http://schemas.microsoft.com/office/drawing/2014/main" id="{CA879607-E19B-0F40-9C0B-6E9B796FF879}"/>
              </a:ext>
            </a:extLst>
          </p:cNvPr>
          <p:cNvPicPr>
            <a:picLocks noChangeAspect="1"/>
          </p:cNvPicPr>
          <p:nvPr/>
        </p:nvPicPr>
        <p:blipFill>
          <a:blip r:embed="rId3"/>
          <a:stretch>
            <a:fillRect/>
          </a:stretch>
        </p:blipFill>
        <p:spPr>
          <a:xfrm>
            <a:off x="-1226" y="-3969"/>
            <a:ext cx="2743200" cy="660400"/>
          </a:xfrm>
          <a:prstGeom prst="rect">
            <a:avLst/>
          </a:prstGeom>
        </p:spPr>
      </p:pic>
      <p:graphicFrame>
        <p:nvGraphicFramePr>
          <p:cNvPr id="14" name="Tableau 7">
            <a:extLst>
              <a:ext uri="{FF2B5EF4-FFF2-40B4-BE49-F238E27FC236}">
                <a16:creationId xmlns:a16="http://schemas.microsoft.com/office/drawing/2014/main" id="{97FB3814-73AA-4F94-B82B-A330C0562CEF}"/>
              </a:ext>
            </a:extLst>
          </p:cNvPr>
          <p:cNvGraphicFramePr>
            <a:graphicFrameLocks noGrp="1"/>
          </p:cNvGraphicFramePr>
          <p:nvPr>
            <p:extLst>
              <p:ext uri="{D42A27DB-BD31-4B8C-83A1-F6EECF244321}">
                <p14:modId xmlns:p14="http://schemas.microsoft.com/office/powerpoint/2010/main" val="3977833641"/>
              </p:ext>
            </p:extLst>
          </p:nvPr>
        </p:nvGraphicFramePr>
        <p:xfrm>
          <a:off x="864394" y="1128713"/>
          <a:ext cx="6369404" cy="8059404"/>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5194C4"/>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53437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just" defTabSz="755934" rtl="0" eaLnBrk="1" latinLnBrk="0" hangingPunct="1">
                        <a:lnSpc>
                          <a:spcPct val="114000"/>
                        </a:lnSpc>
                      </a:pPr>
                      <a:endParaRPr lang="fr-FR" sz="1000" b="0" i="1" kern="1300" baseline="0" dirty="0">
                        <a:solidFill>
                          <a:schemeClr val="dk1"/>
                        </a:solidFill>
                        <a:effectLst/>
                        <a:latin typeface="Roboto Medium" panose="02000000000000000000" pitchFamily="2" charset="0"/>
                        <a:ea typeface="Roboto Medium" panose="02000000000000000000" pitchFamily="2" charset="0"/>
                        <a:cs typeface="+mn-cs"/>
                      </a:endParaRPr>
                    </a:p>
                    <a:p>
                      <a:pPr marL="0" algn="just" defTabSz="755934" rtl="0" eaLnBrk="1" latinLnBrk="0" hangingPunct="1">
                        <a:lnSpc>
                          <a:spcPct val="114000"/>
                        </a:lnSpc>
                      </a:pP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marL="0" algn="just" defTabSz="755934" rtl="0" eaLnBrk="1" latinLnBrk="0" hangingPunct="1">
                        <a:lnSpc>
                          <a:spcPct val="114000"/>
                        </a:lnSpc>
                      </a:pPr>
                      <a:r>
                        <a:rPr lang="fr-FR" sz="1000" b="0" kern="1300" baseline="0" dirty="0">
                          <a:solidFill>
                            <a:schemeClr val="dk1"/>
                          </a:solidFill>
                          <a:effectLst/>
                          <a:latin typeface="Roboto" panose="02000000000000000000" pitchFamily="2" charset="0"/>
                          <a:ea typeface="Roboto" panose="02000000000000000000" pitchFamily="2" charset="0"/>
                          <a:cs typeface="+mn-cs"/>
                        </a:rPr>
                        <a:t>Le mouvement #</a:t>
                      </a:r>
                      <a:r>
                        <a:rPr lang="fr-FR" sz="1000" b="0" kern="1300" baseline="0" dirty="0" err="1">
                          <a:solidFill>
                            <a:schemeClr val="dk1"/>
                          </a:solidFill>
                          <a:effectLst/>
                          <a:latin typeface="Roboto" panose="02000000000000000000" pitchFamily="2" charset="0"/>
                          <a:ea typeface="Roboto" panose="02000000000000000000" pitchFamily="2" charset="0"/>
                          <a:cs typeface="+mn-cs"/>
                        </a:rPr>
                        <a:t>onestprêt</a:t>
                      </a:r>
                      <a:r>
                        <a:rPr lang="fr-FR" sz="1000" b="0" kern="1300" baseline="0" dirty="0">
                          <a:solidFill>
                            <a:schemeClr val="dk1"/>
                          </a:solidFill>
                          <a:effectLst/>
                          <a:latin typeface="Roboto" panose="02000000000000000000" pitchFamily="2" charset="0"/>
                          <a:ea typeface="Roboto" panose="02000000000000000000" pitchFamily="2" charset="0"/>
                          <a:cs typeface="+mn-cs"/>
                        </a:rPr>
                        <a:t> rassemble des experts, et des personnalités pour sensibiliser et mobiliser sur les enjeux environnementaux à travers des actions digitales et la création de vidéos. </a:t>
                      </a:r>
                    </a:p>
                    <a:p>
                      <a:pPr marL="0" algn="just" defTabSz="755934" rtl="0" eaLnBrk="1" latinLnBrk="0" hangingPunct="1">
                        <a:lnSpc>
                          <a:spcPct val="114000"/>
                        </a:lnSpc>
                      </a:pPr>
                      <a:endParaRPr lang="fr-FR" sz="1000" b="0" i="0" kern="1300" baseline="0" dirty="0">
                        <a:solidFill>
                          <a:schemeClr val="dk1"/>
                        </a:solidFill>
                        <a:effectLst/>
                        <a:latin typeface="Roboto" panose="02000000000000000000" pitchFamily="2" charset="0"/>
                        <a:ea typeface="Roboto" panose="02000000000000000000" pitchFamily="2" charset="0"/>
                        <a:cs typeface="+mn-cs"/>
                      </a:endParaRPr>
                    </a:p>
                    <a:p>
                      <a:pPr marL="0" algn="just" defTabSz="755934" rtl="0" eaLnBrk="1" latinLnBrk="0" hangingPunct="1">
                        <a:lnSpc>
                          <a:spcPct val="114000"/>
                        </a:lnSpc>
                      </a:pPr>
                      <a:r>
                        <a:rPr lang="fr-FR" sz="1000" b="0" i="0" kern="1300" baseline="0" dirty="0">
                          <a:solidFill>
                            <a:schemeClr val="dk1"/>
                          </a:solidFill>
                          <a:effectLst/>
                          <a:latin typeface="Roboto" panose="02000000000000000000" pitchFamily="2" charset="0"/>
                          <a:ea typeface="Roboto" panose="02000000000000000000" pitchFamily="2" charset="0"/>
                          <a:cs typeface="+mn-cs"/>
                        </a:rPr>
                        <a:t>À votre tour, réalisez une story Instagram pour sensibiliser les gens à la cause environnementale. Invitez les personnes à adopter des habitudes plus vertes. </a:t>
                      </a:r>
                    </a:p>
                    <a:p>
                      <a:pPr marL="0" algn="just" defTabSz="755934" rtl="0" eaLnBrk="1" latinLnBrk="0" hangingPunct="1">
                        <a:lnSpc>
                          <a:spcPct val="114000"/>
                        </a:lnSpc>
                      </a:pPr>
                      <a:r>
                        <a:rPr lang="fr-FR" sz="1000" b="0" i="1" u="none" kern="1300" baseline="0" dirty="0">
                          <a:solidFill>
                            <a:schemeClr val="dk1"/>
                          </a:solidFill>
                          <a:effectLst/>
                          <a:latin typeface="Roboto" panose="02000000000000000000" pitchFamily="2" charset="0"/>
                          <a:ea typeface="Roboto" panose="02000000000000000000" pitchFamily="2" charset="0"/>
                          <a:cs typeface="+mn-cs"/>
                        </a:rPr>
                        <a:t>Par exemple </a:t>
                      </a:r>
                      <a:r>
                        <a:rPr lang="fr-FR" sz="1000" b="0" i="0" kern="1300" baseline="0" dirty="0">
                          <a:solidFill>
                            <a:schemeClr val="dk1"/>
                          </a:solidFill>
                          <a:effectLst/>
                          <a:latin typeface="Roboto" panose="02000000000000000000" pitchFamily="2" charset="0"/>
                          <a:ea typeface="Roboto" panose="02000000000000000000" pitchFamily="2" charset="0"/>
                          <a:cs typeface="+mn-cs"/>
                        </a:rPr>
                        <a:t>: acheter des vêtements de seconde main, ne plus acheter de bouteilles plastiques, recycler…</a:t>
                      </a: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nSpc>
                          <a:spcPct val="114000"/>
                        </a:lnSpc>
                      </a:pPr>
                      <a:r>
                        <a:rPr lang="fr-FR" sz="1000" b="0" kern="1300" baseline="0" dirty="0">
                          <a:solidFill>
                            <a:schemeClr val="dk1"/>
                          </a:solidFill>
                          <a:effectLst/>
                          <a:latin typeface="Roboto Medium" panose="02000000000000000000" pitchFamily="2" charset="0"/>
                          <a:ea typeface="+mn-ea"/>
                          <a:cs typeface="+mn-cs"/>
                        </a:rPr>
                        <a:t>Flashez le QR code et regardez le clip d’</a:t>
                      </a:r>
                      <a:r>
                        <a:rPr lang="fr-FR" sz="1000" b="0" kern="1300" baseline="0" dirty="0" err="1">
                          <a:solidFill>
                            <a:schemeClr val="dk1"/>
                          </a:solidFill>
                          <a:effectLst/>
                          <a:latin typeface="Roboto Medium" panose="02000000000000000000" pitchFamily="2" charset="0"/>
                          <a:ea typeface="+mn-ea"/>
                          <a:cs typeface="+mn-cs"/>
                        </a:rPr>
                        <a:t>Hoshi</a:t>
                      </a:r>
                      <a:r>
                        <a:rPr lang="fr-FR" sz="1000" b="0" kern="1300" baseline="0" dirty="0">
                          <a:solidFill>
                            <a:schemeClr val="dk1"/>
                          </a:solidFill>
                          <a:effectLst/>
                          <a:latin typeface="Roboto Medium" panose="02000000000000000000" pitchFamily="2" charset="0"/>
                          <a:ea typeface="+mn-ea"/>
                          <a:cs typeface="+mn-cs"/>
                        </a:rPr>
                        <a:t> « Enfants du danger ».</a:t>
                      </a:r>
                    </a:p>
                    <a:p>
                      <a:pPr>
                        <a:lnSpc>
                          <a:spcPct val="114000"/>
                        </a:lnSpc>
                      </a:pPr>
                      <a:r>
                        <a:rPr lang="fr-FR" sz="1000" b="0" kern="1300" baseline="0" dirty="0">
                          <a:solidFill>
                            <a:schemeClr val="dk1"/>
                          </a:solidFill>
                          <a:effectLst/>
                          <a:latin typeface="Roboto Medium" panose="02000000000000000000" pitchFamily="2" charset="0"/>
                          <a:ea typeface="+mn-ea"/>
                          <a:cs typeface="+mn-cs"/>
                        </a:rPr>
                        <a:t>Mettez-vous d’accord pour choisir la suite quand le clip s’arrête.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19" name="Image 18">
            <a:extLst>
              <a:ext uri="{FF2B5EF4-FFF2-40B4-BE49-F238E27FC236}">
                <a16:creationId xmlns:a16="http://schemas.microsoft.com/office/drawing/2014/main" id="{292807F7-8F24-4EF2-ABA9-4E16D89FD9C7}"/>
              </a:ext>
            </a:extLst>
          </p:cNvPr>
          <p:cNvPicPr>
            <a:picLocks noChangeAspect="1"/>
          </p:cNvPicPr>
          <p:nvPr/>
        </p:nvPicPr>
        <p:blipFill>
          <a:blip r:embed="rId4"/>
          <a:stretch>
            <a:fillRect/>
          </a:stretch>
        </p:blipFill>
        <p:spPr>
          <a:xfrm>
            <a:off x="1890860" y="1471290"/>
            <a:ext cx="508000" cy="508000"/>
          </a:xfrm>
          <a:prstGeom prst="rect">
            <a:avLst/>
          </a:prstGeom>
        </p:spPr>
      </p:pic>
      <p:pic>
        <p:nvPicPr>
          <p:cNvPr id="3" name="Image 2">
            <a:extLst>
              <a:ext uri="{FF2B5EF4-FFF2-40B4-BE49-F238E27FC236}">
                <a16:creationId xmlns:a16="http://schemas.microsoft.com/office/drawing/2014/main" id="{7E679351-862B-43C9-A03F-4313177F13E4}"/>
              </a:ext>
            </a:extLst>
          </p:cNvPr>
          <p:cNvPicPr>
            <a:picLocks noChangeAspect="1"/>
          </p:cNvPicPr>
          <p:nvPr/>
        </p:nvPicPr>
        <p:blipFill rotWithShape="1">
          <a:blip r:embed="rId5"/>
          <a:srcRect l="5557" t="5362" r="5134" b="5267"/>
          <a:stretch/>
        </p:blipFill>
        <p:spPr>
          <a:xfrm>
            <a:off x="1759544" y="4065594"/>
            <a:ext cx="697927" cy="698400"/>
          </a:xfrm>
          <a:prstGeom prst="rect">
            <a:avLst/>
          </a:prstGeom>
        </p:spPr>
      </p:pic>
      <p:pic>
        <p:nvPicPr>
          <p:cNvPr id="9" name="Image 8">
            <a:extLst>
              <a:ext uri="{FF2B5EF4-FFF2-40B4-BE49-F238E27FC236}">
                <a16:creationId xmlns:a16="http://schemas.microsoft.com/office/drawing/2014/main" id="{E7DE0009-28FC-0C4E-8629-FE60931BC86B}"/>
              </a:ext>
            </a:extLst>
          </p:cNvPr>
          <p:cNvPicPr>
            <a:picLocks noChangeAspect="1"/>
          </p:cNvPicPr>
          <p:nvPr/>
        </p:nvPicPr>
        <p:blipFill>
          <a:blip r:embed="rId6"/>
          <a:stretch>
            <a:fillRect/>
          </a:stretch>
        </p:blipFill>
        <p:spPr>
          <a:xfrm>
            <a:off x="6614" y="10102536"/>
            <a:ext cx="7546445" cy="589277"/>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086D7CB-A8D8-470A-8272-3A8612A4BC4E}"/>
              </a:ext>
            </a:extLst>
          </p:cNvPr>
          <p:cNvPicPr>
            <a:picLocks noChangeAspect="1"/>
          </p:cNvPicPr>
          <p:nvPr/>
        </p:nvPicPr>
        <p:blipFill>
          <a:blip r:embed="rId3"/>
          <a:stretch>
            <a:fillRect/>
          </a:stretch>
        </p:blipFill>
        <p:spPr>
          <a:xfrm>
            <a:off x="6615" y="0"/>
            <a:ext cx="7546445" cy="10691813"/>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741173"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Y’a plus de saisons » Gauvain Sers</a:t>
            </a:r>
            <a:endParaRPr lang="fr-FR" sz="1200" dirty="0">
              <a:latin typeface="Roboto" panose="02000000000000000000" pitchFamily="2" charset="0"/>
              <a:ea typeface="Roboto" panose="02000000000000000000" pitchFamily="2" charset="0"/>
            </a:endParaRP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6" y="9705517"/>
            <a:ext cx="2169673" cy="247760"/>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Soizic </a:t>
            </a:r>
            <a:r>
              <a:rPr lang="fr-FR" sz="800" kern="1000" dirty="0" err="1">
                <a:latin typeface="Roboto Light" panose="02000000000000000000" pitchFamily="2" charset="0"/>
                <a:ea typeface="Roboto" panose="02000000000000000000" pitchFamily="2" charset="0"/>
              </a:rPr>
              <a:t>Ramananjohary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ENVIRONNEMENT</a:t>
            </a:r>
          </a:p>
        </p:txBody>
      </p:sp>
      <p:graphicFrame>
        <p:nvGraphicFramePr>
          <p:cNvPr id="11" name="Tableau 7">
            <a:extLst>
              <a:ext uri="{FF2B5EF4-FFF2-40B4-BE49-F238E27FC236}">
                <a16:creationId xmlns:a16="http://schemas.microsoft.com/office/drawing/2014/main" id="{423335C2-4152-4CD7-9233-D5034E11E454}"/>
              </a:ext>
            </a:extLst>
          </p:cNvPr>
          <p:cNvGraphicFramePr>
            <a:graphicFrameLocks noGrp="1"/>
          </p:cNvGraphicFramePr>
          <p:nvPr>
            <p:extLst>
              <p:ext uri="{D42A27DB-BD31-4B8C-83A1-F6EECF244321}">
                <p14:modId xmlns:p14="http://schemas.microsoft.com/office/powerpoint/2010/main" val="3683850860"/>
              </p:ext>
            </p:extLst>
          </p:nvPr>
        </p:nvGraphicFramePr>
        <p:xfrm>
          <a:off x="3954097" y="1311554"/>
          <a:ext cx="3279702" cy="3626760"/>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2266645">
                <a:tc>
                  <a:txBody>
                    <a:bodyPr/>
                    <a:lstStyle/>
                    <a:p>
                      <a:endParaRPr lang="fr-FR" sz="1000" b="0" i="0" kern="1300" baseline="0" dirty="0">
                        <a:solidFill>
                          <a:schemeClr val="dk1"/>
                        </a:solidFill>
                        <a:effectLst/>
                        <a:latin typeface="Roboto" panose="02000000000000000000" pitchFamily="2" charset="0"/>
                        <a:ea typeface="+mn-ea"/>
                        <a:cs typeface="+mn-cs"/>
                      </a:endParaRPr>
                    </a:p>
                    <a:p>
                      <a:pPr marL="0" algn="just" defTabSz="755934" rtl="0" eaLnBrk="1" latinLnBrk="0" hangingPunct="1"/>
                      <a:r>
                        <a:rPr lang="fr-FR" sz="1000" b="0" i="1" kern="1300" baseline="0" dirty="0">
                          <a:solidFill>
                            <a:schemeClr val="dk1"/>
                          </a:solidFill>
                          <a:effectLst/>
                          <a:latin typeface="Roboto" panose="02000000000000000000" pitchFamily="2" charset="0"/>
                          <a:ea typeface="+mn-ea"/>
                          <a:cs typeface="+mn-cs"/>
                        </a:rPr>
                        <a:t>À deux.</a:t>
                      </a:r>
                    </a:p>
                    <a:p>
                      <a:pPr marL="0" algn="just" defTabSz="755934" rtl="0" eaLnBrk="1" latinLnBrk="0" hangingPunct="1"/>
                      <a:r>
                        <a:rPr lang="fr-FR" sz="1000" b="0" kern="1300" baseline="0" dirty="0">
                          <a:solidFill>
                            <a:schemeClr val="dk1"/>
                          </a:solidFill>
                          <a:effectLst/>
                          <a:latin typeface="Roboto" panose="02000000000000000000" pitchFamily="2" charset="0"/>
                          <a:ea typeface="+mn-ea"/>
                          <a:cs typeface="+mn-cs"/>
                        </a:rPr>
                        <a:t>Le mouvement #</a:t>
                      </a:r>
                      <a:r>
                        <a:rPr lang="fr-FR" sz="1000" b="0" kern="1300" baseline="0" dirty="0" err="1">
                          <a:solidFill>
                            <a:schemeClr val="dk1"/>
                          </a:solidFill>
                          <a:effectLst/>
                          <a:latin typeface="Roboto" panose="02000000000000000000" pitchFamily="2" charset="0"/>
                          <a:ea typeface="+mn-ea"/>
                          <a:cs typeface="+mn-cs"/>
                        </a:rPr>
                        <a:t>onestprêt</a:t>
                      </a:r>
                      <a:r>
                        <a:rPr lang="fr-FR" sz="1000" b="0" kern="1300" baseline="0" dirty="0">
                          <a:solidFill>
                            <a:schemeClr val="dk1"/>
                          </a:solidFill>
                          <a:effectLst/>
                          <a:latin typeface="Roboto" panose="02000000000000000000" pitchFamily="2" charset="0"/>
                          <a:ea typeface="+mn-ea"/>
                          <a:cs typeface="+mn-cs"/>
                        </a:rPr>
                        <a:t> rassemble des experts, et des personnalités pour sensibiliser et mobiliser sur les enjeux environnementaux (et sociaux) à travers des actions digitales et la création de vidéos. </a:t>
                      </a:r>
                    </a:p>
                    <a:p>
                      <a:pPr marL="0" algn="just" defTabSz="755934" rtl="0" eaLnBrk="1" latinLnBrk="0" hangingPunct="1"/>
                      <a:r>
                        <a:rPr lang="fr-FR" sz="1000" b="0" i="0" kern="1300" baseline="0" dirty="0">
                          <a:solidFill>
                            <a:schemeClr val="dk1"/>
                          </a:solidFill>
                          <a:effectLst/>
                          <a:latin typeface="Roboto Medium" panose="02000000000000000000" pitchFamily="2" charset="0"/>
                          <a:ea typeface="+mn-ea"/>
                          <a:cs typeface="+mn-cs"/>
                        </a:rPr>
                        <a:t>À votre tour, réalisez une story Instagram pour sensibiliser les gens à la cause environnementale. Invitez les personnes à adopter des habitudes plus vertes. </a:t>
                      </a:r>
                    </a:p>
                    <a:p>
                      <a:pPr marL="0" algn="just" defTabSz="755934" rtl="0" eaLnBrk="1" latinLnBrk="0" hangingPunct="1"/>
                      <a:r>
                        <a:rPr lang="fr-FR" sz="1000" b="0" i="0" u="sng" kern="1300" baseline="0" dirty="0">
                          <a:solidFill>
                            <a:schemeClr val="dk1"/>
                          </a:solidFill>
                          <a:effectLst/>
                          <a:latin typeface="Roboto Medium" panose="02000000000000000000" pitchFamily="2" charset="0"/>
                          <a:ea typeface="+mn-ea"/>
                          <a:cs typeface="+mn-cs"/>
                        </a:rPr>
                        <a:t>Par exemple</a:t>
                      </a:r>
                      <a:r>
                        <a:rPr lang="fr-FR" sz="1000" b="0" i="0" kern="1300" baseline="0" dirty="0">
                          <a:solidFill>
                            <a:schemeClr val="dk1"/>
                          </a:solidFill>
                          <a:effectLst/>
                          <a:latin typeface="Roboto Medium" panose="02000000000000000000" pitchFamily="2" charset="0"/>
                          <a:ea typeface="+mn-ea"/>
                          <a:cs typeface="+mn-cs"/>
                        </a:rPr>
                        <a:t> : acheter des vêtements de seconde main, ne plus acheter de bouteilles en plastique, recycler…</a:t>
                      </a:r>
                    </a:p>
                    <a:p>
                      <a:pPr marL="0" algn="just" defTabSz="755934" rtl="0" eaLnBrk="1" latinLnBrk="0" hangingPunct="1"/>
                      <a:endParaRPr lang="fr-FR" sz="500" b="0" i="0" kern="1300" baseline="0" dirty="0">
                        <a:solidFill>
                          <a:schemeClr val="dk1"/>
                        </a:solidFill>
                        <a:effectLst/>
                        <a:latin typeface="Roboto Medium" panose="02000000000000000000" pitchFamily="2" charset="0"/>
                        <a:ea typeface="+mn-ea"/>
                        <a:cs typeface="+mn-cs"/>
                      </a:endParaRPr>
                    </a:p>
                    <a:p>
                      <a:pPr marL="0" algn="just" defTabSz="755934" rtl="0" eaLnBrk="1" latinLnBrk="0" hangingPunct="1"/>
                      <a:endParaRPr lang="fr-FR" sz="400" b="0" i="0" kern="1300" baseline="0" dirty="0">
                        <a:solidFill>
                          <a:schemeClr val="dk1"/>
                        </a:solidFill>
                        <a:effectLst/>
                        <a:latin typeface="Roboto Medium" panose="02000000000000000000" pitchFamily="2" charset="0"/>
                        <a:ea typeface="+mn-ea"/>
                        <a:cs typeface="+mn-cs"/>
                      </a:endParaRPr>
                    </a:p>
                    <a:p>
                      <a:r>
                        <a:rPr lang="fr-FR" sz="1000" i="1" kern="1300" baseline="0" dirty="0">
                          <a:solidFill>
                            <a:srgbClr val="E05329"/>
                          </a:solidFill>
                          <a:effectLst/>
                          <a:latin typeface="Roboto" panose="02000000000000000000" pitchFamily="2" charset="0"/>
                          <a:ea typeface="+mn-ea"/>
                          <a:cs typeface="+mn-cs"/>
                        </a:rPr>
                        <a:t>Exemples de réponses possibles : </a:t>
                      </a:r>
                      <a:endParaRPr lang="fr-FR" sz="1000" kern="1300" baseline="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Salut à tous ! Je vous propose une astuce pour adopter des habitudes plus vertes. Vous aimez la mode, mais vous voulez respecter la planète. Pas de problème, vous pouvez acheter des vêtements de seconde main. Il y a plein d’applications, comme </a:t>
                      </a:r>
                      <a:r>
                        <a:rPr lang="fr-FR" sz="1000" i="0" kern="1300" dirty="0" err="1">
                          <a:solidFill>
                            <a:srgbClr val="E05329"/>
                          </a:solidFill>
                          <a:effectLst/>
                          <a:latin typeface="Roboto" panose="02000000000000000000" pitchFamily="2" charset="0"/>
                          <a:ea typeface="+mn-ea"/>
                          <a:cs typeface="+mn-cs"/>
                        </a:rPr>
                        <a:t>Vinted</a:t>
                      </a:r>
                      <a:r>
                        <a:rPr lang="fr-FR" sz="1000" i="1" kern="1300" dirty="0">
                          <a:solidFill>
                            <a:srgbClr val="E05329"/>
                          </a:solidFill>
                          <a:effectLst/>
                          <a:latin typeface="Roboto" panose="02000000000000000000" pitchFamily="2" charset="0"/>
                          <a:ea typeface="+mn-ea"/>
                          <a:cs typeface="+mn-cs"/>
                        </a:rPr>
                        <a:t>, qui vous permettent de vendre ou d'acheter des vêtements déjà portés !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bl>
          </a:graphicData>
        </a:graphic>
      </p:graphicFrame>
      <p:graphicFrame>
        <p:nvGraphicFramePr>
          <p:cNvPr id="12" name="Tableau 7">
            <a:extLst>
              <a:ext uri="{FF2B5EF4-FFF2-40B4-BE49-F238E27FC236}">
                <a16:creationId xmlns:a16="http://schemas.microsoft.com/office/drawing/2014/main" id="{8A0D5096-2DB6-4D9F-AC16-FCDCD7B1552E}"/>
              </a:ext>
            </a:extLst>
          </p:cNvPr>
          <p:cNvGraphicFramePr>
            <a:graphicFrameLocks noGrp="1"/>
          </p:cNvGraphicFramePr>
          <p:nvPr>
            <p:extLst>
              <p:ext uri="{D42A27DB-BD31-4B8C-83A1-F6EECF244321}">
                <p14:modId xmlns:p14="http://schemas.microsoft.com/office/powerpoint/2010/main" val="4018560112"/>
              </p:ext>
            </p:extLst>
          </p:nvPr>
        </p:nvGraphicFramePr>
        <p:xfrm>
          <a:off x="325877" y="1311554"/>
          <a:ext cx="3279702" cy="8647708"/>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408713">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panose="02000000000000000000" pitchFamily="2" charset="0"/>
                          <a:ea typeface="+mn-ea"/>
                          <a:cs typeface="+mn-cs"/>
                        </a:rPr>
                        <a:t>Prenez une feuille et divisez-la en quatre. En une minute, vous allez représenter chaque saison de l’année dans votre pays par un symbole. En haut à gauche : l’hiver, en haut à droite : le printemps, en bas à gauche : l’été, en bas à droite : l’automne.</a:t>
                      </a:r>
                    </a:p>
                    <a:p>
                      <a:pPr algn="just"/>
                      <a:r>
                        <a:rPr lang="fr-FR" sz="1000" b="0" i="0" kern="1300" baseline="0" dirty="0">
                          <a:solidFill>
                            <a:schemeClr val="dk1"/>
                          </a:solidFill>
                          <a:effectLst/>
                          <a:latin typeface="Roboto" panose="02000000000000000000" pitchFamily="2" charset="0"/>
                          <a:ea typeface="+mn-ea"/>
                          <a:cs typeface="+mn-cs"/>
                        </a:rPr>
                        <a:t>Levez tous vos feuilles ! Que remarquez-vous ?</a:t>
                      </a:r>
                    </a:p>
                    <a:p>
                      <a:pPr algn="just"/>
                      <a:endParaRPr lang="fr-FR" sz="400" b="0" i="0" kern="1300" baseline="0" dirty="0">
                        <a:solidFill>
                          <a:schemeClr val="dk1"/>
                        </a:solidFill>
                        <a:effectLst/>
                        <a:latin typeface="Roboto"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Exemples de réponses possibles : </a:t>
                      </a:r>
                      <a:endParaRPr lang="fr-FR" sz="1000" kern="130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Nous avons le même symbole pour l’hiver : la neige. Pour l’été, on a tous dessiné un soleil. Pour le printemps, c’est différent. Certains ont dessiné la pluie et d’autres des fleurs. Je n’ai rien dessiné pour l’automne, car dans mon pays il n’y a que deux saisons : l’hiver et l’été.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919173">
                <a:tc>
                  <a:txBody>
                    <a:bodyPr/>
                    <a:lstStyle/>
                    <a:p>
                      <a:endParaRPr lang="fr-FR" sz="1000" b="0" i="0" kern="1300" baseline="0" dirty="0">
                        <a:solidFill>
                          <a:schemeClr val="dk1"/>
                        </a:solidFill>
                        <a:effectLst/>
                        <a:latin typeface="Roboto" panose="02000000000000000000" pitchFamily="2" charset="0"/>
                        <a:ea typeface="+mn-ea"/>
                        <a:cs typeface="+mn-cs"/>
                      </a:endParaRPr>
                    </a:p>
                    <a:p>
                      <a:pPr marL="0" indent="0" algn="just">
                        <a:buNone/>
                      </a:pPr>
                      <a:r>
                        <a:rPr lang="fr-FR" sz="1000" b="0" i="1" kern="1300" baseline="0" dirty="0">
                          <a:solidFill>
                            <a:schemeClr val="dk1"/>
                          </a:solidFill>
                          <a:effectLst/>
                          <a:latin typeface="Roboto" panose="02000000000000000000" pitchFamily="2" charset="0"/>
                          <a:ea typeface="+mn-ea"/>
                          <a:cs typeface="+mn-cs"/>
                        </a:rPr>
                        <a:t>À deux. </a:t>
                      </a:r>
                      <a:endParaRPr lang="fr-FR" sz="1000" b="0" i="0" kern="1300" baseline="0" dirty="0">
                        <a:solidFill>
                          <a:schemeClr val="dk1"/>
                        </a:solidFill>
                        <a:effectLst/>
                        <a:latin typeface="Roboto Medium" panose="02000000000000000000" pitchFamily="2" charset="0"/>
                        <a:ea typeface="+mn-ea"/>
                        <a:cs typeface="+mn-cs"/>
                      </a:endParaRPr>
                    </a:p>
                    <a:p>
                      <a:pPr marL="0" indent="0" algn="just">
                        <a:buNone/>
                      </a:pPr>
                      <a:r>
                        <a:rPr lang="fr-FR" sz="1000" b="0" i="0" kern="1300" baseline="0" dirty="0">
                          <a:solidFill>
                            <a:schemeClr val="dk1"/>
                          </a:solidFill>
                          <a:effectLst/>
                          <a:latin typeface="Roboto Medium" panose="02000000000000000000" pitchFamily="2" charset="0"/>
                          <a:ea typeface="+mn-ea"/>
                          <a:cs typeface="+mn-cs"/>
                        </a:rPr>
                        <a:t>A. Associez chaque description musicale à la partie correspondante de la chanson. </a:t>
                      </a:r>
                    </a:p>
                    <a:p>
                      <a:pPr marL="0" indent="0" algn="just">
                        <a:buNone/>
                      </a:pPr>
                      <a:endParaRPr lang="fr-FR" sz="400" b="0" i="0" kern="1300" baseline="0" dirty="0">
                        <a:solidFill>
                          <a:schemeClr val="dk1"/>
                        </a:solidFill>
                        <a:effectLst/>
                        <a:latin typeface="Roboto"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L’introduction de la chanson : n° 2</a:t>
                      </a:r>
                    </a:p>
                    <a:p>
                      <a:r>
                        <a:rPr lang="fr-FR" sz="1000" i="1" kern="1300" dirty="0">
                          <a:solidFill>
                            <a:srgbClr val="E05329"/>
                          </a:solidFill>
                          <a:effectLst/>
                          <a:latin typeface="Roboto" panose="02000000000000000000" pitchFamily="2" charset="0"/>
                          <a:ea typeface="+mn-ea"/>
                          <a:cs typeface="+mn-cs"/>
                        </a:rPr>
                        <a:t>Les couplets : n° 1</a:t>
                      </a:r>
                    </a:p>
                    <a:p>
                      <a:r>
                        <a:rPr lang="fr-FR" sz="1000" i="1" kern="1300" dirty="0">
                          <a:solidFill>
                            <a:srgbClr val="E05329"/>
                          </a:solidFill>
                          <a:effectLst/>
                          <a:latin typeface="Roboto" panose="02000000000000000000" pitchFamily="2" charset="0"/>
                          <a:ea typeface="+mn-ea"/>
                          <a:cs typeface="+mn-cs"/>
                        </a:rPr>
                        <a:t>Le refrain : n° 3</a:t>
                      </a:r>
                      <a:endParaRPr lang="fr-FR" sz="1000" kern="1300" dirty="0">
                        <a:solidFill>
                          <a:srgbClr val="E05329"/>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B. Caractérisez la voix du chanteur. Soulignez les bonnes réponses.</a:t>
                      </a:r>
                    </a:p>
                    <a:p>
                      <a:endParaRPr lang="fr-FR" sz="400" b="0" i="0" kern="1300" baseline="0" dirty="0">
                        <a:solidFill>
                          <a:schemeClr val="dk1"/>
                        </a:solidFill>
                        <a:effectLst/>
                        <a:latin typeface="Roboto Medium" panose="02000000000000000000" pitchFamily="2" charset="0"/>
                        <a:ea typeface="+mn-ea"/>
                        <a:cs typeface="+mn-cs"/>
                      </a:endParaRPr>
                    </a:p>
                    <a:p>
                      <a:pPr marL="0" indent="0" algn="just">
                        <a:buFont typeface="Wingdings" pitchFamily="2" charset="2"/>
                        <a:buNone/>
                      </a:pPr>
                      <a:r>
                        <a:rPr lang="fr-FR" sz="1000" i="1" u="none" kern="1300" dirty="0">
                          <a:solidFill>
                            <a:srgbClr val="E05329"/>
                          </a:solidFill>
                          <a:effectLst/>
                          <a:latin typeface="Roboto" panose="02000000000000000000" pitchFamily="2" charset="0"/>
                          <a:ea typeface="+mn-ea"/>
                          <a:cs typeface="+mn-cs"/>
                        </a:rPr>
                        <a:t>- Il chante parfois plus lentement. </a:t>
                      </a:r>
                    </a:p>
                    <a:p>
                      <a:pPr marL="0" indent="0" algn="just">
                        <a:buFont typeface="Wingdings" pitchFamily="2" charset="2"/>
                        <a:buNone/>
                      </a:pPr>
                      <a:r>
                        <a:rPr lang="fr-FR" sz="1000" i="1" u="none" kern="1300" dirty="0">
                          <a:solidFill>
                            <a:srgbClr val="E05329"/>
                          </a:solidFill>
                          <a:effectLst/>
                          <a:latin typeface="Roboto" panose="02000000000000000000" pitchFamily="2" charset="0"/>
                          <a:ea typeface="+mn-ea"/>
                          <a:cs typeface="+mn-cs"/>
                        </a:rPr>
                        <a:t>- Il allonge les mots à la fin des phrases.</a:t>
                      </a: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2928028">
                <a:tc>
                  <a:txBody>
                    <a:bodyPr/>
                    <a:lstStyle/>
                    <a:p>
                      <a:endParaRPr lang="fr-FR" sz="1000" b="0" kern="1300" baseline="0" dirty="0">
                        <a:solidFill>
                          <a:schemeClr val="dk1"/>
                        </a:solidFill>
                        <a:effectLst/>
                        <a:latin typeface="Roboto" panose="02000000000000000000" pitchFamily="2" charset="0"/>
                        <a:ea typeface="+mn-ea"/>
                        <a:cs typeface="+mn-cs"/>
                      </a:endParaRPr>
                    </a:p>
                    <a:p>
                      <a:pPr marL="0" indent="0" algn="just">
                        <a:buNone/>
                      </a:pPr>
                      <a:r>
                        <a:rPr lang="fr-FR" sz="1000" b="0" kern="1300" baseline="0" dirty="0">
                          <a:solidFill>
                            <a:schemeClr val="dk1"/>
                          </a:solidFill>
                          <a:effectLst/>
                          <a:latin typeface="Roboto" panose="02000000000000000000" pitchFamily="2" charset="0"/>
                          <a:ea typeface="+mn-ea"/>
                          <a:cs typeface="+mn-cs"/>
                        </a:rPr>
                        <a:t>A. </a:t>
                      </a:r>
                      <a:r>
                        <a:rPr lang="fr-FR" sz="1000" b="0" kern="1300" baseline="0" dirty="0">
                          <a:solidFill>
                            <a:schemeClr val="dk1"/>
                          </a:solidFill>
                          <a:effectLst/>
                          <a:latin typeface="Roboto" panose="02000000000000000000" pitchFamily="2" charset="0"/>
                          <a:ea typeface="Roboto" panose="02000000000000000000" pitchFamily="2" charset="0"/>
                          <a:cs typeface="+mn-cs"/>
                        </a:rPr>
                        <a:t>Quelles sont les intentions du chanteur ? </a:t>
                      </a:r>
                    </a:p>
                    <a:p>
                      <a:pPr marL="228600" indent="-228600" algn="just">
                        <a:buAutoNum type="alphaUcPeriod"/>
                      </a:pPr>
                      <a:endParaRPr lang="fr-FR" sz="500" b="0" kern="1300" baseline="0" dirty="0">
                        <a:solidFill>
                          <a:schemeClr val="dk1"/>
                        </a:solidFill>
                        <a:effectLst/>
                        <a:latin typeface="Roboto" panose="02000000000000000000" pitchFamily="2" charset="0"/>
                        <a:ea typeface="Roboto" panose="02000000000000000000" pitchFamily="2" charset="0"/>
                        <a:cs typeface="+mn-cs"/>
                      </a:endParaRPr>
                    </a:p>
                    <a:p>
                      <a:pPr marL="0" indent="0" algn="just">
                        <a:buNone/>
                      </a:pPr>
                      <a:r>
                        <a:rPr lang="fr-FR" sz="1000" i="1" kern="1300" dirty="0">
                          <a:solidFill>
                            <a:srgbClr val="E05329"/>
                          </a:solidFill>
                          <a:effectLst/>
                          <a:latin typeface="Roboto" panose="02000000000000000000" pitchFamily="2" charset="0"/>
                          <a:ea typeface="+mn-ea"/>
                          <a:cs typeface="+mn-cs"/>
                        </a:rPr>
                        <a:t>Montrer le dérèglement climatique et ses conséquences sur les saisons.</a:t>
                      </a:r>
                    </a:p>
                    <a:p>
                      <a:pPr marL="0" indent="0" algn="just">
                        <a:buNone/>
                      </a:pPr>
                      <a:r>
                        <a:rPr lang="fr-FR" sz="1000" i="1" kern="1300" dirty="0">
                          <a:solidFill>
                            <a:srgbClr val="E05329"/>
                          </a:solidFill>
                          <a:effectLst/>
                          <a:latin typeface="Roboto" panose="02000000000000000000" pitchFamily="2" charset="0"/>
                          <a:ea typeface="+mn-ea"/>
                          <a:cs typeface="+mn-cs"/>
                        </a:rPr>
                        <a:t>Constater des catastrophes.</a:t>
                      </a:r>
                      <a:endParaRPr lang="fr-FR" sz="1000" i="1" strike="sngStrike" kern="1300" dirty="0">
                        <a:solidFill>
                          <a:srgbClr val="E05329"/>
                        </a:solidFill>
                        <a:effectLst/>
                        <a:latin typeface="Roboto" panose="02000000000000000000" pitchFamily="2" charset="0"/>
                        <a:ea typeface="+mn-ea"/>
                        <a:cs typeface="+mn-cs"/>
                      </a:endParaRPr>
                    </a:p>
                    <a:p>
                      <a:pPr marL="0" indent="0" algn="just">
                        <a:buNone/>
                      </a:pPr>
                      <a:r>
                        <a:rPr lang="fr-FR" sz="1000" i="1" kern="1300" dirty="0">
                          <a:solidFill>
                            <a:srgbClr val="E05329"/>
                          </a:solidFill>
                          <a:effectLst/>
                          <a:latin typeface="Roboto" panose="02000000000000000000" pitchFamily="2" charset="0"/>
                          <a:ea typeface="+mn-ea"/>
                          <a:cs typeface="+mn-cs"/>
                        </a:rPr>
                        <a:t>S’interroger sur l’avenir de la planète et le futur des jeunes.</a:t>
                      </a:r>
                    </a:p>
                    <a:p>
                      <a:endParaRPr lang="fr-FR" sz="1000" b="0" kern="1300" baseline="0" dirty="0">
                        <a:solidFill>
                          <a:schemeClr val="dk1"/>
                        </a:solidFill>
                        <a:effectLst/>
                        <a:latin typeface="Roboto Medium" panose="02000000000000000000" pitchFamily="2" charset="0"/>
                        <a:ea typeface="+mn-ea"/>
                        <a:cs typeface="+mn-cs"/>
                      </a:endParaRPr>
                    </a:p>
                    <a:p>
                      <a:pPr marL="0" indent="0" algn="just">
                        <a:buNone/>
                      </a:pPr>
                      <a:r>
                        <a:rPr lang="fr-FR" sz="1000" b="0" i="1" kern="1300" baseline="0" dirty="0">
                          <a:solidFill>
                            <a:schemeClr val="dk1"/>
                          </a:solidFill>
                          <a:effectLst/>
                          <a:latin typeface="Roboto" panose="02000000000000000000" pitchFamily="2" charset="0"/>
                          <a:ea typeface="+mn-ea"/>
                          <a:cs typeface="+mn-cs"/>
                        </a:rPr>
                        <a:t>À deux. Avec la transcription des paroles.</a:t>
                      </a:r>
                    </a:p>
                    <a:p>
                      <a:pPr algn="just"/>
                      <a:r>
                        <a:rPr lang="fr-FR" sz="1000" b="0" i="0" kern="1300" baseline="0" dirty="0">
                          <a:latin typeface="Roboto" panose="02000000000000000000" pitchFamily="2" charset="0"/>
                        </a:rPr>
                        <a:t>B. </a:t>
                      </a:r>
                      <a:r>
                        <a:rPr lang="fr-FR" sz="1000" b="0" i="0" kern="1300" baseline="0" dirty="0">
                          <a:solidFill>
                            <a:schemeClr val="dk1"/>
                          </a:solidFill>
                          <a:effectLst/>
                          <a:latin typeface="Roboto" panose="02000000000000000000" pitchFamily="2" charset="0"/>
                          <a:ea typeface="+mn-ea"/>
                          <a:cs typeface="+mn-cs"/>
                        </a:rPr>
                        <a:t>Associez chaque message sélectionné dans l’activité précédente au passage correspondant ou au refrain.</a:t>
                      </a:r>
                    </a:p>
                    <a:p>
                      <a:pPr algn="just"/>
                      <a:endParaRPr lang="fr-FR" sz="500" b="0" i="0" kern="1300" baseline="0" dirty="0">
                        <a:solidFill>
                          <a:schemeClr val="dk1"/>
                        </a:solidFill>
                        <a:effectLst/>
                        <a:latin typeface="Roboto" panose="02000000000000000000" pitchFamily="2" charset="0"/>
                        <a:ea typeface="+mn-ea"/>
                        <a:cs typeface="+mn-cs"/>
                      </a:endParaRPr>
                    </a:p>
                    <a:p>
                      <a:pPr marL="0" indent="0" algn="just">
                        <a:buNone/>
                      </a:pPr>
                      <a:r>
                        <a:rPr lang="fr-FR" sz="1000" i="1" kern="1300" dirty="0">
                          <a:solidFill>
                            <a:srgbClr val="E05329"/>
                          </a:solidFill>
                          <a:effectLst/>
                          <a:latin typeface="Roboto" panose="02000000000000000000" pitchFamily="2" charset="0"/>
                          <a:ea typeface="+mn-ea"/>
                          <a:cs typeface="+mn-cs"/>
                        </a:rPr>
                        <a:t>Montrer le dérèglement climatique et ses conséquences sur les saisons : « c’est vrai… l’herbe » + refrain.</a:t>
                      </a:r>
                    </a:p>
                    <a:p>
                      <a:pPr marL="0" indent="0" algn="just">
                        <a:buNone/>
                      </a:pPr>
                      <a:r>
                        <a:rPr lang="fr-FR" sz="1000" i="1" kern="1300" dirty="0">
                          <a:solidFill>
                            <a:srgbClr val="E05329"/>
                          </a:solidFill>
                          <a:effectLst/>
                          <a:latin typeface="Roboto" panose="02000000000000000000" pitchFamily="2" charset="0"/>
                          <a:ea typeface="+mn-ea"/>
                          <a:cs typeface="+mn-cs"/>
                        </a:rPr>
                        <a:t>Constater des catastrophes : « les drames… en option ». </a:t>
                      </a:r>
                      <a:endParaRPr lang="fr-FR" sz="1000" i="1" strike="sngStrike" kern="1300" dirty="0">
                        <a:solidFill>
                          <a:srgbClr val="E05329"/>
                        </a:solidFill>
                        <a:effectLst/>
                        <a:latin typeface="Roboto" panose="02000000000000000000" pitchFamily="2" charset="0"/>
                        <a:ea typeface="+mn-ea"/>
                        <a:cs typeface="+mn-cs"/>
                      </a:endParaRPr>
                    </a:p>
                    <a:p>
                      <a:pPr marL="0" indent="0" algn="just">
                        <a:buNone/>
                      </a:pPr>
                      <a:r>
                        <a:rPr lang="fr-FR" sz="1000" i="1" kern="1300" dirty="0">
                          <a:solidFill>
                            <a:srgbClr val="E05329"/>
                          </a:solidFill>
                          <a:effectLst/>
                          <a:latin typeface="Roboto" panose="02000000000000000000" pitchFamily="2" charset="0"/>
                          <a:ea typeface="+mn-ea"/>
                          <a:cs typeface="+mn-cs"/>
                        </a:rPr>
                        <a:t>S’interroger sur l’avenir de la planète et le futur des jeunes</a:t>
                      </a:r>
                    </a:p>
                    <a:p>
                      <a:pPr marL="0" indent="0" algn="just">
                        <a:buNone/>
                      </a:pPr>
                      <a:r>
                        <a:rPr lang="fr-FR" sz="1000" i="1" kern="1300" dirty="0">
                          <a:solidFill>
                            <a:srgbClr val="E05329"/>
                          </a:solidFill>
                          <a:effectLst/>
                          <a:latin typeface="Roboto" panose="02000000000000000000" pitchFamily="2" charset="0"/>
                          <a:ea typeface="+mn-ea"/>
                          <a:cs typeface="+mn-cs"/>
                        </a:rPr>
                        <a:t>« Qu’est-ce qu’il en sera…pardon ».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9" name="Image 8">
            <a:extLst>
              <a:ext uri="{FF2B5EF4-FFF2-40B4-BE49-F238E27FC236}">
                <a16:creationId xmlns:a16="http://schemas.microsoft.com/office/drawing/2014/main" id="{1ABC868D-2967-2045-BDF2-097B2D1EF27F}"/>
              </a:ext>
            </a:extLst>
          </p:cNvPr>
          <p:cNvPicPr>
            <a:picLocks noChangeAspect="1"/>
          </p:cNvPicPr>
          <p:nvPr/>
        </p:nvPicPr>
        <p:blipFill>
          <a:blip r:embed="rId4"/>
          <a:stretch>
            <a:fillRect/>
          </a:stretch>
        </p:blipFill>
        <p:spPr>
          <a:xfrm>
            <a:off x="6614" y="10102536"/>
            <a:ext cx="7546445" cy="589277"/>
          </a:xfrm>
          <a:prstGeom prst="rect">
            <a:avLst/>
          </a:prstGeom>
        </p:spPr>
      </p:pic>
    </p:spTree>
    <p:extLst>
      <p:ext uri="{BB962C8B-B14F-4D97-AF65-F5344CB8AC3E}">
        <p14:creationId xmlns:p14="http://schemas.microsoft.com/office/powerpoint/2010/main" val="365401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0B16716-CF99-4D4B-A538-F21041100F78}"/>
              </a:ext>
            </a:extLst>
          </p:cNvPr>
          <p:cNvPicPr>
            <a:picLocks noChangeAspect="1"/>
          </p:cNvPicPr>
          <p:nvPr/>
        </p:nvPicPr>
        <p:blipFill>
          <a:blip r:embed="rId2"/>
          <a:stretch>
            <a:fillRect/>
          </a:stretch>
        </p:blipFill>
        <p:spPr>
          <a:xfrm>
            <a:off x="6615" y="0"/>
            <a:ext cx="7546445" cy="10691813"/>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751278"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Y’a plus de saisons » Gauvain Sers</a:t>
            </a:r>
            <a:endParaRPr lang="fr-FR" sz="1200" dirty="0">
              <a:latin typeface="Roboto" panose="02000000000000000000" pitchFamily="2" charset="0"/>
              <a:ea typeface="Roboto" panose="02000000000000000000" pitchFamily="2" charset="0"/>
            </a:endParaRP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6" y="9705517"/>
            <a:ext cx="2150623" cy="247760"/>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Soizic </a:t>
            </a:r>
            <a:r>
              <a:rPr lang="fr-FR" sz="800" kern="1000" dirty="0" err="1">
                <a:latin typeface="Roboto Light" panose="02000000000000000000" pitchFamily="2" charset="0"/>
                <a:ea typeface="Roboto" panose="02000000000000000000" pitchFamily="2" charset="0"/>
              </a:rPr>
              <a:t>Ramananjohary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ENVIRONNEMENT </a:t>
            </a:r>
          </a:p>
        </p:txBody>
      </p:sp>
      <p:sp>
        <p:nvSpPr>
          <p:cNvPr id="12" name="ZoneTexte 11">
            <a:extLst>
              <a:ext uri="{FF2B5EF4-FFF2-40B4-BE49-F238E27FC236}">
                <a16:creationId xmlns:a16="http://schemas.microsoft.com/office/drawing/2014/main" id="{4DD95A50-527F-18CC-A104-64E32B83E55B}"/>
              </a:ext>
            </a:extLst>
          </p:cNvPr>
          <p:cNvSpPr txBox="1"/>
          <p:nvPr/>
        </p:nvSpPr>
        <p:spPr>
          <a:xfrm>
            <a:off x="463000" y="1087059"/>
            <a:ext cx="6633674" cy="1184940"/>
          </a:xfrm>
          <a:prstGeom prst="rect">
            <a:avLst/>
          </a:prstGeom>
          <a:noFill/>
        </p:spPr>
        <p:txBody>
          <a:bodyPr wrap="square" lIns="0" tIns="0" rIns="0" bIns="0" rtlCol="0">
            <a:spAutoFit/>
          </a:bodyPr>
          <a:lstStyle/>
          <a:p>
            <a:pPr algn="just"/>
            <a:r>
              <a:rPr lang="fr-FR" sz="1000" b="1" kern="1300" dirty="0">
                <a:solidFill>
                  <a:schemeClr val="dk1"/>
                </a:solidFill>
                <a:latin typeface="Roboto Medium" panose="02000000000000000000" pitchFamily="2" charset="0"/>
              </a:rPr>
              <a:t>Parcours découverte </a:t>
            </a:r>
            <a:r>
              <a:rPr lang="fr-FR" sz="1000" kern="1300" dirty="0">
                <a:solidFill>
                  <a:schemeClr val="dk1"/>
                </a:solidFill>
                <a:latin typeface="Roboto Medium" panose="02000000000000000000" pitchFamily="2" charset="0"/>
              </a:rPr>
              <a:t>– Troisième temps (variante)</a:t>
            </a:r>
          </a:p>
          <a:p>
            <a:pPr algn="just">
              <a:lnSpc>
                <a:spcPct val="114000"/>
              </a:lnSpc>
            </a:pPr>
            <a:r>
              <a:rPr lang="fr-FR" sz="1000" kern="1300" dirty="0">
                <a:solidFill>
                  <a:schemeClr val="dk1"/>
                </a:solidFill>
                <a:latin typeface="Roboto Medium" panose="02000000000000000000" pitchFamily="2" charset="0"/>
              </a:rPr>
              <a:t>Consignes pour l’enseignant :</a:t>
            </a:r>
          </a:p>
          <a:p>
            <a:pPr algn="just">
              <a:lnSpc>
                <a:spcPct val="114000"/>
              </a:lnSpc>
            </a:pPr>
            <a:r>
              <a:rPr lang="fr-FR" sz="1000" i="1" kern="1300" dirty="0">
                <a:solidFill>
                  <a:schemeClr val="dk1"/>
                </a:solidFill>
                <a:latin typeface="Roboto Medium" panose="02000000000000000000" pitchFamily="2" charset="0"/>
              </a:rPr>
              <a:t>Former de petits groupes. Lire à voix haute les expressions imagées ci-dessous, qui contiennent toutes un élément de la météo. Chaque groupe a trente secondes pour proposer une explication de l’expression. Lire ensuite la signification donnée. Le groupe le plus proche de la bonne réponse gagne un point !</a:t>
            </a:r>
          </a:p>
          <a:p>
            <a:pPr algn="just">
              <a:lnSpc>
                <a:spcPct val="114000"/>
              </a:lnSpc>
            </a:pPr>
            <a:r>
              <a:rPr lang="fr-FR" sz="1000" i="1" kern="1300" dirty="0">
                <a:solidFill>
                  <a:schemeClr val="dk1"/>
                </a:solidFill>
                <a:latin typeface="Roboto Medium" panose="02000000000000000000" pitchFamily="2" charset="0"/>
              </a:rPr>
              <a:t>Si besoin, proposer les exemples entre parenthèses pour aider les apprenants à contextualiser l’expression. </a:t>
            </a:r>
          </a:p>
          <a:p>
            <a:endParaRPr lang="fr-FR" sz="1000" kern="1300" dirty="0">
              <a:solidFill>
                <a:schemeClr val="dk1"/>
              </a:solidFill>
              <a:latin typeface="Roboto Medium" panose="02000000000000000000" pitchFamily="2" charset="0"/>
            </a:endParaRPr>
          </a:p>
        </p:txBody>
      </p:sp>
      <p:pic>
        <p:nvPicPr>
          <p:cNvPr id="2" name="Image 1">
            <a:extLst>
              <a:ext uri="{FF2B5EF4-FFF2-40B4-BE49-F238E27FC236}">
                <a16:creationId xmlns:a16="http://schemas.microsoft.com/office/drawing/2014/main" id="{DC06BA9B-C56F-4CAF-98EF-B09870A6B265}"/>
              </a:ext>
            </a:extLst>
          </p:cNvPr>
          <p:cNvPicPr>
            <a:picLocks noChangeAspect="1"/>
          </p:cNvPicPr>
          <p:nvPr/>
        </p:nvPicPr>
        <p:blipFill>
          <a:blip r:embed="rId3"/>
          <a:stretch>
            <a:fillRect/>
          </a:stretch>
        </p:blipFill>
        <p:spPr>
          <a:xfrm>
            <a:off x="3923517" y="354095"/>
            <a:ext cx="2266950" cy="285750"/>
          </a:xfrm>
          <a:prstGeom prst="rect">
            <a:avLst/>
          </a:prstGeom>
        </p:spPr>
      </p:pic>
      <p:graphicFrame>
        <p:nvGraphicFramePr>
          <p:cNvPr id="3" name="Tableau 2">
            <a:extLst>
              <a:ext uri="{FF2B5EF4-FFF2-40B4-BE49-F238E27FC236}">
                <a16:creationId xmlns:a16="http://schemas.microsoft.com/office/drawing/2014/main" id="{4244F02B-B762-48D3-970C-B1E055C0940C}"/>
              </a:ext>
            </a:extLst>
          </p:cNvPr>
          <p:cNvGraphicFramePr>
            <a:graphicFrameLocks noGrp="1"/>
          </p:cNvGraphicFramePr>
          <p:nvPr>
            <p:extLst>
              <p:ext uri="{D42A27DB-BD31-4B8C-83A1-F6EECF244321}">
                <p14:modId xmlns:p14="http://schemas.microsoft.com/office/powerpoint/2010/main" val="3861384547"/>
              </p:ext>
            </p:extLst>
          </p:nvPr>
        </p:nvGraphicFramePr>
        <p:xfrm>
          <a:off x="463000" y="2340242"/>
          <a:ext cx="6633674" cy="6480004"/>
        </p:xfrm>
        <a:graphic>
          <a:graphicData uri="http://schemas.openxmlformats.org/drawingml/2006/table">
            <a:tbl>
              <a:tblPr firstRow="1" bandRow="1">
                <a:tableStyleId>{5C22544A-7EE6-4342-B048-85BDC9FD1C3A}</a:tableStyleId>
              </a:tblPr>
              <a:tblGrid>
                <a:gridCol w="3316837">
                  <a:extLst>
                    <a:ext uri="{9D8B030D-6E8A-4147-A177-3AD203B41FA5}">
                      <a16:colId xmlns:a16="http://schemas.microsoft.com/office/drawing/2014/main" val="3548875571"/>
                    </a:ext>
                  </a:extLst>
                </a:gridCol>
                <a:gridCol w="3316837">
                  <a:extLst>
                    <a:ext uri="{9D8B030D-6E8A-4147-A177-3AD203B41FA5}">
                      <a16:colId xmlns:a16="http://schemas.microsoft.com/office/drawing/2014/main" val="3246018124"/>
                    </a:ext>
                  </a:extLst>
                </a:gridCol>
              </a:tblGrid>
              <a:tr h="475740">
                <a:tc>
                  <a:txBody>
                    <a:bodyPr/>
                    <a:lstStyle/>
                    <a:p>
                      <a:pPr algn="ctr"/>
                      <a:r>
                        <a:rPr lang="fr-FR" sz="1050" b="1" dirty="0">
                          <a:solidFill>
                            <a:schemeClr val="tx1"/>
                          </a:solidFill>
                          <a:latin typeface="Roboto" panose="02000000000000000000"/>
                        </a:rPr>
                        <a:t>Expression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050" b="1" dirty="0">
                          <a:solidFill>
                            <a:schemeClr val="tx1"/>
                          </a:solidFill>
                          <a:latin typeface="Roboto" panose="02000000000000000000"/>
                        </a:rPr>
                        <a:t>Signification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3148942"/>
                  </a:ext>
                </a:extLst>
              </a:tr>
              <a:tr h="750533">
                <a:tc>
                  <a:txBody>
                    <a:bodyPr/>
                    <a:lstStyle/>
                    <a:p>
                      <a:pPr algn="ctr"/>
                      <a:r>
                        <a:rPr lang="fr-FR" sz="1050" b="1" dirty="0">
                          <a:solidFill>
                            <a:schemeClr val="tx1"/>
                          </a:solidFill>
                          <a:latin typeface="Roboto" panose="02000000000000000000"/>
                        </a:rPr>
                        <a:t>Après la pluie, le beau temps</a:t>
                      </a:r>
                    </a:p>
                    <a:p>
                      <a:pPr algn="ctr"/>
                      <a:r>
                        <a:rPr lang="fr-FR" sz="1000" b="0" dirty="0">
                          <a:solidFill>
                            <a:schemeClr val="tx1"/>
                          </a:solidFill>
                          <a:latin typeface="Roboto" panose="02000000000000000000"/>
                        </a:rPr>
                        <a:t>Exemple : </a:t>
                      </a:r>
                      <a:r>
                        <a:rPr lang="fr-FR" sz="1000" b="0" i="1" dirty="0">
                          <a:solidFill>
                            <a:schemeClr val="tx1"/>
                          </a:solidFill>
                          <a:latin typeface="Roboto" panose="02000000000000000000"/>
                        </a:rPr>
                        <a:t>Ils vivent un moment difficile, mais après la pluie, le beau temps</a:t>
                      </a:r>
                      <a:r>
                        <a:rPr lang="fr-FR" sz="1000" b="0" dirty="0">
                          <a:solidFill>
                            <a:schemeClr val="tx1"/>
                          </a:solidFill>
                          <a:latin typeface="Roboto" panose="02000000000000000000"/>
                        </a:rPr>
                        <a:t>.</a:t>
                      </a:r>
                      <a:endParaRPr lang="fr-FR" sz="1000" b="1" dirty="0">
                        <a:solidFill>
                          <a:schemeClr val="tx1"/>
                        </a:solidFill>
                        <a:latin typeface="Roboto"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050" b="0" dirty="0">
                          <a:solidFill>
                            <a:schemeClr val="tx1"/>
                          </a:solidFill>
                          <a:latin typeface="Roboto" panose="02000000000000000000"/>
                        </a:rPr>
                        <a:t>Les choses finissent toujours par s'arranger.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95889965"/>
                  </a:ext>
                </a:extLst>
              </a:tr>
              <a:tr h="750533">
                <a:tc>
                  <a:txBody>
                    <a:bodyPr/>
                    <a:lstStyle/>
                    <a:p>
                      <a:pPr algn="ctr"/>
                      <a:r>
                        <a:rPr lang="fr-FR" sz="1050" b="1" dirty="0">
                          <a:solidFill>
                            <a:schemeClr val="tx1"/>
                          </a:solidFill>
                          <a:latin typeface="Roboto" panose="02000000000000000000"/>
                        </a:rPr>
                        <a:t>Avoir la tête dans les nuages</a:t>
                      </a:r>
                    </a:p>
                    <a:p>
                      <a:pPr algn="ctr"/>
                      <a:r>
                        <a:rPr lang="fr-FR" sz="1000" b="0" dirty="0">
                          <a:solidFill>
                            <a:schemeClr val="tx1"/>
                          </a:solidFill>
                          <a:latin typeface="Roboto" panose="02000000000000000000"/>
                        </a:rPr>
                        <a:t>Exemple : </a:t>
                      </a:r>
                      <a:r>
                        <a:rPr lang="fr-FR" sz="1000" b="0" i="1" dirty="0">
                          <a:solidFill>
                            <a:schemeClr val="tx1"/>
                          </a:solidFill>
                          <a:latin typeface="Roboto" panose="02000000000000000000"/>
                        </a:rPr>
                        <a:t>Cet élève n’a pas écouté la prof, il a la tête dans les nuages.</a:t>
                      </a:r>
                      <a:endParaRPr lang="fr-FR" sz="1000" b="0" i="0" dirty="0">
                        <a:solidFill>
                          <a:schemeClr val="tx1"/>
                        </a:solidFill>
                        <a:latin typeface="Roboto"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050" b="0" dirty="0">
                          <a:solidFill>
                            <a:schemeClr val="tx1"/>
                          </a:solidFill>
                          <a:latin typeface="Roboto" panose="02000000000000000000"/>
                        </a:rPr>
                        <a:t>Être distrait, rêveur.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58391807"/>
                  </a:ext>
                </a:extLst>
              </a:tr>
              <a:tr h="750533">
                <a:tc>
                  <a:txBody>
                    <a:bodyPr/>
                    <a:lstStyle/>
                    <a:p>
                      <a:pPr algn="ctr"/>
                      <a:r>
                        <a:rPr lang="fr-FR" sz="1050" b="1" dirty="0">
                          <a:solidFill>
                            <a:schemeClr val="tx1"/>
                          </a:solidFill>
                          <a:latin typeface="Roboto" panose="02000000000000000000"/>
                        </a:rPr>
                        <a:t>Il y a de l’orage dans l’air.</a:t>
                      </a:r>
                    </a:p>
                    <a:p>
                      <a:pPr algn="ctr"/>
                      <a:r>
                        <a:rPr lang="fr-FR" sz="1000" b="0" dirty="0">
                          <a:solidFill>
                            <a:schemeClr val="tx1"/>
                          </a:solidFill>
                          <a:latin typeface="Roboto" panose="02000000000000000000"/>
                        </a:rPr>
                        <a:t>Exemple : </a:t>
                      </a:r>
                      <a:r>
                        <a:rPr lang="fr-FR" sz="1000" b="0" i="1" dirty="0">
                          <a:solidFill>
                            <a:schemeClr val="tx1"/>
                          </a:solidFill>
                          <a:latin typeface="Roboto" panose="02000000000000000000"/>
                        </a:rPr>
                        <a:t>Le directeur est arrivé très énervé ce matin au bureau. Il y a de l’orage dans l’air</a:t>
                      </a:r>
                      <a:r>
                        <a:rPr lang="fr-FR" sz="1000" b="0" dirty="0">
                          <a:solidFill>
                            <a:schemeClr val="tx1"/>
                          </a:solidFill>
                          <a:latin typeface="Roboto" panose="0200000000000000000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050" b="0" dirty="0">
                          <a:solidFill>
                            <a:schemeClr val="tx1"/>
                          </a:solidFill>
                          <a:latin typeface="Roboto" panose="02000000000000000000"/>
                        </a:rPr>
                        <a:t>Il y a de la tension entre deux ou plusieurs personnes ; une dispute se prépare.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05429514"/>
                  </a:ext>
                </a:extLst>
              </a:tr>
              <a:tr h="750533">
                <a:tc>
                  <a:txBody>
                    <a:bodyPr/>
                    <a:lstStyle/>
                    <a:p>
                      <a:pPr algn="ctr"/>
                      <a:r>
                        <a:rPr lang="fr-FR" sz="1050" b="1" dirty="0">
                          <a:solidFill>
                            <a:schemeClr val="tx1"/>
                          </a:solidFill>
                          <a:latin typeface="Roboto" panose="02000000000000000000"/>
                        </a:rPr>
                        <a:t>Faire la pluie et le beau temps</a:t>
                      </a:r>
                    </a:p>
                    <a:p>
                      <a:pPr algn="ctr"/>
                      <a:r>
                        <a:rPr lang="fr-FR" sz="1000" b="0" dirty="0">
                          <a:solidFill>
                            <a:schemeClr val="tx1"/>
                          </a:solidFill>
                          <a:latin typeface="Roboto" panose="02000000000000000000"/>
                        </a:rPr>
                        <a:t>Exemple : </a:t>
                      </a:r>
                      <a:r>
                        <a:rPr lang="fr-FR" sz="1000" b="0" i="1" dirty="0">
                          <a:solidFill>
                            <a:schemeClr val="tx1"/>
                          </a:solidFill>
                          <a:latin typeface="Roboto" panose="02000000000000000000"/>
                        </a:rPr>
                        <a:t>Dans son équipe, Marie fait la pluie et le beau temps, ses collègues lui obéissent</a:t>
                      </a:r>
                      <a:r>
                        <a:rPr lang="fr-FR" sz="1000" b="0" dirty="0">
                          <a:solidFill>
                            <a:schemeClr val="tx1"/>
                          </a:solidFill>
                          <a:latin typeface="Roboto" panose="0200000000000000000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050" b="0" dirty="0">
                          <a:solidFill>
                            <a:schemeClr val="tx1"/>
                          </a:solidFill>
                          <a:latin typeface="Roboto" panose="02000000000000000000"/>
                        </a:rPr>
                        <a:t>Être très influent, tout puissant; décider de tout, avoir tous les pouvoirs.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91928825"/>
                  </a:ext>
                </a:extLst>
              </a:tr>
              <a:tr h="750533">
                <a:tc>
                  <a:txBody>
                    <a:bodyPr/>
                    <a:lstStyle/>
                    <a:p>
                      <a:pPr algn="ctr"/>
                      <a:r>
                        <a:rPr lang="fr-FR" sz="1050" b="1" dirty="0">
                          <a:solidFill>
                            <a:schemeClr val="tx1"/>
                          </a:solidFill>
                          <a:latin typeface="Roboto" panose="02000000000000000000"/>
                        </a:rPr>
                        <a:t>Parler de la pluie et du beau temps</a:t>
                      </a:r>
                    </a:p>
                    <a:p>
                      <a:pPr algn="ctr"/>
                      <a:r>
                        <a:rPr lang="fr-FR" sz="1000" b="0" dirty="0">
                          <a:solidFill>
                            <a:schemeClr val="tx1"/>
                          </a:solidFill>
                          <a:latin typeface="Roboto" panose="02000000000000000000"/>
                        </a:rPr>
                        <a:t>Exemple : </a:t>
                      </a:r>
                      <a:r>
                        <a:rPr lang="fr-FR" sz="1000" b="0" i="1" dirty="0">
                          <a:solidFill>
                            <a:schemeClr val="tx1"/>
                          </a:solidFill>
                          <a:latin typeface="Roboto" panose="02000000000000000000"/>
                        </a:rPr>
                        <a:t>J’ai croisé la voisine dans l’ascenseur, nous avons parlé de la pluie et du beau temps</a:t>
                      </a:r>
                      <a:r>
                        <a:rPr lang="fr-FR" sz="1000" b="0" dirty="0">
                          <a:solidFill>
                            <a:schemeClr val="tx1"/>
                          </a:solidFill>
                          <a:latin typeface="Roboto" panose="0200000000000000000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050" b="0" dirty="0">
                          <a:solidFill>
                            <a:schemeClr val="tx1"/>
                          </a:solidFill>
                          <a:latin typeface="Roboto" panose="02000000000000000000"/>
                        </a:rPr>
                        <a:t>Parler de choses sans grand intérêt.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00310036"/>
                  </a:ext>
                </a:extLst>
              </a:tr>
              <a:tr h="750533">
                <a:tc>
                  <a:txBody>
                    <a:bodyPr/>
                    <a:lstStyle/>
                    <a:p>
                      <a:pPr algn="ctr"/>
                      <a:r>
                        <a:rPr lang="fr-FR" sz="1050" b="1" dirty="0">
                          <a:solidFill>
                            <a:schemeClr val="tx1"/>
                          </a:solidFill>
                          <a:latin typeface="Roboto" panose="02000000000000000000"/>
                        </a:rPr>
                        <a:t>Avoir un coup de foudre</a:t>
                      </a:r>
                    </a:p>
                    <a:p>
                      <a:pPr algn="ctr"/>
                      <a:r>
                        <a:rPr lang="fr-FR" sz="1000" b="0" dirty="0">
                          <a:solidFill>
                            <a:schemeClr val="tx1"/>
                          </a:solidFill>
                          <a:latin typeface="Roboto" panose="02000000000000000000"/>
                        </a:rPr>
                        <a:t>Exemple : </a:t>
                      </a:r>
                      <a:r>
                        <a:rPr lang="fr-FR" sz="1000" b="0" i="1" dirty="0">
                          <a:solidFill>
                            <a:schemeClr val="tx1"/>
                          </a:solidFill>
                          <a:latin typeface="Roboto" panose="02000000000000000000"/>
                        </a:rPr>
                        <a:t>La première fois que je l’ai vu, j’ai tout de suite eu le coup de foudre !</a:t>
                      </a:r>
                      <a:endParaRPr lang="fr-FR" sz="1000" b="0" dirty="0">
                        <a:solidFill>
                          <a:schemeClr val="tx1"/>
                        </a:solidFill>
                        <a:latin typeface="Roboto"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050" b="0" dirty="0">
                          <a:solidFill>
                            <a:schemeClr val="tx1"/>
                          </a:solidFill>
                          <a:latin typeface="Roboto" panose="02000000000000000000"/>
                        </a:rPr>
                        <a:t>Tomber amoureux soudainement, avoir un attrait soudain pour quelqu’un ou quelque chose.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8203701"/>
                  </a:ext>
                </a:extLst>
              </a:tr>
              <a:tr h="750533">
                <a:tc>
                  <a:txBody>
                    <a:bodyPr/>
                    <a:lstStyle/>
                    <a:p>
                      <a:pPr algn="ctr"/>
                      <a:r>
                        <a:rPr lang="fr-FR" sz="1050" b="1" dirty="0">
                          <a:solidFill>
                            <a:schemeClr val="tx1"/>
                          </a:solidFill>
                          <a:latin typeface="Roboto" panose="02000000000000000000"/>
                        </a:rPr>
                        <a:t>Ne pas être né de la dernière pluie</a:t>
                      </a:r>
                    </a:p>
                    <a:p>
                      <a:pPr algn="ctr"/>
                      <a:r>
                        <a:rPr lang="fr-FR" sz="1000" b="0" dirty="0">
                          <a:solidFill>
                            <a:schemeClr val="tx1"/>
                          </a:solidFill>
                          <a:latin typeface="Roboto" panose="02000000000000000000"/>
                        </a:rPr>
                        <a:t>Exemple : </a:t>
                      </a:r>
                      <a:r>
                        <a:rPr lang="fr-FR" sz="1000" b="0" i="1" dirty="0">
                          <a:solidFill>
                            <a:schemeClr val="tx1"/>
                          </a:solidFill>
                          <a:latin typeface="Roboto" panose="02000000000000000000"/>
                        </a:rPr>
                        <a:t>Le prof ne se laisse pas tromper, il n’est pas né de la dernière pluie</a:t>
                      </a:r>
                      <a:r>
                        <a:rPr lang="fr-FR" sz="1000" b="0" dirty="0">
                          <a:solidFill>
                            <a:schemeClr val="tx1"/>
                          </a:solidFill>
                          <a:latin typeface="Roboto" panose="0200000000000000000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050" b="0" dirty="0">
                          <a:solidFill>
                            <a:schemeClr val="tx1"/>
                          </a:solidFill>
                          <a:latin typeface="Roboto" panose="02000000000000000000"/>
                        </a:rPr>
                        <a:t>Avoir de l’expérience ; ne pas être ingénu, naïf.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02784180"/>
                  </a:ext>
                </a:extLst>
              </a:tr>
              <a:tr h="750533">
                <a:tc>
                  <a:txBody>
                    <a:bodyPr/>
                    <a:lstStyle/>
                    <a:p>
                      <a:pPr algn="ctr"/>
                      <a:r>
                        <a:rPr lang="fr-FR" sz="1050" b="1" dirty="0">
                          <a:solidFill>
                            <a:schemeClr val="tx1"/>
                          </a:solidFill>
                          <a:latin typeface="Roboto" panose="02000000000000000000"/>
                        </a:rPr>
                        <a:t>À la vitesse de l’éclair</a:t>
                      </a:r>
                    </a:p>
                    <a:p>
                      <a:pPr algn="ctr"/>
                      <a:r>
                        <a:rPr lang="fr-FR" sz="1000" b="0" dirty="0">
                          <a:solidFill>
                            <a:schemeClr val="tx1"/>
                          </a:solidFill>
                          <a:latin typeface="Roboto" panose="02000000000000000000"/>
                        </a:rPr>
                        <a:t>Exemple : </a:t>
                      </a:r>
                      <a:r>
                        <a:rPr lang="fr-FR" sz="1000" b="0" i="1" dirty="0">
                          <a:solidFill>
                            <a:schemeClr val="tx1"/>
                          </a:solidFill>
                          <a:latin typeface="Roboto" panose="02000000000000000000"/>
                        </a:rPr>
                        <a:t>Sandra a répondu à mon mail à la vitesse de l’éclair</a:t>
                      </a:r>
                      <a:r>
                        <a:rPr lang="fr-FR" sz="1000" b="0" dirty="0">
                          <a:solidFill>
                            <a:schemeClr val="tx1"/>
                          </a:solidFill>
                          <a:latin typeface="Roboto" panose="0200000000000000000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050" b="0" dirty="0">
                          <a:solidFill>
                            <a:schemeClr val="tx1"/>
                          </a:solidFill>
                          <a:latin typeface="Roboto" panose="02000000000000000000"/>
                        </a:rPr>
                        <a:t>Très rapidement.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3844532"/>
                  </a:ext>
                </a:extLst>
              </a:tr>
            </a:tbl>
          </a:graphicData>
        </a:graphic>
      </p:graphicFrame>
      <p:pic>
        <p:nvPicPr>
          <p:cNvPr id="11" name="Image 10">
            <a:extLst>
              <a:ext uri="{FF2B5EF4-FFF2-40B4-BE49-F238E27FC236}">
                <a16:creationId xmlns:a16="http://schemas.microsoft.com/office/drawing/2014/main" id="{D919A0EF-F2FD-234E-A257-911B258A57AC}"/>
              </a:ext>
            </a:extLst>
          </p:cNvPr>
          <p:cNvPicPr>
            <a:picLocks noChangeAspect="1"/>
          </p:cNvPicPr>
          <p:nvPr/>
        </p:nvPicPr>
        <p:blipFill>
          <a:blip r:embed="rId4"/>
          <a:stretch>
            <a:fillRect/>
          </a:stretch>
        </p:blipFill>
        <p:spPr>
          <a:xfrm>
            <a:off x="6614" y="10102536"/>
            <a:ext cx="7546445" cy="589277"/>
          </a:xfrm>
          <a:prstGeom prst="rect">
            <a:avLst/>
          </a:prstGeom>
        </p:spPr>
      </p:pic>
    </p:spTree>
    <p:extLst>
      <p:ext uri="{BB962C8B-B14F-4D97-AF65-F5344CB8AC3E}">
        <p14:creationId xmlns:p14="http://schemas.microsoft.com/office/powerpoint/2010/main" val="156427992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2071</TotalTime>
  <Words>2141</Words>
  <Application>Microsoft Macintosh PowerPoint</Application>
  <PresentationFormat>Personnalisé</PresentationFormat>
  <Paragraphs>227</Paragraphs>
  <Slides>6</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vt:i4>
      </vt:variant>
    </vt:vector>
  </HeadingPairs>
  <TitlesOfParts>
    <vt:vector size="15" baseType="lpstr">
      <vt:lpstr>Arial</vt:lpstr>
      <vt:lpstr>Calibri</vt:lpstr>
      <vt:lpstr>Calibri Light</vt:lpstr>
      <vt:lpstr>Proto Grotesk</vt:lpstr>
      <vt:lpstr>Roboto</vt:lpstr>
      <vt:lpstr>Roboto Light</vt:lpstr>
      <vt:lpstr>Roboto Medium</vt:lpstr>
      <vt:lpstr>Wingdings</vt:lpstr>
      <vt:lpstr>Thème Office</vt:lpstr>
      <vt:lpstr>Y’a plus de saisons</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Martin LAFITTE</cp:lastModifiedBy>
  <cp:revision>166</cp:revision>
  <cp:lastPrinted>2022-06-09T15:45:41Z</cp:lastPrinted>
  <dcterms:created xsi:type="dcterms:W3CDTF">2022-03-24T14:32:05Z</dcterms:created>
  <dcterms:modified xsi:type="dcterms:W3CDTF">2024-04-15T15:05:41Z</dcterms:modified>
</cp:coreProperties>
</file>