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57" r:id="rId4"/>
    <p:sldId id="262" r:id="rId5"/>
    <p:sldId id="259" r:id="rId6"/>
    <p:sldId id="260" r:id="rId7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329"/>
    <a:srgbClr val="A879A8"/>
    <a:srgbClr val="46B8B7"/>
    <a:srgbClr val="5194C4"/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8"/>
    <p:restoredTop sz="95827"/>
  </p:normalViewPr>
  <p:slideViewPr>
    <p:cSldViewPr snapToGrid="0" snapToObjects="1">
      <p:cViewPr varScale="1">
        <p:scale>
          <a:sx n="68" d="100"/>
          <a:sy n="68" d="100"/>
        </p:scale>
        <p:origin x="3744" y="24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7F276B-CE46-A143-ACE5-8DA9BBE2A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BAD10-C19D-8C49-B7A4-38F7663E5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8C42-6EFF-BE45-8A7D-489337A85A8B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B4E94-76A3-D742-AD5A-D11A0A99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2786E-81B4-4B47-ABC2-348B43E3D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B559-A149-3A43-BC80-AD3A402FE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6303-4D29-A745-91A8-F3AEACDB41EE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F82D-CB1F-334C-AB48-FC566FA05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6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F5D2-A333-6045-ACED-77F29CEB08A7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3429-77F6-9E4B-9F99-94520AC2D970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DEE-C309-4040-BEBD-5B52D979CC1A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78E6-F0FE-8142-9C48-E28034D6D085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4345-F4C8-B543-A745-5CC2F98AC7CF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9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84C0-6944-2640-BB2E-18D8BD334C9E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66A-0FD7-ED4C-BE72-F0D7E9800428}" type="datetime1">
              <a:rPr lang="fr-FR" smtClean="0"/>
              <a:t>15/04/2024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3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F0AA-31E8-FE40-9480-67630F8DF831}" type="datetime1">
              <a:rPr lang="fr-FR" smtClean="0"/>
              <a:t>15/04/2024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06ED-82F1-0C43-882E-7914D1779773}" type="datetime1">
              <a:rPr lang="fr-FR" smtClean="0"/>
              <a:t>15/04/2024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D6CE-977D-D642-AFAB-4B969B7E197B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4071-C699-E143-B865-F8276070A328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CC96-5C2F-B644-9878-943E03AC83B1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5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emf"/><Relationship Id="rId2" Type="http://schemas.openxmlformats.org/officeDocument/2006/relationships/tags" Target="../tags/tag2.xml"/><Relationship Id="rId16" Type="http://schemas.openxmlformats.org/officeDocument/2006/relationships/image" Target="../media/image2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jpg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emf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.jpg"/><Relationship Id="rId5" Type="http://schemas.openxmlformats.org/officeDocument/2006/relationships/tags" Target="../tags/tag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9.emf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8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7.emf"/><Relationship Id="rId5" Type="http://schemas.openxmlformats.org/officeDocument/2006/relationships/tags" Target="../tags/tag27.xml"/><Relationship Id="rId15" Type="http://schemas.openxmlformats.org/officeDocument/2006/relationships/image" Target="../media/image5.png"/><Relationship Id="rId10" Type="http://schemas.openxmlformats.org/officeDocument/2006/relationships/image" Target="../media/image6.jp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11.emf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8.em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7.emf"/><Relationship Id="rId5" Type="http://schemas.openxmlformats.org/officeDocument/2006/relationships/tags" Target="../tags/tag35.xml"/><Relationship Id="rId1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.emf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7.emf"/><Relationship Id="rId5" Type="http://schemas.openxmlformats.org/officeDocument/2006/relationships/tags" Target="../tags/tag43.xml"/><Relationship Id="rId10" Type="http://schemas.openxmlformats.org/officeDocument/2006/relationships/image" Target="../media/image13.emf"/><Relationship Id="rId4" Type="http://schemas.openxmlformats.org/officeDocument/2006/relationships/tags" Target="../tags/tag42.xml"/><Relationship Id="rId9" Type="http://schemas.openxmlformats.org/officeDocument/2006/relationships/image" Target="../media/image12.jp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5.png"/><Relationship Id="rId5" Type="http://schemas.openxmlformats.org/officeDocument/2006/relationships/tags" Target="../tags/tag50.xml"/><Relationship Id="rId10" Type="http://schemas.openxmlformats.org/officeDocument/2006/relationships/image" Target="../media/image15.jp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BED290-983F-C0F2-128F-19DF6988E6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755505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Le mal de Terre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55505" y="1862383"/>
            <a:ext cx="4490979" cy="6817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latin typeface="Roboto Medium" panose="02000000000000000000"/>
              </a:rPr>
              <a:t>J'ai le mal de l’Homme, de l'air et même celui de l'eau, en somme </a:t>
            </a:r>
          </a:p>
          <a:p>
            <a:r>
              <a:rPr lang="fr-FR" sz="1000" dirty="0">
                <a:latin typeface="Roboto Medium" panose="02000000000000000000"/>
              </a:rPr>
              <a:t>Je crois que je sens battre le cœur de l'autre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peuple qui pleure, mais son chagrin sonne faux </a:t>
            </a:r>
          </a:p>
          <a:p>
            <a:r>
              <a:rPr lang="fr-FR" sz="1000" dirty="0">
                <a:latin typeface="Roboto Medium" panose="02000000000000000000"/>
              </a:rPr>
              <a:t>Et j'ai peur quand je vois que chacun suit les ordres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mal des ruches, et j'ai l'écorce</a:t>
            </a:r>
            <a:r>
              <a:rPr lang="fr-FR" sz="1000" baseline="30000" dirty="0">
                <a:latin typeface="Roboto Medium" panose="02000000000000000000"/>
              </a:rPr>
              <a:t>1</a:t>
            </a:r>
            <a:r>
              <a:rPr lang="fr-FR" sz="1000" dirty="0">
                <a:latin typeface="Roboto Medium" panose="02000000000000000000"/>
              </a:rPr>
              <a:t> qui saigne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Je me sens livré à moi-même comme un enfant des rues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silence qui hurle et me revient en écho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Dans une forêt qui brûle, sous un ciel sans oiseau</a:t>
            </a:r>
          </a:p>
          <a:p>
            <a:r>
              <a:rPr lang="fr-FR" sz="1000" dirty="0">
                <a:latin typeface="Roboto Medium" panose="02000000000000000000"/>
              </a:rPr>
              <a:t>J'ai l'optimisme malade, et j'ai l'humour acide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Gros caillou dans la poitrine incapable de battre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cartable lourd de ses leçons racistes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Plus un vrai manque d'amour et un moral en plâtre</a:t>
            </a:r>
          </a:p>
          <a:p>
            <a:r>
              <a:rPr lang="fr-FR" sz="1000" dirty="0">
                <a:latin typeface="Roboto Medium" panose="02000000000000000000"/>
              </a:rPr>
              <a:t>J'ai les feuilles qui tremblent, j'ai le sol qui s'écroule</a:t>
            </a:r>
          </a:p>
          <a:p>
            <a:r>
              <a:rPr lang="fr-FR" sz="1000" dirty="0">
                <a:latin typeface="Roboto Medium" panose="02000000000000000000"/>
              </a:rPr>
              <a:t>Je me planque</a:t>
            </a:r>
            <a:r>
              <a:rPr lang="fr-FR" sz="1000" baseline="30000" dirty="0">
                <a:latin typeface="Roboto Medium" panose="02000000000000000000"/>
              </a:rPr>
              <a:t>2</a:t>
            </a:r>
            <a:r>
              <a:rPr lang="fr-FR" sz="1000" dirty="0">
                <a:latin typeface="Roboto Medium" panose="02000000000000000000"/>
              </a:rPr>
              <a:t> dans la foule avec la peur au ventre</a:t>
            </a:r>
          </a:p>
          <a:p>
            <a:r>
              <a:rPr lang="fr-FR" sz="1000" dirty="0">
                <a:latin typeface="Roboto Medium" panose="02000000000000000000"/>
              </a:rPr>
              <a:t>J'ai le regard qui doute, et le temps qui s'écoule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Mon rafiot</a:t>
            </a:r>
            <a:r>
              <a:rPr lang="fr-FR" sz="1000" baseline="30000" dirty="0">
                <a:latin typeface="Roboto Medium" panose="02000000000000000000"/>
              </a:rPr>
              <a:t>3</a:t>
            </a:r>
            <a:r>
              <a:rPr lang="fr-FR" sz="1000" dirty="0">
                <a:latin typeface="Roboto Medium" panose="02000000000000000000"/>
              </a:rPr>
              <a:t> dans la houle</a:t>
            </a:r>
            <a:r>
              <a:rPr lang="fr-FR" sz="1000" baseline="30000" dirty="0">
                <a:latin typeface="Roboto Medium" panose="02000000000000000000"/>
              </a:rPr>
              <a:t>4</a:t>
            </a:r>
            <a:r>
              <a:rPr lang="fr-FR" sz="1000" dirty="0">
                <a:latin typeface="Roboto Medium" panose="02000000000000000000"/>
              </a:rPr>
              <a:t> et moi qui jette l'encre</a:t>
            </a:r>
            <a:r>
              <a:rPr lang="fr-FR" sz="1000" baseline="30000" dirty="0">
                <a:latin typeface="Roboto Medium" panose="02000000000000000000"/>
              </a:rPr>
              <a:t>5</a:t>
            </a:r>
            <a:r>
              <a:rPr lang="fr-FR" sz="1000" dirty="0">
                <a:latin typeface="Roboto Medium" panose="02000000000000000000"/>
              </a:rPr>
              <a:t>...</a:t>
            </a:r>
          </a:p>
          <a:p>
            <a:endParaRPr lang="fr-FR" sz="600" dirty="0">
              <a:latin typeface="Roboto Medium" panose="02000000000000000000"/>
            </a:endParaRPr>
          </a:p>
          <a:p>
            <a:r>
              <a:rPr lang="fr-FR" sz="1000" i="1" dirty="0">
                <a:latin typeface="Roboto Medium" panose="02000000000000000000"/>
              </a:rPr>
              <a:t>Refrain : </a:t>
            </a:r>
          </a:p>
          <a:p>
            <a:r>
              <a:rPr lang="fr-FR" sz="1000" dirty="0">
                <a:latin typeface="Roboto Medium" panose="02000000000000000000"/>
              </a:rPr>
              <a:t>J'ai le mal de Terre, comme un vague à l’âme</a:t>
            </a:r>
            <a:r>
              <a:rPr lang="fr-FR" sz="1000" baseline="30000" dirty="0">
                <a:latin typeface="Roboto Medium" panose="02000000000000000000"/>
              </a:rPr>
              <a:t>6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Tous dans la même galère et va falloir qu'on rame</a:t>
            </a:r>
          </a:p>
          <a:p>
            <a:r>
              <a:rPr lang="fr-FR" sz="1000" dirty="0">
                <a:latin typeface="Roboto Medium" panose="02000000000000000000"/>
              </a:rPr>
              <a:t>J'ai le vent contraire, l'espoir qui prend l'eau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Mais je m'accroche à mon radeau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mal de Terre, conscient de ma présence,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Sur petite planète qui souffre en silence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Un homme ordinaire, simple matelot</a:t>
            </a:r>
            <a:r>
              <a:rPr lang="fr-FR" sz="1000" baseline="30000" dirty="0">
                <a:latin typeface="Roboto Medium" panose="02000000000000000000"/>
              </a:rPr>
              <a:t>7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Je vois couler mon bateau</a:t>
            </a:r>
          </a:p>
          <a:p>
            <a:endParaRPr lang="fr-FR" sz="700" dirty="0">
              <a:highlight>
                <a:srgbClr val="FFFF00"/>
              </a:highlight>
              <a:latin typeface="Roboto Medium" panose="02000000000000000000"/>
            </a:endParaRPr>
          </a:p>
          <a:p>
            <a:r>
              <a:rPr lang="fr-FR" sz="1000" dirty="0">
                <a:latin typeface="Roboto Medium" panose="02000000000000000000"/>
              </a:rPr>
              <a:t>J'ai le mal de l'herbe, j'ai les pluies assassines</a:t>
            </a:r>
            <a:r>
              <a:rPr lang="fr-FR" sz="1000" baseline="30000" dirty="0">
                <a:latin typeface="Roboto Medium" panose="02000000000000000000"/>
              </a:rPr>
              <a:t>8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rivières qui sèchent et le terreau stérile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Misère, drogue, sexe, particules fines, frérot</a:t>
            </a:r>
            <a:r>
              <a:rPr lang="fr-FR" sz="1000" baseline="30000" dirty="0">
                <a:latin typeface="Roboto Medium" panose="02000000000000000000"/>
              </a:rPr>
              <a:t>9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Je t'envoie des bons baisers de Paris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Là-bas l'Afrique se consume, toujours aussi docile</a:t>
            </a:r>
          </a:p>
          <a:p>
            <a:r>
              <a:rPr lang="fr-FR" sz="1000" dirty="0">
                <a:latin typeface="Roboto Medium" panose="02000000000000000000"/>
              </a:rPr>
              <a:t>Ici nos lampes s'allument aux énergies fossiles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la monnaie qui triche, mais le secret bancaire </a:t>
            </a:r>
          </a:p>
          <a:p>
            <a:r>
              <a:rPr lang="fr-FR" sz="1000" dirty="0">
                <a:latin typeface="Roboto Medium" panose="02000000000000000000"/>
              </a:rPr>
              <a:t>La jungle qui se défriche à coups de bulldozers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décharges d'Europe, et les fleuves noirs de Chine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Un passé goût pétrole, un avenir couleur schiste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syndrome de Narcisse</a:t>
            </a:r>
            <a:r>
              <a:rPr lang="fr-FR" sz="1000" baseline="30000" dirty="0">
                <a:latin typeface="Roboto Medium" panose="02000000000000000000"/>
              </a:rPr>
              <a:t>10</a:t>
            </a:r>
            <a:r>
              <a:rPr lang="fr-FR" sz="1000" dirty="0">
                <a:latin typeface="Roboto Medium" panose="02000000000000000000"/>
              </a:rPr>
              <a:t>, mais le reflet fragile </a:t>
            </a:r>
          </a:p>
          <a:p>
            <a:r>
              <a:rPr lang="fr-FR" sz="1000" dirty="0">
                <a:latin typeface="Roboto Medium" panose="02000000000000000000"/>
              </a:rPr>
              <a:t>J'ai le miroir qui ment et je crois ce qu'il me dit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vivant qui meurt sans savoir se défendre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cendres d'un monde que je voudrais meilleur </a:t>
            </a:r>
          </a:p>
          <a:p>
            <a:r>
              <a:rPr lang="fr-FR" sz="1000" dirty="0">
                <a:latin typeface="Roboto Medium" panose="02000000000000000000"/>
              </a:rPr>
              <a:t>J'ai l'histoire qui se répète, à croire que ça fait vendre </a:t>
            </a:r>
          </a:p>
          <a:p>
            <a:r>
              <a:rPr lang="fr-FR" sz="1000" dirty="0">
                <a:latin typeface="Roboto Medium" panose="02000000000000000000"/>
              </a:rPr>
              <a:t>Nos cœurs dans la tempête et moi qui jette l'encre</a:t>
            </a:r>
          </a:p>
          <a:p>
            <a:endParaRPr lang="fr-FR" sz="1000" dirty="0">
              <a:latin typeface="Roboto Medium" panose="02000000000000000000"/>
            </a:endParaRPr>
          </a:p>
          <a:p>
            <a:r>
              <a:rPr lang="fr-FR" sz="1000" i="1" dirty="0">
                <a:latin typeface="Roboto Medium" panose="02000000000000000000"/>
              </a:rPr>
              <a:t>Refrain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56DE7-D704-884C-9813-744311F95B9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2240" y="3226889"/>
            <a:ext cx="2082205" cy="2687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L’artiste</a:t>
            </a:r>
          </a:p>
          <a:p>
            <a:pPr>
              <a:lnSpc>
                <a:spcPts val="1280"/>
              </a:lnSpc>
            </a:pP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just" fontAlgn="base"/>
            <a:r>
              <a:rPr lang="fr-FR" sz="900" kern="1300" dirty="0" err="1">
                <a:latin typeface="Roboto" panose="02000000000000000000"/>
              </a:rPr>
              <a:t>Kalune</a:t>
            </a:r>
            <a:r>
              <a:rPr lang="fr-FR" sz="900" kern="1300" dirty="0">
                <a:latin typeface="Roboto" panose="02000000000000000000"/>
              </a:rPr>
              <a:t> est un groupe militant ; les chansons, raps et slams dénoncent avec poésie les maux de la société et témoignent d’une lutte en faveur de la défense de l’environnement. </a:t>
            </a:r>
          </a:p>
          <a:p>
            <a:pPr algn="just" fontAlgn="base"/>
            <a:r>
              <a:rPr lang="fr-FR" sz="900" kern="1300" dirty="0">
                <a:latin typeface="Roboto" panose="02000000000000000000"/>
              </a:rPr>
              <a:t>L’auteur-compositeur de la bande, Damien, opte pour « </a:t>
            </a:r>
            <a:r>
              <a:rPr lang="fr-FR" sz="900" kern="1300" dirty="0" err="1">
                <a:latin typeface="Roboto" panose="02000000000000000000"/>
              </a:rPr>
              <a:t>Kalune</a:t>
            </a:r>
            <a:r>
              <a:rPr lang="fr-FR" sz="900" kern="1300" dirty="0">
                <a:latin typeface="Roboto" panose="02000000000000000000"/>
              </a:rPr>
              <a:t> » comme nom de scène, en référence à une bruyère typique des </a:t>
            </a:r>
            <a:r>
              <a:rPr lang="fr-FR" sz="900" kern="1300" dirty="0" err="1">
                <a:latin typeface="Roboto" panose="02000000000000000000"/>
              </a:rPr>
              <a:t>Pyréenées</a:t>
            </a:r>
            <a:r>
              <a:rPr lang="fr-FR" sz="900" kern="1300" dirty="0">
                <a:latin typeface="Roboto" panose="02000000000000000000"/>
              </a:rPr>
              <a:t> de son enfance. Son premier album solo, </a:t>
            </a:r>
            <a:r>
              <a:rPr lang="fr-FR" sz="900" i="1" kern="1300" dirty="0">
                <a:latin typeface="Roboto" panose="02000000000000000000"/>
              </a:rPr>
              <a:t>Amour : entre Résistance et Utopie</a:t>
            </a:r>
            <a:r>
              <a:rPr lang="fr-FR" sz="900" kern="1300" dirty="0">
                <a:latin typeface="Roboto" panose="02000000000000000000"/>
              </a:rPr>
              <a:t>, sort en mai 2019. Après deux premières tournées à succès, en duo avec Anaïs </a:t>
            </a:r>
            <a:r>
              <a:rPr lang="fr-FR" sz="900" kern="1300" dirty="0" err="1">
                <a:latin typeface="Roboto" panose="02000000000000000000"/>
              </a:rPr>
              <a:t>Laffon</a:t>
            </a:r>
            <a:r>
              <a:rPr lang="fr-FR" sz="900" kern="1300" dirty="0">
                <a:latin typeface="Roboto" panose="02000000000000000000"/>
              </a:rPr>
              <a:t>, au violon et aux chœurs, le duo est rejoint par Benjamin « </a:t>
            </a:r>
            <a:r>
              <a:rPr lang="fr-FR" sz="900" kern="1300" dirty="0" err="1">
                <a:latin typeface="Roboto" panose="02000000000000000000"/>
              </a:rPr>
              <a:t>Bobi</a:t>
            </a:r>
            <a:r>
              <a:rPr lang="fr-FR" sz="900" kern="1300" dirty="0">
                <a:latin typeface="Roboto" panose="02000000000000000000"/>
              </a:rPr>
              <a:t> » </a:t>
            </a:r>
            <a:r>
              <a:rPr lang="fr-FR" sz="900" kern="1300" dirty="0" err="1">
                <a:latin typeface="Roboto" panose="02000000000000000000"/>
              </a:rPr>
              <a:t>Bonnave</a:t>
            </a:r>
            <a:r>
              <a:rPr lang="fr-FR" sz="900" kern="1300" dirty="0">
                <a:latin typeface="Roboto" panose="02000000000000000000"/>
              </a:rPr>
              <a:t>, chanteur multi-instrumentiste. Le groupe </a:t>
            </a:r>
            <a:r>
              <a:rPr lang="fr-FR" sz="900" kern="1300" dirty="0" err="1">
                <a:latin typeface="Roboto" panose="02000000000000000000"/>
              </a:rPr>
              <a:t>Kalune</a:t>
            </a:r>
            <a:r>
              <a:rPr lang="fr-FR" sz="900" kern="1300" dirty="0">
                <a:latin typeface="Roboto" panose="02000000000000000000"/>
              </a:rPr>
              <a:t> est né.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2240" y="7552590"/>
            <a:ext cx="2165684" cy="1964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1. Une écorce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couche qui recouvre le tronc et les branches d’un arbre.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2. Se planquer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fr-FR" sz="850" dirty="0" err="1">
                <a:latin typeface="Roboto" panose="02000000000000000000" pitchFamily="2" charset="0"/>
                <a:ea typeface="Roboto" panose="02000000000000000000" pitchFamily="2" charset="0"/>
              </a:rPr>
              <a:t>fam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.) se cacher.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3. Un rafiot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fr-FR" sz="850" dirty="0" err="1">
                <a:latin typeface="Roboto" panose="02000000000000000000" pitchFamily="2" charset="0"/>
                <a:ea typeface="Roboto" panose="02000000000000000000" pitchFamily="2" charset="0"/>
              </a:rPr>
              <a:t>fam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.) vieux bateau.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4. La houle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mouvement de la mer.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5. Jeter l’encre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jeu de mots entre « jeter l’ancre » - se fixer quelque part, en parlant d’un bateau - et l’action du chanteur qui écrit son texte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6. Le vague à l’âme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état mélancolique.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7. Un matelot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membre d’équipage d’un bateau qui exécute les ordres.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8. Des pluies assassines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 : pluies acides.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CCE7D7-83BD-9247-8D20-6AFA48C122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2240" y="9699734"/>
            <a:ext cx="2165684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 CAVILAM - Alliance Française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80AE12-2343-0D48-A30E-196099CEE8B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22240" y="6105090"/>
            <a:ext cx="2082205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Pour suivre l’actualité de </a:t>
            </a:r>
            <a:r>
              <a:rPr lang="fr-FR" sz="850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, abonnez-vous à leur compte Instagram </a:t>
            </a:r>
          </a:p>
          <a:p>
            <a:pPr>
              <a:lnSpc>
                <a:spcPts val="1080"/>
              </a:lnSpc>
            </a:pPr>
            <a:r>
              <a:rPr lang="fr-FR" sz="90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« @</a:t>
            </a:r>
            <a:r>
              <a:rPr lang="fr-FR" sz="900" b="1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kalune_musique</a:t>
            </a:r>
            <a:r>
              <a:rPr lang="fr-FR" sz="90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 » 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7DBC880-C04C-F64C-AC8A-FF19E834A28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67" y="2999"/>
            <a:ext cx="2743200" cy="660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755505" y="13883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436981-3883-3A9C-0FA1-B25E9221044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22240" y="6860685"/>
            <a:ext cx="469900" cy="596900"/>
          </a:xfrm>
          <a:prstGeom prst="rect">
            <a:avLst/>
          </a:prstGeom>
        </p:spPr>
      </p:pic>
      <p:pic>
        <p:nvPicPr>
          <p:cNvPr id="23" name="Picture 4" descr="Amour (Entre résistance &amp; utopie) | Kalune">
            <a:extLst>
              <a:ext uri="{FF2B5EF4-FFF2-40B4-BE49-F238E27FC236}">
                <a16:creationId xmlns:a16="http://schemas.microsoft.com/office/drawing/2014/main" id="{16FFE189-8066-4591-B367-533085677899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0" y="967513"/>
            <a:ext cx="2065045" cy="206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0F08441-0C26-4042-8E58-C7189C5D0E28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086970" y="8991013"/>
            <a:ext cx="1582310" cy="0"/>
          </a:xfrm>
          <a:prstGeom prst="line">
            <a:avLst/>
          </a:prstGeom>
          <a:ln w="76200">
            <a:solidFill>
              <a:srgbClr val="B279A8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305C964-5B88-4757-A312-09403D6C4E5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683885" y="9161127"/>
            <a:ext cx="3778250" cy="3640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9. Frérot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(</a:t>
            </a:r>
            <a:r>
              <a:rPr lang="fr-FR" sz="850" dirty="0" err="1">
                <a:latin typeface="Roboto" panose="02000000000000000000" pitchFamily="2" charset="0"/>
                <a:ea typeface="Roboto" panose="02000000000000000000" pitchFamily="2" charset="0"/>
              </a:rPr>
              <a:t>fam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.) petit frère.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10. Le syndrome de Narcisse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besoin excessif d’être admiré.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33A20BA-5D54-6C41-8ED4-32EF28041E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196" y="10035782"/>
            <a:ext cx="7567933" cy="6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BED290-983F-C0F2-128F-19DF6988E6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755505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Le mal de Terre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55505" y="1862383"/>
            <a:ext cx="4490979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latin typeface="Roboto Medium" panose="02000000000000000000"/>
              </a:rPr>
              <a:t>J'ai les drapeaux en berne</a:t>
            </a:r>
            <a:r>
              <a:rPr lang="fr-FR" sz="1000" baseline="30000" dirty="0">
                <a:latin typeface="Roboto Medium" panose="02000000000000000000"/>
              </a:rPr>
              <a:t>11</a:t>
            </a:r>
            <a:r>
              <a:rPr lang="fr-FR" sz="1000" dirty="0">
                <a:latin typeface="Roboto Medium" panose="02000000000000000000"/>
              </a:rPr>
              <a:t>, le futur qui s'inquiète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courbes qui s'inversent et les combats qui se perdent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regrets qui germent, et l'envie d'en faire plus, de faire mieux, </a:t>
            </a:r>
          </a:p>
          <a:p>
            <a:r>
              <a:rPr lang="fr-FR" sz="1000" dirty="0">
                <a:latin typeface="Roboto Medium" panose="02000000000000000000"/>
              </a:rPr>
              <a:t>Forcément, mais surtout de faire juste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la révolte fébrile, étouffée à la racine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La dictature qui se maquille en démocratie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les visages qui se cachent à l'avant du cortège </a:t>
            </a:r>
          </a:p>
          <a:p>
            <a:r>
              <a:rPr lang="fr-FR" sz="1000" dirty="0">
                <a:latin typeface="Roboto Medium" panose="02000000000000000000"/>
              </a:rPr>
              <a:t>Les CRS</a:t>
            </a:r>
            <a:r>
              <a:rPr lang="fr-FR" sz="1000" baseline="30000" dirty="0">
                <a:latin typeface="Roboto Medium" panose="02000000000000000000"/>
              </a:rPr>
              <a:t>12</a:t>
            </a:r>
            <a:r>
              <a:rPr lang="fr-FR" sz="1000" dirty="0">
                <a:latin typeface="Roboto Medium" panose="02000000000000000000"/>
              </a:rPr>
              <a:t> qui chargent, l'État qui les protège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des photos sexistes couchées sur papier glace</a:t>
            </a:r>
          </a:p>
          <a:p>
            <a:r>
              <a:rPr lang="fr-FR" sz="1000" dirty="0">
                <a:latin typeface="Roboto Medium" panose="02000000000000000000"/>
              </a:rPr>
              <a:t>La phobie des emballages et des grandes surfaces</a:t>
            </a:r>
          </a:p>
          <a:p>
            <a:r>
              <a:rPr lang="fr-FR" sz="1000" dirty="0">
                <a:latin typeface="Roboto Medium" panose="02000000000000000000"/>
              </a:rPr>
              <a:t>J'ai les poubelles qui débordent, un océan de plastique </a:t>
            </a:r>
          </a:p>
          <a:p>
            <a:r>
              <a:rPr lang="fr-FR" sz="1000" dirty="0">
                <a:latin typeface="Roboto Medium" panose="02000000000000000000"/>
              </a:rPr>
              <a:t>Et les vents qui nous escortent vers la pensée unique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J'ai le berger trop seul, et depuis la genèse</a:t>
            </a:r>
          </a:p>
          <a:p>
            <a:r>
              <a:rPr lang="fr-FR" sz="1000" dirty="0">
                <a:latin typeface="Roboto Medium" panose="02000000000000000000"/>
              </a:rPr>
              <a:t>J'ai le troupeau qui se dirige tout droit vers la falaise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Le Maître est malheureux, ses élèves sont des cancres</a:t>
            </a:r>
            <a:br>
              <a:rPr lang="fr-FR" sz="1000" dirty="0"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Moi je suis parmi eux, alors, je jette l'encre</a:t>
            </a:r>
          </a:p>
          <a:p>
            <a:endParaRPr lang="fr-FR" sz="1000" dirty="0">
              <a:latin typeface="Roboto Medium" panose="02000000000000000000"/>
            </a:endParaRPr>
          </a:p>
          <a:p>
            <a:r>
              <a:rPr lang="fr-FR" sz="1000" i="1" dirty="0">
                <a:latin typeface="Roboto Medium" panose="02000000000000000000"/>
              </a:rPr>
              <a:t>Refrain </a:t>
            </a:r>
          </a:p>
          <a:p>
            <a:br>
              <a:rPr lang="fr-FR" sz="1000" dirty="0">
                <a:highlight>
                  <a:srgbClr val="FFFF00"/>
                </a:highlight>
                <a:latin typeface="Roboto Medium" panose="02000000000000000000"/>
              </a:rPr>
            </a:br>
            <a:r>
              <a:rPr lang="fr-FR" sz="1000" dirty="0">
                <a:latin typeface="Roboto Medium" panose="02000000000000000000"/>
              </a:rPr>
              <a:t>Je vois couler mon bateau</a:t>
            </a:r>
          </a:p>
          <a:p>
            <a:r>
              <a:rPr lang="fr-FR" sz="1000" dirty="0">
                <a:latin typeface="Roboto Medium" panose="02000000000000000000"/>
              </a:rPr>
              <a:t>Je vois couler mon bateau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2240" y="4437915"/>
            <a:ext cx="2165684" cy="835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 lvl="0" algn="just">
              <a:lnSpc>
                <a:spcPts val="1080"/>
              </a:lnSpc>
            </a:pPr>
            <a:r>
              <a:rPr lang="fr-FR" sz="850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11. En berne </a:t>
            </a:r>
            <a:r>
              <a:rPr lang="fr-FR" sz="8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baissés en signe de deuil.</a:t>
            </a:r>
          </a:p>
          <a:p>
            <a:pPr lvl="0" algn="just">
              <a:lnSpc>
                <a:spcPts val="1080"/>
              </a:lnSpc>
            </a:pPr>
            <a:r>
              <a:rPr lang="fr-FR" sz="850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12. CRS </a:t>
            </a:r>
            <a:r>
              <a:rPr lang="fr-FR" sz="85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compagnies républicaines de sécurité, corps de la police spécialisé dans le maintien de l’ordre lors d’événements ou de manifestations.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CCE7D7-83BD-9247-8D20-6AFA48C122E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2240" y="9699734"/>
            <a:ext cx="2165684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 CAVILAM - Alliance Française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7DBC880-C04C-F64C-AC8A-FF19E834A28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67" y="2999"/>
            <a:ext cx="2743200" cy="660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755505" y="13883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436981-3883-3A9C-0FA1-B25E9221044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22240" y="3746010"/>
            <a:ext cx="469900" cy="596900"/>
          </a:xfrm>
          <a:prstGeom prst="rect">
            <a:avLst/>
          </a:prstGeom>
        </p:spPr>
      </p:pic>
      <p:pic>
        <p:nvPicPr>
          <p:cNvPr id="23" name="Picture 4" descr="Amour (Entre résistance &amp; utopie) | Kalune">
            <a:extLst>
              <a:ext uri="{FF2B5EF4-FFF2-40B4-BE49-F238E27FC236}">
                <a16:creationId xmlns:a16="http://schemas.microsoft.com/office/drawing/2014/main" id="{16FFE189-8066-4591-B367-533085677899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0" y="967513"/>
            <a:ext cx="2065045" cy="206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9C8A0F-0A33-6D45-B79C-B721ED43F6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196" y="10035782"/>
            <a:ext cx="7567933" cy="6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381D61A-99BC-9E6A-6AA8-4771C4BE36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mal de Terre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3" name="Tableau 14">
            <a:extLst>
              <a:ext uri="{FF2B5EF4-FFF2-40B4-BE49-F238E27FC236}">
                <a16:creationId xmlns:a16="http://schemas.microsoft.com/office/drawing/2014/main" id="{A3F19CE1-0F17-E747-847B-D0AACEA68004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9934640"/>
              </p:ext>
            </p:extLst>
          </p:nvPr>
        </p:nvGraphicFramePr>
        <p:xfrm>
          <a:off x="1130984" y="2016359"/>
          <a:ext cx="5717287" cy="581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45">
                  <a:extLst>
                    <a:ext uri="{9D8B030D-6E8A-4147-A177-3AD203B41FA5}">
                      <a16:colId xmlns:a16="http://schemas.microsoft.com/office/drawing/2014/main" val="2770672922"/>
                    </a:ext>
                  </a:extLst>
                </a:gridCol>
                <a:gridCol w="989526">
                  <a:extLst>
                    <a:ext uri="{9D8B030D-6E8A-4147-A177-3AD203B41FA5}">
                      <a16:colId xmlns:a16="http://schemas.microsoft.com/office/drawing/2014/main" val="161568558"/>
                    </a:ext>
                  </a:extLst>
                </a:gridCol>
                <a:gridCol w="4085616">
                  <a:extLst>
                    <a:ext uri="{9D8B030D-6E8A-4147-A177-3AD203B41FA5}">
                      <a16:colId xmlns:a16="http://schemas.microsoft.com/office/drawing/2014/main" val="93050948"/>
                    </a:ext>
                  </a:extLst>
                </a:gridCol>
              </a:tblGrid>
              <a:tr h="1424538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468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Premier temps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Lisez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 Medium" panose="02000000000000000000"/>
                        </a:rPr>
                        <a:t>cet extrait.</a:t>
                      </a:r>
                      <a:r>
                        <a:rPr lang="fr-FR" sz="1000" dirty="0">
                          <a:latin typeface="Roboto Medium" panose="02000000000000000000"/>
                        </a:rPr>
                        <a:t> 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«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 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</a:rPr>
                        <a:t>J'ai le mal de Terre, conscient de ma présence,</a:t>
                      </a:r>
                      <a:b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</a:rPr>
                      </a:b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Roboto" panose="02000000000000000000"/>
                        </a:rPr>
                        <a:t>Sur petite planète qui souffre en silence »</a:t>
                      </a:r>
                      <a:br>
                        <a:rPr lang="fr-FR" sz="1000" b="0" kern="1300" baseline="0" dirty="0">
                          <a:solidFill>
                            <a:schemeClr val="tx1"/>
                          </a:solidFill>
                          <a:effectLst/>
                          <a:latin typeface="Roboto Medium" panose="02000000000000000000"/>
                          <a:ea typeface="Roboto" panose="02000000000000000000" pitchFamily="2" charset="0"/>
                        </a:rPr>
                      </a:br>
                      <a:endParaRPr lang="fr-FR" sz="1000" b="0" kern="1300" baseline="0" dirty="0">
                        <a:solidFill>
                          <a:schemeClr val="tx1"/>
                        </a:solidFill>
                        <a:effectLst/>
                        <a:latin typeface="Roboto Medium" panose="02000000000000000000"/>
                        <a:ea typeface="Roboto" panose="02000000000000000000" pitchFamily="2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Quelle est la thématique de la chanson ?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D’après ces paroles, quel va être le ton de la chanson ?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001463"/>
                  </a:ext>
                </a:extLst>
              </a:tr>
              <a:tr h="1331960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300"/>
                        </a:lnSpc>
                        <a:buFontTx/>
                        <a:buChar char="-"/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l"/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Deuxième temps</a:t>
                      </a:r>
                      <a:b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Écoutez le rythme des paroles et la musique. 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Comment trouvez-vous la musique : triste, joyeuse, mélancolique… ? Pourquoi ?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À votre avis, la musique correspond-elle au ton des paroles ?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37018"/>
                  </a:ext>
                </a:extLst>
              </a:tr>
              <a:tr h="1337912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Troisième temps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Organiser une compétition en petits groupes. 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 moral de l’artiste est au plus bas ; aidez-le à reprendre espoir.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Quelles solutions pouvez-vous apporter à notre Terre ? 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Vous avez 6 minutes pour faire la liste la plus longue et la plus originale d’initiatives positives pour la planète.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L’équipe gagnante sera celle qui aura le plus d’idées non données par les autres.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53087"/>
                  </a:ext>
                </a:extLst>
              </a:tr>
              <a:tr h="1321067">
                <a:tc>
                  <a:txBody>
                    <a:bodyPr/>
                    <a:lstStyle/>
                    <a:p>
                      <a:pPr algn="r"/>
                      <a:endParaRPr lang="fr-FR" sz="5300" b="1" i="0" dirty="0">
                        <a:solidFill>
                          <a:srgbClr val="A879A8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1738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5877" y="9699633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</a:t>
            </a: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79845373-11F3-0864-6B1B-1393D357255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75705" y="2233780"/>
            <a:ext cx="508000" cy="508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7326432-5686-79F0-2242-4ABB934CE88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75705" y="3840740"/>
            <a:ext cx="508000" cy="5080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AA8CD17D-D6F7-09F6-FD69-108A45B218C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75705" y="5166827"/>
            <a:ext cx="508000" cy="50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37006BB-A380-4F14-BDF7-1B907CECB73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67" y="2999"/>
            <a:ext cx="2743200" cy="660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3B0E1DF-92B5-1A4F-99A6-B9E8402F0F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196" y="10035782"/>
            <a:ext cx="7567933" cy="6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2AB4C5-B9BC-C021-7ED1-9808FFD6D7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4399589"/>
              </p:ext>
            </p:extLst>
          </p:nvPr>
        </p:nvGraphicFramePr>
        <p:xfrm>
          <a:off x="864394" y="964406"/>
          <a:ext cx="6369404" cy="90254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04499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 chanson s’intitule « Le mal de Terre ». Complétez librement ces vers :</a:t>
                      </a:r>
                    </a:p>
                    <a:p>
                      <a:pPr marL="1076325" indent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 Terre</a:t>
                      </a:r>
                    </a:p>
                    <a:p>
                      <a:pPr marL="1076325" indent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des ruches</a:t>
                      </a:r>
                    </a:p>
                    <a:p>
                      <a:pPr marL="1076325" indent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du…</a:t>
                      </a:r>
                    </a:p>
                    <a:p>
                      <a:pPr marL="1076325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 la…</a:t>
                      </a:r>
                    </a:p>
                    <a:p>
                      <a:pPr marL="1076325" indent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des…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248626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la chanson. Selon vous, quels styles musicaux lui correspondent le mieux ? Entourez-les.</a:t>
                      </a:r>
                    </a:p>
                    <a:p>
                      <a:pPr marL="0" indent="0" algn="ctr">
                        <a:lnSpc>
                          <a:spcPct val="200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Hip-hop                Reggae                   Disco                 Country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   Rap                    Électro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                   Slam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Pour vous, la chanson est plutôt…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 poétique.  nostalgique.  combattive.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Fermez les yeux. Quels bruits entendez-vous derrière la musique ? Soulignez les éléments entendus.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des voix, des rires, des pleurs, un baiser, des mouettes, des vagues, des cris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D’après vous, pourquoi ces sons accompagnent-ils la chanson ?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1908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et en lisant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35548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Retrouvez les thématiques associées aux extraits des paroles.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1. La _ _ </a:t>
                      </a:r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ll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_ _ _ _ _ : les pluies assassines, _________________________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_____________________________________________________________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2. La d _ _ _ _ _ _ t _ _ _ des _ sp _ _ _ _ : le mal des ruches, 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_____________________________________________________________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3. La d _ _ _ _ _ _ t _ _ _ de l’_ _ v _ _ _ _ _ _ _ _ _ t : une forêt qui brûle, 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_____________________________________________________________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4. Les _ _ _ b _ _ _ _ s de la s _ c _ _ _ _ : misère, drogue, sexe, 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_____________________________________________________________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pPr algn="l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Écoutez la chanson et trouvez au moins un autre élément pour chaque thématique.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mal de Terre 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5877" y="9698721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</a:t>
            </a: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F8504334-30B3-1770-33F2-4AD8AF1FFA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75704" y="1305644"/>
            <a:ext cx="508000" cy="508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ED996990-1B99-5FBC-D8D5-8EC7BA27011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75705" y="3321534"/>
            <a:ext cx="508000" cy="5080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F39C97C-0D76-091D-508F-812E5E11DD7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75704" y="6207747"/>
            <a:ext cx="508000" cy="50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DE7D9A8-E0E6-4FC9-B6CE-92AF92AF41A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67" y="2999"/>
            <a:ext cx="2743200" cy="6604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9B8C214-1036-8C4A-ACC1-D542F9501F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196" y="10035782"/>
            <a:ext cx="7567933" cy="6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6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E0A5D2-B486-7900-B9C7-6EB8CDB18D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8115943"/>
              </p:ext>
            </p:extLst>
          </p:nvPr>
        </p:nvGraphicFramePr>
        <p:xfrm>
          <a:off x="864394" y="1128713"/>
          <a:ext cx="6369404" cy="839028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7773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Dans cette chanson,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Kalune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parle d’éco-anxiété, cette « angoisse face à l’avenir de la planète » très présente chez les jeunes.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Simulez un rendez-vous chez le psychologue entre un patient qui souffre d’éco-anxiété et le psychologue qui donne des conseils pour gérer le mal-être. 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3534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37750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Choisissez une des thématiques de l’activité 3A et rédigez un couplet autour sur le sujet.</a:t>
                      </a:r>
                    </a:p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Lisez ou chantez votre couplet. </a:t>
                      </a:r>
                      <a:r>
                        <a:rPr lang="fr-FR" sz="1000" b="0" i="0" kern="1300" baseline="0" dirty="0">
                          <a:latin typeface="Roboto" panose="02000000000000000000" pitchFamily="2" charset="0"/>
                        </a:rPr>
                        <a:t>Les autres groupes devront retrouver la thématique traitée.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34000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Et en plus…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88444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Kalune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est engagé dans des actions éducatives : créations de chansons, ateliers d’écriture, réalisations de clips… 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Flashez le QR code pour découvrir les réalisations et ateliers mis en place.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Quels autres artistes engagés dans des actions éducatives ou sociales connaissez-vous ? Pour vous, les artistes doivent-ils s’impliquer dans des questions de société ? Pourquoi ?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5877" y="9704549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</a:t>
            </a: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B95FC22B-3738-C371-BE40-8C2B5B71A5F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90860" y="2813534"/>
            <a:ext cx="508000" cy="508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EEE7265-38E2-2FA9-EA73-AB5682C56C0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90860" y="1469400"/>
            <a:ext cx="508000" cy="508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0161FFA0-2870-4775-861E-4AFED1EADF7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mal de Terre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47664A-2531-4CD1-93E3-BA2FB764BA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0660" y="4757843"/>
            <a:ext cx="788400" cy="788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21DC4B4-43C9-4F02-93B7-79CFB02FFD5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67" y="2999"/>
            <a:ext cx="2743200" cy="6604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BF2D9E0-0F31-2945-958D-19A98403EC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196" y="10035782"/>
            <a:ext cx="7567933" cy="6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AFD64F-AA25-7413-5C09-FD6F451961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6789081"/>
              </p:ext>
            </p:extLst>
          </p:nvPr>
        </p:nvGraphicFramePr>
        <p:xfrm>
          <a:off x="3954097" y="1311554"/>
          <a:ext cx="3279702" cy="828793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2266645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Dans cette chanson,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Kalune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 parle d’éco-anxiété, cette « angoisse face à l’avenir de la planète » très présente chez les jeunes.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Simulez un rendez-vous chez le psychologue entre un patient qui souffre d’éco-anxiété et le psychologue qui donne des conseils pour gérer le mal-être. 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Exemples de réponses possibles : </a:t>
                      </a:r>
                      <a:endParaRPr lang="fr-FR" sz="1000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Eh ben alors ? Qu’est-ce que qu’il se passe ? Vous avez l’air déprimé.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Ça ne pas va pas du tout, la planète souffre. Je me sens oppressé.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Et si vous vous engagiez ? Et si vous participiez à une action environnementale ? En étant actif, votre anxiété diminuerait sûrement. Vous n’auriez plus l’impression de subir. votre anxiété diminuer.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Vous croyez ? Mais qu’est-ce que je peux faire ?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Pourquoi n’essayez-vous pas de participer à une collecte des déchets ? Vous rencontreriez des gens et vous auriez l’impression d’être utile pour la planète. […]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3954734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Choisissez une des thématiques de l’activité 3A et rédigez un couplet autour sur le sujet.</a:t>
                      </a:r>
                    </a:p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Lisez ou chantez votre couplet. </a:t>
                      </a:r>
                      <a:r>
                        <a:rPr lang="fr-FR" sz="1000" b="0" i="0" kern="1300" baseline="0" dirty="0">
                          <a:latin typeface="Roboto" panose="02000000000000000000" pitchFamily="2" charset="0"/>
                        </a:rPr>
                        <a:t>Les autres groupes devront retrouver la thématique traitée.</a:t>
                      </a:r>
                    </a:p>
                    <a:p>
                      <a:endParaRPr lang="fr-FR" sz="1000" b="0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Exemples de réponses possibles : </a:t>
                      </a:r>
                      <a:br>
                        <a:rPr lang="fr-FR" sz="1000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J'ai le téléphone qui me sourit,</a:t>
                      </a:r>
                      <a:b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J'ai la vie en selfie, </a:t>
                      </a:r>
                    </a:p>
                    <a:p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réseaux sociaux montrent mon autre visage,</a:t>
                      </a:r>
                    </a:p>
                    <a:p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finis par croire ce qu’ils me disent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5877" y="9705517"/>
            <a:ext cx="2057828" cy="2500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Florine Toulouse</a:t>
            </a: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graphicFrame>
        <p:nvGraphicFramePr>
          <p:cNvPr id="20" name="Tableau 7">
            <a:extLst>
              <a:ext uri="{FF2B5EF4-FFF2-40B4-BE49-F238E27FC236}">
                <a16:creationId xmlns:a16="http://schemas.microsoft.com/office/drawing/2014/main" id="{6BA940A3-F976-0840-BEB0-FE97BEED6334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8484040"/>
              </p:ext>
            </p:extLst>
          </p:nvPr>
        </p:nvGraphicFramePr>
        <p:xfrm>
          <a:off x="325877" y="1311556"/>
          <a:ext cx="3279702" cy="862860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29536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14198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444592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 chanson s’intitule « Le mal de Terre ». Complétez librement ces vers :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 Terre</a:t>
                      </a:r>
                    </a:p>
                    <a:p>
                      <a:pPr marL="0" indent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des ruches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du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ciel, coquelicot…</a:t>
                      </a:r>
                      <a:endParaRPr lang="fr-FR" sz="1000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 la 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libellule, tortue, l’eau…</a:t>
                      </a:r>
                      <a:endParaRPr lang="fr-FR" sz="1000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J’ai le mal des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fleurs, poissons…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29536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14198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3049695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la chanson. Selon vous, quels styles musicaux lui correspondent le plus ? Entourez-les.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fr-FR" sz="1000" b="0" kern="1300" baseline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Hip-hop              Reggae                  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Disco            Country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   Rap                    Électro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                   Slam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Pour vous, la chanson est plutôt…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 poétique. </a:t>
                      </a:r>
                      <a:r>
                        <a:rPr lang="fr-FR" sz="1000" b="0" i="0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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nostalgique.  combattive.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Fermez les yeux. Quels bruits entendez-vous derrière la musique ? Soulignez les éléments entendus.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des voix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, des rires, des pleurs, </a:t>
                      </a: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un baiser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des mouettes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b="0" i="0" u="sng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des vagues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, des cris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D’après vous, pourquoi ces sons accompagnent-ils la chanson ?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pense que ces sons, comme les vagues, accompagnent bien la chanson, car ce sont des bruits de la nature. On est encore plus près de la nature.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14198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et en lisant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2680250"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AB.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Retrouvez les thématiques associées aux extraits des paroles.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1. La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pollution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: les pluies assassines,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fleuves noirs de Chine, les poubelles qui débordent, les décharges d’Europe, un océan de plastique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2. La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disparition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des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espèces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: le mal des ruches, 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un ciel sans oiseau</a:t>
                      </a: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3. La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dégradation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de l’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environnement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: une forêt qui brûle,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feuilles qui tremblent, le sol qui s’écroule, les rivières qui sèchent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4. Les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problèmes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de la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société 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: misère, drogue, sexe, </a:t>
                      </a: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les leçons racistes, les photos sexistes</a:t>
                      </a:r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5876" y="339214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ENVIRONNEMENT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61ACC7C-4A53-46A7-900B-51FE127E6D2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mal de Terre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Kalune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750C5B-9FE3-4AA1-A548-15306993325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0575" y="4411284"/>
            <a:ext cx="419100" cy="250068"/>
          </a:xfrm>
          <a:prstGeom prst="ellipse">
            <a:avLst/>
          </a:prstGeom>
          <a:noFill/>
          <a:ln>
            <a:solidFill>
              <a:srgbClr val="E05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5ACAEE5-0444-45F4-AFAD-8DC004F1592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847142" y="4429125"/>
            <a:ext cx="419100" cy="250068"/>
          </a:xfrm>
          <a:prstGeom prst="ellipse">
            <a:avLst/>
          </a:prstGeom>
          <a:noFill/>
          <a:ln>
            <a:solidFill>
              <a:srgbClr val="E05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036447-FA63-AF4D-BC79-C6A40C2AE0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196" y="10035782"/>
            <a:ext cx="7567933" cy="6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16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</TotalTime>
  <Words>2190</Words>
  <Application>Microsoft Macintosh PowerPoint</Application>
  <PresentationFormat>Personnalisé</PresentationFormat>
  <Paragraphs>204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Proto Grotesk</vt:lpstr>
      <vt:lpstr>Roboto</vt:lpstr>
      <vt:lpstr>Roboto Black</vt:lpstr>
      <vt:lpstr>Roboto Light</vt:lpstr>
      <vt:lpstr>Roboto Medium</vt:lpstr>
      <vt:lpstr>Wingdings</vt:lpstr>
      <vt:lpstr>Thème Office</vt:lpstr>
      <vt:lpstr>Le mal de Terre</vt:lpstr>
      <vt:lpstr>Le mal de Terre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BREZES</dc:creator>
  <cp:lastModifiedBy>Martin LAFITTE</cp:lastModifiedBy>
  <cp:revision>77</cp:revision>
  <cp:lastPrinted>2024-04-15T15:16:47Z</cp:lastPrinted>
  <dcterms:created xsi:type="dcterms:W3CDTF">2022-03-24T14:32:05Z</dcterms:created>
  <dcterms:modified xsi:type="dcterms:W3CDTF">2024-04-15T15:17:00Z</dcterms:modified>
</cp:coreProperties>
</file>