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9A8"/>
    <a:srgbClr val="E05329"/>
    <a:srgbClr val="E77E9C"/>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46"/>
    <p:restoredTop sz="95827"/>
  </p:normalViewPr>
  <p:slideViewPr>
    <p:cSldViewPr snapToGrid="0" snapToObjects="1">
      <p:cViewPr varScale="1">
        <p:scale>
          <a:sx n="68" d="100"/>
          <a:sy n="68" d="100"/>
        </p:scale>
        <p:origin x="3784" y="24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9.emf"/><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9.emf"/><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1FC434D-11F4-4DFC-A1FF-7B7F16215EA7}"/>
              </a:ext>
            </a:extLst>
          </p:cNvPr>
          <p:cNvPicPr>
            <a:picLocks noChangeAspect="1"/>
          </p:cNvPicPr>
          <p:nvPr/>
        </p:nvPicPr>
        <p:blipFill>
          <a:blip r:embed="rId2"/>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Monde nouveau</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7489551"/>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Un vent, un grand vent nouveau</a:t>
            </a:r>
          </a:p>
          <a:p>
            <a:pPr>
              <a:lnSpc>
                <a:spcPts val="1300"/>
              </a:lnSpc>
            </a:pPr>
            <a:r>
              <a:rPr lang="fr-FR" sz="1000" dirty="0">
                <a:latin typeface="Roboto" panose="02000000000000000000" pitchFamily="2" charset="0"/>
                <a:ea typeface="Roboto" panose="02000000000000000000" pitchFamily="2" charset="0"/>
              </a:rPr>
              <a:t>Soufflait sur le pays, très chaudement</a:t>
            </a:r>
          </a:p>
          <a:p>
            <a:pPr>
              <a:lnSpc>
                <a:spcPts val="1300"/>
              </a:lnSpc>
            </a:pPr>
            <a:r>
              <a:rPr lang="fr-FR" sz="1000" dirty="0">
                <a:latin typeface="Roboto" panose="02000000000000000000" pitchFamily="2" charset="0"/>
                <a:ea typeface="Roboto" panose="02000000000000000000" pitchFamily="2" charset="0"/>
              </a:rPr>
              <a:t>Dans un bain, un bain de foule dévot</a:t>
            </a:r>
            <a:r>
              <a:rPr lang="fr-FR" sz="1000" baseline="30000" dirty="0">
                <a:latin typeface="Roboto" panose="02000000000000000000" pitchFamily="2" charset="0"/>
                <a:ea typeface="Roboto" panose="02000000000000000000" pitchFamily="2" charset="0"/>
              </a:rPr>
              <a:t>1</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À moitié ébahis, on se mouillait mollement</a:t>
            </a:r>
          </a:p>
          <a:p>
            <a:pPr>
              <a:lnSpc>
                <a:spcPts val="1300"/>
              </a:lnSpc>
            </a:pPr>
            <a:r>
              <a:rPr lang="fr-FR" sz="1000" dirty="0">
                <a:latin typeface="Roboto" panose="02000000000000000000" pitchFamily="2" charset="0"/>
                <a:ea typeface="Roboto" panose="02000000000000000000" pitchFamily="2" charset="0"/>
              </a:rPr>
              <a:t>La glace fondait dans les Spritz</a:t>
            </a:r>
            <a:r>
              <a:rPr lang="fr-FR" sz="1000" baseline="30000" dirty="0">
                <a:latin typeface="Roboto" panose="02000000000000000000" pitchFamily="2" charset="0"/>
                <a:ea typeface="Roboto" panose="02000000000000000000" pitchFamily="2" charset="0"/>
              </a:rPr>
              <a:t>2</a:t>
            </a:r>
            <a:r>
              <a:rPr lang="fr-FR" sz="1000" dirty="0">
                <a:latin typeface="Roboto" panose="02000000000000000000" pitchFamily="2" charset="0"/>
                <a:ea typeface="Roboto" panose="02000000000000000000" pitchFamily="2" charset="0"/>
              </a:rPr>
              <a:t>, c'était à n'y comprendre rien</a:t>
            </a:r>
          </a:p>
          <a:p>
            <a:pPr>
              <a:lnSpc>
                <a:spcPts val="1300"/>
              </a:lnSpc>
            </a:pPr>
            <a:r>
              <a:rPr lang="fr-FR" sz="1000" dirty="0">
                <a:latin typeface="Roboto" panose="02000000000000000000" pitchFamily="2" charset="0"/>
                <a:ea typeface="Roboto" panose="02000000000000000000" pitchFamily="2" charset="0"/>
              </a:rPr>
              <a:t>Tout le monde se plaignait en ville du climat subsaharien</a:t>
            </a:r>
          </a:p>
          <a:p>
            <a:pPr>
              <a:lnSpc>
                <a:spcPts val="1300"/>
              </a:lnSpc>
            </a:pPr>
            <a:r>
              <a:rPr lang="fr-FR" sz="1000" dirty="0">
                <a:latin typeface="Roboto" panose="02000000000000000000" pitchFamily="2" charset="0"/>
                <a:ea typeface="Roboto" panose="02000000000000000000" pitchFamily="2" charset="0"/>
              </a:rPr>
              <a:t>On n'avait pas le moral mais l'on répondait bien</a:t>
            </a:r>
          </a:p>
          <a:p>
            <a:pPr>
              <a:lnSpc>
                <a:spcPts val="1300"/>
              </a:lnSpc>
            </a:pPr>
            <a:r>
              <a:rPr lang="fr-FR" sz="1000" dirty="0">
                <a:latin typeface="Roboto" panose="02000000000000000000" pitchFamily="2" charset="0"/>
                <a:ea typeface="Roboto" panose="02000000000000000000" pitchFamily="2" charset="0"/>
              </a:rPr>
              <a:t>À tous les mots, les traits d'esprit du serveur central</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p>
          <a:p>
            <a:pPr>
              <a:lnSpc>
                <a:spcPts val="1300"/>
              </a:lnSpc>
            </a:pPr>
            <a:r>
              <a:rPr lang="fr-FR" sz="1000" dirty="0">
                <a:latin typeface="Roboto" panose="02000000000000000000" pitchFamily="2" charset="0"/>
                <a:ea typeface="Roboto" panose="02000000000000000000" pitchFamily="2" charset="0"/>
              </a:rPr>
              <a:t>Zéro, attraper le Bluetooth</a:t>
            </a:r>
          </a:p>
          <a:p>
            <a:pPr>
              <a:lnSpc>
                <a:spcPts val="1300"/>
              </a:lnSpc>
            </a:pPr>
            <a:r>
              <a:rPr lang="fr-FR" sz="1000" dirty="0">
                <a:latin typeface="Roboto" panose="02000000000000000000" pitchFamily="2" charset="0"/>
                <a:ea typeface="Roboto" panose="02000000000000000000" pitchFamily="2" charset="0"/>
              </a:rPr>
              <a:t>Que savions-nous faire de nos mains ?</a:t>
            </a:r>
          </a:p>
          <a:p>
            <a:pPr>
              <a:lnSpc>
                <a:spcPts val="1300"/>
              </a:lnSpc>
            </a:pPr>
            <a:r>
              <a:rPr lang="fr-FR" sz="1000" dirty="0">
                <a:latin typeface="Roboto" panose="02000000000000000000" pitchFamily="2" charset="0"/>
                <a:ea typeface="Roboto" panose="02000000000000000000" pitchFamily="2" charset="0"/>
              </a:rPr>
              <a:t>Presque rien, presque rien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Le monde, le monde de demain</a:t>
            </a:r>
          </a:p>
          <a:p>
            <a:pPr>
              <a:lnSpc>
                <a:spcPts val="1300"/>
              </a:lnSpc>
            </a:pPr>
            <a:r>
              <a:rPr lang="fr-FR" sz="1000" dirty="0">
                <a:latin typeface="Roboto" panose="02000000000000000000" pitchFamily="2" charset="0"/>
                <a:ea typeface="Roboto" panose="02000000000000000000" pitchFamily="2" charset="0"/>
              </a:rPr>
              <a:t>On le bégayait tous sans n'y comprendre rien</a:t>
            </a:r>
          </a:p>
          <a:p>
            <a:pPr>
              <a:lnSpc>
                <a:spcPts val="1300"/>
              </a:lnSpc>
            </a:pPr>
            <a:r>
              <a:rPr lang="fr-FR" sz="1000" dirty="0">
                <a:latin typeface="Roboto" panose="02000000000000000000" pitchFamily="2" charset="0"/>
                <a:ea typeface="Roboto" panose="02000000000000000000" pitchFamily="2" charset="0"/>
              </a:rPr>
              <a:t>À la loi nouvelle des éléments</a:t>
            </a:r>
          </a:p>
          <a:p>
            <a:pPr>
              <a:lnSpc>
                <a:spcPts val="1300"/>
              </a:lnSpc>
            </a:pPr>
            <a:r>
              <a:rPr lang="fr-FR" sz="1000" dirty="0">
                <a:latin typeface="Roboto" panose="02000000000000000000" pitchFamily="2" charset="0"/>
                <a:ea typeface="Roboto" panose="02000000000000000000" pitchFamily="2" charset="0"/>
              </a:rPr>
              <a:t>Qui nous foutait la frousse</a:t>
            </a:r>
            <a:r>
              <a:rPr lang="fr-FR" sz="1000" baseline="30000" dirty="0">
                <a:latin typeface="Roboto" panose="02000000000000000000" pitchFamily="2" charset="0"/>
                <a:ea typeface="Roboto" panose="02000000000000000000" pitchFamily="2" charset="0"/>
              </a:rPr>
              <a:t>3</a:t>
            </a:r>
            <a:r>
              <a:rPr lang="fr-FR" sz="1000" dirty="0">
                <a:latin typeface="Roboto" panose="02000000000000000000" pitchFamily="2" charset="0"/>
                <a:ea typeface="Roboto" panose="02000000000000000000" pitchFamily="2" charset="0"/>
              </a:rPr>
              <a:t> et les poils en même temps</a:t>
            </a:r>
          </a:p>
          <a:p>
            <a:pPr>
              <a:lnSpc>
                <a:spcPts val="1300"/>
              </a:lnSpc>
            </a:pPr>
            <a:r>
              <a:rPr lang="fr-FR" sz="1000" dirty="0">
                <a:latin typeface="Roboto" panose="02000000000000000000" pitchFamily="2" charset="0"/>
                <a:ea typeface="Roboto" panose="02000000000000000000" pitchFamily="2" charset="0"/>
              </a:rPr>
              <a:t>La clarté nous pendait au nez dans sa vive lumière bleue</a:t>
            </a:r>
            <a:r>
              <a:rPr lang="fr-FR" sz="1000" baseline="30000" dirty="0">
                <a:latin typeface="Roboto" panose="02000000000000000000" pitchFamily="2" charset="0"/>
                <a:ea typeface="Roboto" panose="02000000000000000000" pitchFamily="2" charset="0"/>
              </a:rPr>
              <a:t>4</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Nous étions pris, faits, cernés, l'évidence était sous nos yeux</a:t>
            </a:r>
          </a:p>
          <a:p>
            <a:pPr>
              <a:lnSpc>
                <a:spcPts val="1300"/>
              </a:lnSpc>
            </a:pPr>
            <a:r>
              <a:rPr lang="fr-FR" sz="1000" dirty="0">
                <a:latin typeface="Roboto" panose="02000000000000000000" pitchFamily="2" charset="0"/>
                <a:ea typeface="Roboto" panose="02000000000000000000" pitchFamily="2" charset="0"/>
              </a:rPr>
              <a:t>Comme une publicité qui nous masquait le ciel</a:t>
            </a:r>
          </a:p>
          <a:p>
            <a:pPr>
              <a:lnSpc>
                <a:spcPts val="1300"/>
              </a:lnSpc>
            </a:pPr>
            <a:r>
              <a:rPr lang="fr-FR" sz="1000" dirty="0">
                <a:latin typeface="Roboto" panose="02000000000000000000" pitchFamily="2" charset="0"/>
                <a:ea typeface="Roboto" panose="02000000000000000000" pitchFamily="2" charset="0"/>
              </a:rPr>
              <a:t>Des millions de pixels pleuvaient sur le serveur central</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p>
          <a:p>
            <a:pPr>
              <a:lnSpc>
                <a:spcPts val="1300"/>
              </a:lnSpc>
            </a:pPr>
            <a:r>
              <a:rPr lang="fr-FR" sz="1000" dirty="0">
                <a:latin typeface="Roboto" panose="02000000000000000000" pitchFamily="2" charset="0"/>
                <a:ea typeface="Roboto" panose="02000000000000000000" pitchFamily="2" charset="0"/>
              </a:rPr>
              <a:t>Zéro, attraper le Bluetooth</a:t>
            </a:r>
          </a:p>
          <a:p>
            <a:pPr>
              <a:lnSpc>
                <a:spcPts val="1300"/>
              </a:lnSpc>
            </a:pPr>
            <a:r>
              <a:rPr lang="fr-FR" sz="1000" dirty="0">
                <a:latin typeface="Roboto" panose="02000000000000000000" pitchFamily="2" charset="0"/>
                <a:ea typeface="Roboto" panose="02000000000000000000" pitchFamily="2" charset="0"/>
              </a:rPr>
              <a:t>Que savions-nous faire de nos mains ?</a:t>
            </a:r>
          </a:p>
          <a:p>
            <a:pPr>
              <a:lnSpc>
                <a:spcPts val="1300"/>
              </a:lnSpc>
            </a:pPr>
            <a:r>
              <a:rPr lang="fr-FR" sz="1000" dirty="0">
                <a:latin typeface="Roboto" panose="02000000000000000000" pitchFamily="2" charset="0"/>
                <a:ea typeface="Roboto" panose="02000000000000000000" pitchFamily="2" charset="0"/>
              </a:rPr>
              <a:t>Presque rien, presque rien, presque rien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Se prendre dans les bras</a:t>
            </a:r>
          </a:p>
          <a:p>
            <a:pPr>
              <a:lnSpc>
                <a:spcPts val="1300"/>
              </a:lnSpc>
            </a:pPr>
            <a:r>
              <a:rPr lang="fr-FR" sz="1000" dirty="0">
                <a:latin typeface="Roboto" panose="02000000000000000000" pitchFamily="2" charset="0"/>
                <a:ea typeface="Roboto" panose="02000000000000000000" pitchFamily="2" charset="0"/>
              </a:rPr>
              <a:t>S'attraper dans les bras</a:t>
            </a:r>
          </a:p>
          <a:p>
            <a:pPr>
              <a:lnSpc>
                <a:spcPts val="1300"/>
              </a:lnSpc>
            </a:pPr>
            <a:r>
              <a:rPr lang="fr-FR" sz="1000" dirty="0">
                <a:latin typeface="Roboto" panose="02000000000000000000" pitchFamily="2" charset="0"/>
                <a:ea typeface="Roboto" panose="02000000000000000000" pitchFamily="2" charset="0"/>
              </a:rPr>
              <a:t>Ça on le pouvait</a:t>
            </a:r>
          </a:p>
          <a:p>
            <a:pPr>
              <a:lnSpc>
                <a:spcPts val="1300"/>
              </a:lnSpc>
            </a:pPr>
            <a:r>
              <a:rPr lang="fr-FR" sz="1000" dirty="0">
                <a:latin typeface="Roboto" panose="02000000000000000000" pitchFamily="2" charset="0"/>
                <a:ea typeface="Roboto" panose="02000000000000000000" pitchFamily="2" charset="0"/>
              </a:rPr>
              <a:t>Se prendre dans les bras</a:t>
            </a:r>
          </a:p>
          <a:p>
            <a:pPr>
              <a:lnSpc>
                <a:spcPts val="1300"/>
              </a:lnSpc>
            </a:pPr>
            <a:r>
              <a:rPr lang="fr-FR" sz="1000" dirty="0">
                <a:latin typeface="Roboto" panose="02000000000000000000" pitchFamily="2" charset="0"/>
                <a:ea typeface="Roboto" panose="02000000000000000000" pitchFamily="2" charset="0"/>
              </a:rPr>
              <a:t>Ça on le pouvait (répété)</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3035" y="3030642"/>
            <a:ext cx="2082205" cy="3818931"/>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Le groupe</a:t>
            </a:r>
          </a:p>
          <a:p>
            <a:pPr>
              <a:lnSpc>
                <a:spcPts val="1280"/>
              </a:lnSpc>
            </a:pPr>
            <a:endParaRPr lang="fr-FR" sz="6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Feu ! Chatterton est un groupe français de rock et pop. Le nom du groupe est la juxtaposition de l'expression « Feu ! » et de « Chatterton », en hommage au poète Thomas Chatterton. Le groupe compte cinq membres : Antoine Wilson, Arthur Teboul, Clément </a:t>
            </a:r>
            <a:r>
              <a:rPr lang="fr-FR" sz="900" kern="1300" dirty="0" err="1">
                <a:latin typeface="Roboto Medium" panose="02000000000000000000" pitchFamily="2" charset="0"/>
                <a:ea typeface="Roboto Medium" panose="02000000000000000000" pitchFamily="2" charset="0"/>
              </a:rPr>
              <a:t>Doumic</a:t>
            </a:r>
            <a:r>
              <a:rPr lang="fr-FR" sz="900" kern="1300" dirty="0">
                <a:latin typeface="Roboto Medium" panose="02000000000000000000" pitchFamily="2" charset="0"/>
                <a:ea typeface="Roboto Medium" panose="02000000000000000000" pitchFamily="2" charset="0"/>
              </a:rPr>
              <a:t>, Raphaël de Pressigny et Sébastien Wolf. À partir de 2012, ils participent à plusieurs festivals comme Rock en Seine, les Francofolies ou le Printemps de Bourges. Feu ! Chatterton est nommé aux Victoires de la musique en 2016 et 2019. Leurs deux premiers albums, </a:t>
            </a:r>
            <a:r>
              <a:rPr lang="fr-FR" sz="900" i="1" kern="1300" dirty="0">
                <a:latin typeface="Roboto Medium" panose="02000000000000000000" pitchFamily="2" charset="0"/>
                <a:ea typeface="Roboto Medium" panose="02000000000000000000" pitchFamily="2" charset="0"/>
              </a:rPr>
              <a:t>Ici le jour (a tout enseveli) </a:t>
            </a:r>
            <a:r>
              <a:rPr lang="fr-FR" sz="900" kern="1300" dirty="0">
                <a:latin typeface="Roboto Medium" panose="02000000000000000000" pitchFamily="2" charset="0"/>
                <a:ea typeface="Roboto Medium" panose="02000000000000000000" pitchFamily="2" charset="0"/>
              </a:rPr>
              <a:t>et </a:t>
            </a:r>
            <a:r>
              <a:rPr lang="fr-FR" sz="900" i="1" kern="1300" dirty="0">
                <a:latin typeface="Roboto Medium" panose="02000000000000000000" pitchFamily="2" charset="0"/>
                <a:ea typeface="Roboto Medium" panose="02000000000000000000" pitchFamily="2" charset="0"/>
              </a:rPr>
              <a:t>L'Oiseleur</a:t>
            </a:r>
            <a:r>
              <a:rPr lang="fr-FR" sz="900" kern="1300" dirty="0">
                <a:latin typeface="Roboto Medium" panose="02000000000000000000" pitchFamily="2" charset="0"/>
                <a:ea typeface="Roboto Medium" panose="02000000000000000000" pitchFamily="2" charset="0"/>
              </a:rPr>
              <a:t>, sont de gros succès. En janvier 2021 sort le titre « Monde nouveau », de l'album </a:t>
            </a:r>
            <a:r>
              <a:rPr lang="fr-FR" sz="900" i="1" kern="1300" dirty="0">
                <a:latin typeface="Roboto Medium" panose="02000000000000000000" pitchFamily="2" charset="0"/>
                <a:ea typeface="Roboto Medium" panose="02000000000000000000" pitchFamily="2" charset="0"/>
              </a:rPr>
              <a:t>Palais d'Argile</a:t>
            </a:r>
            <a:r>
              <a:rPr lang="fr-FR" sz="900" kern="1300" dirty="0">
                <a:latin typeface="Roboto Medium" panose="02000000000000000000" pitchFamily="2" charset="0"/>
                <a:ea typeface="Roboto Medium" panose="02000000000000000000" pitchFamily="2" charset="0"/>
              </a:rPr>
              <a:t>, un carton ! </a:t>
            </a:r>
          </a:p>
          <a:p>
            <a:pPr algn="just">
              <a:lnSpc>
                <a:spcPts val="1280"/>
              </a:lnSpc>
            </a:pPr>
            <a:r>
              <a:rPr lang="fr-FR" sz="900" kern="1300" dirty="0">
                <a:latin typeface="Roboto Medium" panose="02000000000000000000" pitchFamily="2" charset="0"/>
                <a:ea typeface="Roboto Medium" panose="02000000000000000000" pitchFamily="2" charset="0"/>
              </a:rPr>
              <a:t>Feu ! Chatterton, ce sont des chansons marquées par une écriture poétique et un style empreint de dandysme. </a:t>
            </a: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22240" y="8476245"/>
            <a:ext cx="2165684" cy="1259127"/>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Dévot : </a:t>
            </a:r>
            <a:r>
              <a:rPr lang="fr-FR" sz="850" dirty="0">
                <a:latin typeface="Roboto" panose="02000000000000000000" pitchFamily="2" charset="0"/>
                <a:ea typeface="Roboto" panose="02000000000000000000" pitchFamily="2" charset="0"/>
              </a:rPr>
              <a:t>très attaché à une religion et à ses pratiques.</a:t>
            </a:r>
          </a:p>
          <a:p>
            <a:pPr algn="just">
              <a:lnSpc>
                <a:spcPts val="1080"/>
              </a:lnSpc>
            </a:pPr>
            <a:r>
              <a:rPr lang="fr-FR" sz="850" i="1" dirty="0">
                <a:latin typeface="Roboto" panose="02000000000000000000" pitchFamily="2" charset="0"/>
                <a:ea typeface="Roboto" panose="02000000000000000000" pitchFamily="2" charset="0"/>
              </a:rPr>
              <a:t>2. Spritz : </a:t>
            </a:r>
            <a:r>
              <a:rPr lang="fr-FR" sz="850" dirty="0">
                <a:latin typeface="Roboto" panose="02000000000000000000" pitchFamily="2" charset="0"/>
                <a:ea typeface="Roboto" panose="02000000000000000000" pitchFamily="2" charset="0"/>
              </a:rPr>
              <a:t>cocktail italien à base d’</a:t>
            </a:r>
            <a:r>
              <a:rPr lang="fr-FR" sz="850" dirty="0" err="1">
                <a:latin typeface="Roboto" panose="02000000000000000000" pitchFamily="2" charset="0"/>
                <a:ea typeface="Roboto" panose="02000000000000000000" pitchFamily="2" charset="0"/>
              </a:rPr>
              <a:t>Aperol</a:t>
            </a:r>
            <a:r>
              <a:rPr lang="fr-FR" sz="850" dirty="0">
                <a:latin typeface="Roboto" panose="02000000000000000000" pitchFamily="2" charset="0"/>
                <a:ea typeface="Roboto" panose="02000000000000000000" pitchFamily="2" charset="0"/>
              </a:rPr>
              <a:t> et de prosecco.</a:t>
            </a:r>
          </a:p>
          <a:p>
            <a:pPr algn="just">
              <a:lnSpc>
                <a:spcPts val="1080"/>
              </a:lnSpc>
            </a:pPr>
            <a:r>
              <a:rPr lang="fr-FR" sz="850" i="1" dirty="0">
                <a:latin typeface="Roboto" panose="02000000000000000000" pitchFamily="2" charset="0"/>
                <a:ea typeface="Roboto" panose="02000000000000000000" pitchFamily="2" charset="0"/>
              </a:rPr>
              <a:t>3. Foutre la frousse (familier) </a:t>
            </a:r>
            <a:r>
              <a:rPr lang="fr-FR" sz="850" dirty="0">
                <a:latin typeface="Roboto" panose="02000000000000000000" pitchFamily="2" charset="0"/>
                <a:ea typeface="Roboto" panose="02000000000000000000" pitchFamily="2" charset="0"/>
              </a:rPr>
              <a:t>: faire peur.</a:t>
            </a:r>
          </a:p>
          <a:p>
            <a:pPr algn="just">
              <a:lnSpc>
                <a:spcPts val="1080"/>
              </a:lnSpc>
            </a:pPr>
            <a:r>
              <a:rPr lang="fr-FR" sz="850" i="1" dirty="0">
                <a:latin typeface="Roboto" panose="02000000000000000000" pitchFamily="2" charset="0"/>
                <a:ea typeface="Roboto" panose="02000000000000000000" pitchFamily="2" charset="0"/>
              </a:rPr>
              <a:t>4. Lumière bleue </a:t>
            </a:r>
            <a:r>
              <a:rPr lang="fr-FR" sz="850" dirty="0">
                <a:latin typeface="Roboto" panose="02000000000000000000" pitchFamily="2" charset="0"/>
                <a:ea typeface="Roboto" panose="02000000000000000000" pitchFamily="2" charset="0"/>
              </a:rPr>
              <a:t>: référence à la lumière bleue des téléphones intelligents. </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endParaRPr lang="fr-FR" sz="800" kern="10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13191" y="6941688"/>
            <a:ext cx="208220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Feu ! Chatterton, abonnez-vous à leur compte Instagram </a:t>
            </a: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feuchatterton</a:t>
            </a:r>
            <a:r>
              <a:rPr lang="fr-FR" sz="850" b="1" i="1" kern="1100" dirty="0">
                <a:latin typeface="Roboto" panose="02000000000000000000" pitchFamily="2" charset="0"/>
                <a:ea typeface="Roboto" panose="02000000000000000000" pitchFamily="2" charset="0"/>
              </a:rPr>
              <a:t> »</a:t>
            </a:r>
            <a:r>
              <a:rPr lang="fr-FR" sz="850" kern="1100" dirty="0">
                <a:latin typeface="Roboto" panose="02000000000000000000" pitchFamily="2" charset="0"/>
                <a:ea typeface="Roboto" panose="02000000000000000000" pitchFamily="2" charset="0"/>
              </a:rPr>
              <a:t>.</a:t>
            </a:r>
          </a:p>
          <a:p>
            <a:endParaRPr lang="fr-FR" sz="900" dirty="0">
              <a:latin typeface="Roboto Medium" panose="02000000000000000000" pitchFamily="2" charset="0"/>
              <a:ea typeface="Roboto Medium" panose="02000000000000000000" pitchFamily="2" charset="0"/>
            </a:endParaRPr>
          </a:p>
        </p:txBody>
      </p:sp>
      <p:pic>
        <p:nvPicPr>
          <p:cNvPr id="40" name="Image 39">
            <a:extLst>
              <a:ext uri="{FF2B5EF4-FFF2-40B4-BE49-F238E27FC236}">
                <a16:creationId xmlns:a16="http://schemas.microsoft.com/office/drawing/2014/main" id="{41970715-6EA7-1845-9E1A-1086AEE0AB4D}"/>
              </a:ext>
            </a:extLst>
          </p:cNvPr>
          <p:cNvPicPr>
            <a:picLocks noChangeAspect="1"/>
          </p:cNvPicPr>
          <p:nvPr/>
        </p:nvPicPr>
        <p:blipFill>
          <a:blip r:embed="rId3"/>
          <a:stretch>
            <a:fillRect/>
          </a:stretch>
        </p:blipFill>
        <p:spPr>
          <a:xfrm>
            <a:off x="7937" y="3987"/>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Feu ! Chatterton</a:t>
            </a:r>
          </a:p>
        </p:txBody>
      </p:sp>
      <p:pic>
        <p:nvPicPr>
          <p:cNvPr id="14" name="Image 13">
            <a:extLst>
              <a:ext uri="{FF2B5EF4-FFF2-40B4-BE49-F238E27FC236}">
                <a16:creationId xmlns:a16="http://schemas.microsoft.com/office/drawing/2014/main" id="{5340EBC4-DF25-4AB7-B295-CA802007F068}"/>
              </a:ext>
            </a:extLst>
          </p:cNvPr>
          <p:cNvPicPr>
            <a:picLocks noChangeAspect="1"/>
          </p:cNvPicPr>
          <p:nvPr/>
        </p:nvPicPr>
        <p:blipFill>
          <a:blip r:embed="rId4"/>
          <a:stretch>
            <a:fillRect/>
          </a:stretch>
        </p:blipFill>
        <p:spPr>
          <a:xfrm>
            <a:off x="322240" y="7784610"/>
            <a:ext cx="469900" cy="596900"/>
          </a:xfrm>
          <a:prstGeom prst="rect">
            <a:avLst/>
          </a:prstGeom>
        </p:spPr>
      </p:pic>
      <p:pic>
        <p:nvPicPr>
          <p:cNvPr id="3" name="Picture 2" descr="https://toutelaculture.com/wp-content/uploads/2021/03/zjv2nf7b3nuxb_600.jpg">
            <a:extLst>
              <a:ext uri="{FF2B5EF4-FFF2-40B4-BE49-F238E27FC236}">
                <a16:creationId xmlns:a16="http://schemas.microsoft.com/office/drawing/2014/main" id="{F6490970-D5F4-468E-9237-C2A54F9F4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90" y="762408"/>
            <a:ext cx="2082206" cy="208220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35BA0291-09E5-B64A-99A3-459EEEDD34FE}"/>
              </a:ext>
            </a:extLst>
          </p:cNvPr>
          <p:cNvPicPr>
            <a:picLocks noChangeAspect="1"/>
          </p:cNvPicPr>
          <p:nvPr/>
        </p:nvPicPr>
        <p:blipFill>
          <a:blip r:embed="rId6"/>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9680412-8CF1-4E2D-B214-2F20BA67DA30}"/>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1899219730"/>
              </p:ext>
            </p:extLst>
          </p:nvPr>
        </p:nvGraphicFramePr>
        <p:xfrm>
          <a:off x="1130984" y="1837836"/>
          <a:ext cx="5793384" cy="6223585"/>
        </p:xfrm>
        <a:graphic>
          <a:graphicData uri="http://schemas.openxmlformats.org/drawingml/2006/table">
            <a:tbl>
              <a:tblPr firstRow="1" bandRow="1">
                <a:tableStyleId>{5C22544A-7EE6-4342-B048-85BDC9FD1C3A}</a:tableStyleId>
              </a:tblPr>
              <a:tblGrid>
                <a:gridCol w="650691">
                  <a:extLst>
                    <a:ext uri="{9D8B030D-6E8A-4147-A177-3AD203B41FA5}">
                      <a16:colId xmlns:a16="http://schemas.microsoft.com/office/drawing/2014/main" val="2770672922"/>
                    </a:ext>
                  </a:extLst>
                </a:gridCol>
                <a:gridCol w="1002697">
                  <a:extLst>
                    <a:ext uri="{9D8B030D-6E8A-4147-A177-3AD203B41FA5}">
                      <a16:colId xmlns:a16="http://schemas.microsoft.com/office/drawing/2014/main" val="161568558"/>
                    </a:ext>
                  </a:extLst>
                </a:gridCol>
                <a:gridCol w="4139996">
                  <a:extLst>
                    <a:ext uri="{9D8B030D-6E8A-4147-A177-3AD203B41FA5}">
                      <a16:colId xmlns:a16="http://schemas.microsoft.com/office/drawing/2014/main" val="93050948"/>
                    </a:ext>
                  </a:extLst>
                </a:gridCol>
              </a:tblGrid>
              <a:tr h="973713">
                <a:tc>
                  <a:txBody>
                    <a:bodyPr/>
                    <a:lstStyle/>
                    <a:p>
                      <a:pPr algn="r"/>
                      <a:endParaRPr lang="fr-FR" sz="5300" b="1" i="0" dirty="0">
                        <a:solidFill>
                          <a:srgbClr val="E77E9C"/>
                        </a:solidFill>
                        <a:latin typeface="Proto Grotesk" panose="02000000000000000000" pitchFamily="2" charset="0"/>
                      </a:endParaRP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mn-cs"/>
                        </a:rPr>
                        <a:t>Répondez à ce sondage sur le thème « êtes-vous manuel ? ».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mn-cs"/>
                        </a:rPr>
                        <a:t>Pour chaque question, levez-vous si vous pouvez répondre oui.</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Savez-vous :</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                  ● changer une ampoule ?   ● recoudre un bouton ?</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                  ● fixer un miroir ?                ● réparer un robinet qui goutte ?</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                  ● jardiner ?                          ● changer une roue de voiture ?</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                  ● repeindre un mur ?           ● relooker un vieux meuble ?</a:t>
                      </a:r>
                    </a:p>
                    <a:p>
                      <a:endParaRPr lang="fr-FR" sz="1000" b="0" i="0" kern="1300" baseline="0" dirty="0">
                        <a:solidFill>
                          <a:schemeClr val="dk1"/>
                        </a:solidFill>
                        <a:effectLst/>
                        <a:latin typeface="Roboto" panose="02000000000000000000" pitchFamily="2" charset="0"/>
                        <a:ea typeface="Roboto" panose="02000000000000000000" pitchFamily="2" charset="0"/>
                        <a:cs typeface="+mn-cs"/>
                      </a:endParaRPr>
                    </a:p>
                    <a:p>
                      <a:r>
                        <a:rPr lang="fr-FR" sz="1000" b="0" i="0" kern="1300" baseline="0" dirty="0">
                          <a:solidFill>
                            <a:schemeClr val="dk1"/>
                          </a:solidFill>
                          <a:effectLst/>
                          <a:latin typeface="Roboto" panose="02000000000000000000" pitchFamily="2" charset="0"/>
                          <a:ea typeface="Roboto" panose="02000000000000000000" pitchFamily="2" charset="0"/>
                          <a:cs typeface="+mn-cs"/>
                        </a:rPr>
                        <a:t>Alors, qui est le plus bricoleur ou la plus bricoleuse ?</a:t>
                      </a:r>
                    </a:p>
                    <a:p>
                      <a:pPr algn="ct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022181">
                <a:tc>
                  <a:txBody>
                    <a:bodyPr/>
                    <a:lstStyle/>
                    <a:p>
                      <a:pPr algn="r"/>
                      <a:endParaRPr lang="fr-FR" sz="5300" b="1" i="0" dirty="0">
                        <a:solidFill>
                          <a:srgbClr val="E77E9C"/>
                        </a:solidFill>
                        <a:latin typeface="Proto Grotesk" panose="02000000000000000000" pitchFamily="2" charset="0"/>
                      </a:endParaRP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r>
                        <a:rPr lang="fr-FR" sz="1000" b="1" kern="1300" baseline="0" dirty="0">
                          <a:solidFill>
                            <a:schemeClr val="tx1"/>
                          </a:solidFill>
                          <a:latin typeface="Roboto" panose="02000000000000000000" pitchFamily="2" charset="0"/>
                          <a:ea typeface="Roboto" panose="02000000000000000000" pitchFamily="2" charset="0"/>
                        </a:rPr>
                        <a:t>Deuxième temps</a:t>
                      </a:r>
                    </a:p>
                    <a:p>
                      <a:pPr algn="just"/>
                      <a:r>
                        <a:rPr lang="fr-FR" sz="1000" b="0" kern="1300" baseline="0" dirty="0">
                          <a:solidFill>
                            <a:schemeClr val="tx1"/>
                          </a:solidFill>
                          <a:latin typeface="Roboto" panose="02000000000000000000" pitchFamily="2" charset="0"/>
                          <a:ea typeface="Roboto" panose="02000000000000000000" pitchFamily="2" charset="0"/>
                        </a:rPr>
                        <a:t>Dans le refrain, le chanteur pose la question </a:t>
                      </a:r>
                      <a:r>
                        <a:rPr lang="fr-FR" sz="1000" b="0" dirty="0">
                          <a:solidFill>
                            <a:schemeClr val="tx1"/>
                          </a:solidFill>
                          <a:latin typeface="Roboto" panose="02000000000000000000" pitchFamily="2" charset="0"/>
                          <a:ea typeface="Roboto" panose="02000000000000000000" pitchFamily="2" charset="0"/>
                        </a:rPr>
                        <a:t>: « Que savions-nous faire de nos mains ? » et propose trois réponses. Écoutez la chanson et soulignez-les.</a:t>
                      </a:r>
                    </a:p>
                    <a:p>
                      <a:pPr algn="ctr"/>
                      <a:r>
                        <a:rPr lang="fr-FR" sz="1000" b="0" dirty="0">
                          <a:solidFill>
                            <a:schemeClr val="tx1"/>
                          </a:solidFill>
                          <a:latin typeface="Roboto" panose="02000000000000000000" pitchFamily="2" charset="0"/>
                          <a:ea typeface="Roboto" panose="02000000000000000000" pitchFamily="2" charset="0"/>
                        </a:rPr>
                        <a:t>Zéro </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pitchFamily="2" charset="0"/>
                          <a:ea typeface="Roboto" panose="02000000000000000000" pitchFamily="2" charset="0"/>
                        </a:rPr>
                        <a:t>Jouer du piano</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pitchFamily="2" charset="0"/>
                          <a:ea typeface="Roboto" panose="02000000000000000000" pitchFamily="2" charset="0"/>
                        </a:rPr>
                        <a:t>Attraper le Bluetooth</a:t>
                      </a:r>
                    </a:p>
                    <a:p>
                      <a:pPr algn="ctr"/>
                      <a:r>
                        <a:rPr lang="fr-FR" sz="1000" b="0" dirty="0">
                          <a:solidFill>
                            <a:schemeClr val="tx1"/>
                          </a:solidFill>
                          <a:latin typeface="Roboto" panose="02000000000000000000" pitchFamily="2" charset="0"/>
                          <a:ea typeface="Roboto" panose="02000000000000000000" pitchFamily="2" charset="0"/>
                        </a:rPr>
                        <a:t>Fabriquer des maisons </a:t>
                      </a:r>
                    </a:p>
                    <a:p>
                      <a:pPr algn="ctr"/>
                      <a:r>
                        <a:rPr lang="fr-FR" sz="1000" b="0" dirty="0">
                          <a:solidFill>
                            <a:schemeClr val="tx1"/>
                          </a:solidFill>
                          <a:latin typeface="Roboto" panose="02000000000000000000" pitchFamily="2" charset="0"/>
                          <a:ea typeface="Roboto" panose="02000000000000000000" pitchFamily="2" charset="0"/>
                        </a:rPr>
                        <a:t>Presque tout</a:t>
                      </a:r>
                    </a:p>
                    <a:p>
                      <a:pPr algn="ctr"/>
                      <a:r>
                        <a:rPr lang="fr-FR" sz="1000" b="0" dirty="0">
                          <a:solidFill>
                            <a:schemeClr val="tx1"/>
                          </a:solidFill>
                          <a:latin typeface="Roboto" panose="02000000000000000000" pitchFamily="2" charset="0"/>
                          <a:ea typeface="Roboto" panose="02000000000000000000" pitchFamily="2" charset="0"/>
                        </a:rPr>
                        <a:t>Écrire des refrains</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pitchFamily="2" charset="0"/>
                          <a:ea typeface="Roboto" panose="02000000000000000000" pitchFamily="2" charset="0"/>
                        </a:rPr>
                        <a:t>Presque rien</a:t>
                      </a:r>
                    </a:p>
                    <a:p>
                      <a:pPr algn="ctr"/>
                      <a:r>
                        <a:rPr lang="fr-FR" sz="1000" b="0" dirty="0">
                          <a:solidFill>
                            <a:schemeClr val="tx1"/>
                          </a:solidFill>
                          <a:latin typeface="Roboto" panose="02000000000000000000" pitchFamily="2" charset="0"/>
                          <a:ea typeface="Roboto" panose="02000000000000000000" pitchFamily="2" charset="0"/>
                        </a:rPr>
                        <a:t>Conduire un train</a:t>
                      </a:r>
                    </a:p>
                    <a:p>
                      <a:endParaRPr lang="fr-FR" sz="1000" b="0" dirty="0">
                        <a:solidFill>
                          <a:schemeClr val="tx1"/>
                        </a:solidFill>
                        <a:latin typeface="Roboto" panose="02000000000000000000" pitchFamily="2" charset="0"/>
                        <a:ea typeface="Roboto" panose="02000000000000000000" pitchFamily="2" charset="0"/>
                      </a:endParaRPr>
                    </a:p>
                    <a:p>
                      <a:pPr algn="just"/>
                      <a:r>
                        <a:rPr lang="fr-FR" sz="1000" b="0" dirty="0">
                          <a:solidFill>
                            <a:schemeClr val="tx1"/>
                          </a:solidFill>
                          <a:latin typeface="Roboto" panose="02000000000000000000" pitchFamily="2" charset="0"/>
                          <a:ea typeface="Roboto" panose="02000000000000000000" pitchFamily="2" charset="0"/>
                        </a:rPr>
                        <a:t>Le monde nouveau décrit dans la chanson est-il plutôt positif ou négatif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823114">
                <a:tc>
                  <a:txBody>
                    <a:bodyPr/>
                    <a:lstStyle/>
                    <a:p>
                      <a:pPr algn="r"/>
                      <a:endParaRPr lang="fr-FR" sz="5300" b="1" i="0" dirty="0">
                        <a:solidFill>
                          <a:srgbClr val="E77E9C"/>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b="0" kern="1300" baseline="0" dirty="0">
                          <a:solidFill>
                            <a:schemeClr val="tx1"/>
                          </a:solidFill>
                          <a:latin typeface="Roboto" panose="02000000000000000000" pitchFamily="2" charset="0"/>
                        </a:rPr>
                        <a:t>« Un monde nouveau, on en rêvait tous », dit le chanteur.</a:t>
                      </a:r>
                    </a:p>
                    <a:p>
                      <a:pPr algn="just"/>
                      <a:r>
                        <a:rPr lang="fr-FR" sz="1000" b="0" kern="1300" baseline="0" dirty="0">
                          <a:solidFill>
                            <a:schemeClr val="tx1"/>
                          </a:solidFill>
                          <a:latin typeface="Roboto" panose="02000000000000000000" pitchFamily="2" charset="0"/>
                        </a:rPr>
                        <a:t>Si vous le pouviez, que changeriez-vous dans le monde actuel ?</a:t>
                      </a:r>
                    </a:p>
                    <a:p>
                      <a:pPr algn="just"/>
                      <a:r>
                        <a:rPr lang="fr-FR" sz="1000" b="0" kern="1300" baseline="0" dirty="0">
                          <a:solidFill>
                            <a:schemeClr val="tx1"/>
                          </a:solidFill>
                          <a:latin typeface="Roboto" panose="02000000000000000000" pitchFamily="2" charset="0"/>
                        </a:rPr>
                        <a:t>Quels aspects du mode de vie actuel vous paraissent importants de conserver ou au contraire d’abandonner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endParaRPr lang="fr-FR" sz="5300" b="1" i="0" dirty="0">
                        <a:solidFill>
                          <a:srgbClr val="E77E9C"/>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kern="1300" baseline="0" dirty="0">
                          <a:solidFill>
                            <a:schemeClr val="tx1"/>
                          </a:solidFill>
                          <a:latin typeface="Roboto" panose="02000000000000000000" pitchFamily="2" charset="0"/>
                        </a:rPr>
                        <a:t>« </a:t>
                      </a:r>
                      <a:r>
                        <a:rPr lang="fr-FR" sz="1000" b="0" kern="1300" baseline="0" dirty="0">
                          <a:solidFill>
                            <a:schemeClr val="tx1"/>
                          </a:solidFill>
                          <a:latin typeface="Roboto" panose="02000000000000000000" pitchFamily="2" charset="0"/>
                          <a:ea typeface="Roboto" panose="02000000000000000000" pitchFamily="2" charset="0"/>
                        </a:rPr>
                        <a:t>On sait faire plus de choses aujourd’hui que par le passé. </a:t>
                      </a:r>
                      <a:r>
                        <a:rPr lang="fr-FR" sz="1000" b="0" kern="1300" baseline="0" dirty="0">
                          <a:solidFill>
                            <a:schemeClr val="tx1"/>
                          </a:solidFill>
                          <a:latin typeface="Roboto" panose="02000000000000000000" pitchFamily="2" charset="0"/>
                        </a:rPr>
                        <a:t>»</a:t>
                      </a:r>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Placez-vous à droite de la salle si vous êtes d’accord avec cette affirmation ; à gauche si vous n’êtes pas d’accord. </a:t>
                      </a:r>
                    </a:p>
                    <a:p>
                      <a:pPr algn="just"/>
                      <a:r>
                        <a:rPr lang="fr-FR" sz="1000" b="0" i="1" kern="1300" baseline="0" dirty="0">
                          <a:solidFill>
                            <a:schemeClr val="tx1"/>
                          </a:solidFill>
                          <a:latin typeface="Roboto" panose="02000000000000000000" pitchFamily="2" charset="0"/>
                          <a:ea typeface="Roboto" panose="02000000000000000000" pitchFamily="2" charset="0"/>
                        </a:rPr>
                        <a:t>En petits groupes.</a:t>
                      </a:r>
                    </a:p>
                    <a:p>
                      <a:pPr algn="just"/>
                      <a:r>
                        <a:rPr lang="fr-FR" sz="1000" b="0" kern="1300" baseline="0" dirty="0">
                          <a:solidFill>
                            <a:schemeClr val="tx1"/>
                          </a:solidFill>
                          <a:latin typeface="Roboto" panose="02000000000000000000" pitchFamily="2" charset="0"/>
                          <a:ea typeface="Roboto" panose="02000000000000000000" pitchFamily="2" charset="0"/>
                        </a:rPr>
                        <a:t>Donnez le plus d’idées possibles en 3 minutes pour défendre votre opinion.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209007" y="733959"/>
            <a:ext cx="2743199"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Monde nouveau » </a:t>
            </a:r>
            <a:r>
              <a:rPr lang="fr-FR" sz="1200" dirty="0">
                <a:latin typeface="Roboto" panose="02000000000000000000" pitchFamily="2" charset="0"/>
                <a:ea typeface="Roboto" panose="02000000000000000000" pitchFamily="2" charset="0"/>
              </a:rPr>
              <a:t>Feu ! Chatterton</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4" name="Image 23">
            <a:extLst>
              <a:ext uri="{FF2B5EF4-FFF2-40B4-BE49-F238E27FC236}">
                <a16:creationId xmlns:a16="http://schemas.microsoft.com/office/drawing/2014/main" id="{11BFF0EF-9BFC-41AD-B1AE-D12DD9ACB3B1}"/>
              </a:ext>
            </a:extLst>
          </p:cNvPr>
          <p:cNvPicPr>
            <a:picLocks noChangeAspect="1"/>
          </p:cNvPicPr>
          <p:nvPr/>
        </p:nvPicPr>
        <p:blipFill>
          <a:blip r:embed="rId3"/>
          <a:stretch>
            <a:fillRect/>
          </a:stretch>
        </p:blipFill>
        <p:spPr>
          <a:xfrm>
            <a:off x="7937" y="816"/>
            <a:ext cx="2743200" cy="660400"/>
          </a:xfrm>
          <a:prstGeom prst="rect">
            <a:avLst/>
          </a:prstGeom>
        </p:spPr>
      </p:pic>
      <p:graphicFrame>
        <p:nvGraphicFramePr>
          <p:cNvPr id="14" name="Tableau 14">
            <a:extLst>
              <a:ext uri="{FF2B5EF4-FFF2-40B4-BE49-F238E27FC236}">
                <a16:creationId xmlns:a16="http://schemas.microsoft.com/office/drawing/2014/main" id="{0DEDFBDB-EFB3-4647-9D46-2B4CF95257A6}"/>
              </a:ext>
            </a:extLst>
          </p:cNvPr>
          <p:cNvGraphicFramePr>
            <a:graphicFrameLocks noGrp="1"/>
          </p:cNvGraphicFramePr>
          <p:nvPr>
            <p:extLst>
              <p:ext uri="{D42A27DB-BD31-4B8C-83A1-F6EECF244321}">
                <p14:modId xmlns:p14="http://schemas.microsoft.com/office/powerpoint/2010/main" val="2345394774"/>
              </p:ext>
            </p:extLst>
          </p:nvPr>
        </p:nvGraphicFramePr>
        <p:xfrm>
          <a:off x="1130984" y="2051087"/>
          <a:ext cx="1714536" cy="6043905"/>
        </p:xfrm>
        <a:graphic>
          <a:graphicData uri="http://schemas.openxmlformats.org/drawingml/2006/table">
            <a:tbl>
              <a:tblPr firstRow="1" bandRow="1">
                <a:tableStyleId>{5C22544A-7EE6-4342-B048-85BDC9FD1C3A}</a:tableStyleId>
              </a:tblPr>
              <a:tblGrid>
                <a:gridCol w="674757">
                  <a:extLst>
                    <a:ext uri="{9D8B030D-6E8A-4147-A177-3AD203B41FA5}">
                      <a16:colId xmlns:a16="http://schemas.microsoft.com/office/drawing/2014/main" val="2770672922"/>
                    </a:ext>
                  </a:extLst>
                </a:gridCol>
                <a:gridCol w="1039779">
                  <a:extLst>
                    <a:ext uri="{9D8B030D-6E8A-4147-A177-3AD203B41FA5}">
                      <a16:colId xmlns:a16="http://schemas.microsoft.com/office/drawing/2014/main" val="161568558"/>
                    </a:ext>
                  </a:extLst>
                </a:gridCol>
              </a:tblGrid>
              <a:tr h="1524919">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2205669">
                <a:tc>
                  <a:txBody>
                    <a:bodyPr/>
                    <a:lstStyle/>
                    <a:p>
                      <a:pPr algn="r"/>
                      <a:r>
                        <a:rPr lang="fr-FR" sz="5300" b="1" i="0" dirty="0">
                          <a:solidFill>
                            <a:srgbClr val="A879A8"/>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876300">
                <a:tc>
                  <a:txBody>
                    <a:bodyPr/>
                    <a:lstStyle/>
                    <a:p>
                      <a:pPr algn="r"/>
                      <a:r>
                        <a:rPr lang="fr-FR" sz="5300" b="1" i="0" dirty="0">
                          <a:solidFill>
                            <a:srgbClr val="A879A8"/>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414157">
                <a:tc>
                  <a:txBody>
                    <a:bodyPr/>
                    <a:lstStyle/>
                    <a:p>
                      <a:pPr algn="r"/>
                      <a:r>
                        <a:rPr lang="fr-FR" sz="5300" b="1" i="0" dirty="0">
                          <a:solidFill>
                            <a:srgbClr val="A879A8"/>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15" name="Image 14">
            <a:extLst>
              <a:ext uri="{FF2B5EF4-FFF2-40B4-BE49-F238E27FC236}">
                <a16:creationId xmlns:a16="http://schemas.microsoft.com/office/drawing/2014/main" id="{7FAB20B6-2480-40A3-9AD7-7A31DB332888}"/>
              </a:ext>
            </a:extLst>
          </p:cNvPr>
          <p:cNvPicPr>
            <a:picLocks noChangeAspect="1"/>
          </p:cNvPicPr>
          <p:nvPr/>
        </p:nvPicPr>
        <p:blipFill>
          <a:blip r:embed="rId4"/>
          <a:stretch>
            <a:fillRect/>
          </a:stretch>
        </p:blipFill>
        <p:spPr>
          <a:xfrm>
            <a:off x="1920005" y="3805031"/>
            <a:ext cx="508000" cy="508000"/>
          </a:xfrm>
          <a:prstGeom prst="rect">
            <a:avLst/>
          </a:prstGeom>
        </p:spPr>
      </p:pic>
      <p:pic>
        <p:nvPicPr>
          <p:cNvPr id="16" name="Image 15">
            <a:extLst>
              <a:ext uri="{FF2B5EF4-FFF2-40B4-BE49-F238E27FC236}">
                <a16:creationId xmlns:a16="http://schemas.microsoft.com/office/drawing/2014/main" id="{6DEE8C79-0FFC-4298-A7B5-F8A599D28B77}"/>
              </a:ext>
            </a:extLst>
          </p:cNvPr>
          <p:cNvPicPr>
            <a:picLocks noChangeAspect="1"/>
          </p:cNvPicPr>
          <p:nvPr/>
        </p:nvPicPr>
        <p:blipFill>
          <a:blip r:embed="rId5"/>
          <a:stretch>
            <a:fillRect/>
          </a:stretch>
        </p:blipFill>
        <p:spPr>
          <a:xfrm>
            <a:off x="1920005" y="2266244"/>
            <a:ext cx="508000" cy="508000"/>
          </a:xfrm>
          <a:prstGeom prst="rect">
            <a:avLst/>
          </a:prstGeom>
        </p:spPr>
      </p:pic>
      <p:pic>
        <p:nvPicPr>
          <p:cNvPr id="17" name="Image 16">
            <a:extLst>
              <a:ext uri="{FF2B5EF4-FFF2-40B4-BE49-F238E27FC236}">
                <a16:creationId xmlns:a16="http://schemas.microsoft.com/office/drawing/2014/main" id="{4DECA175-665F-43AD-87C7-174746BF9790}"/>
              </a:ext>
            </a:extLst>
          </p:cNvPr>
          <p:cNvPicPr>
            <a:picLocks noChangeAspect="1"/>
          </p:cNvPicPr>
          <p:nvPr/>
        </p:nvPicPr>
        <p:blipFill>
          <a:blip r:embed="rId6"/>
          <a:stretch>
            <a:fillRect/>
          </a:stretch>
        </p:blipFill>
        <p:spPr>
          <a:xfrm>
            <a:off x="1920005" y="6012246"/>
            <a:ext cx="508000" cy="508000"/>
          </a:xfrm>
          <a:prstGeom prst="rect">
            <a:avLst/>
          </a:prstGeom>
        </p:spPr>
      </p:pic>
      <p:pic>
        <p:nvPicPr>
          <p:cNvPr id="18" name="Image 17">
            <a:extLst>
              <a:ext uri="{FF2B5EF4-FFF2-40B4-BE49-F238E27FC236}">
                <a16:creationId xmlns:a16="http://schemas.microsoft.com/office/drawing/2014/main" id="{9155A0FA-EBFC-4FEE-B251-9C40BE36BE91}"/>
              </a:ext>
            </a:extLst>
          </p:cNvPr>
          <p:cNvPicPr>
            <a:picLocks noChangeAspect="1"/>
          </p:cNvPicPr>
          <p:nvPr/>
        </p:nvPicPr>
        <p:blipFill>
          <a:blip r:embed="rId6"/>
          <a:stretch>
            <a:fillRect/>
          </a:stretch>
        </p:blipFill>
        <p:spPr>
          <a:xfrm>
            <a:off x="1920005" y="6909335"/>
            <a:ext cx="508000" cy="508000"/>
          </a:xfrm>
          <a:prstGeom prst="rect">
            <a:avLst/>
          </a:prstGeom>
        </p:spPr>
      </p:pic>
      <p:pic>
        <p:nvPicPr>
          <p:cNvPr id="12" name="Image 11">
            <a:extLst>
              <a:ext uri="{FF2B5EF4-FFF2-40B4-BE49-F238E27FC236}">
                <a16:creationId xmlns:a16="http://schemas.microsoft.com/office/drawing/2014/main" id="{02FC08DE-AFFE-2242-BD17-5F9A6ACA1E67}"/>
              </a:ext>
            </a:extLst>
          </p:cNvPr>
          <p:cNvPicPr>
            <a:picLocks noChangeAspect="1"/>
          </p:cNvPicPr>
          <p:nvPr/>
        </p:nvPicPr>
        <p:blipFill>
          <a:blip r:embed="rId7"/>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0B50A262-C6C9-4A01-B30F-535C6C3550CC}"/>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723138177"/>
              </p:ext>
            </p:extLst>
          </p:nvPr>
        </p:nvGraphicFramePr>
        <p:xfrm>
          <a:off x="864394" y="964406"/>
          <a:ext cx="6369404" cy="9224219"/>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24901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300"/>
                        </a:lnSpc>
                      </a:pPr>
                      <a:r>
                        <a:rPr lang="fr-FR" sz="1000" b="0" i="1" kern="1300" baseline="0" dirty="0">
                          <a:solidFill>
                            <a:schemeClr val="dk1"/>
                          </a:solidFill>
                          <a:effectLst/>
                          <a:latin typeface="Roboto Medium" panose="02000000000000000000" pitchFamily="2" charset="0"/>
                          <a:ea typeface="+mn-ea"/>
                          <a:cs typeface="+mn-cs"/>
                        </a:rPr>
                        <a:t>À</a:t>
                      </a:r>
                      <a:r>
                        <a:rPr lang="fr-FR" sz="1000" b="0" i="1" kern="1300" baseline="0" dirty="0">
                          <a:solidFill>
                            <a:schemeClr val="tx1"/>
                          </a:solidFill>
                          <a:latin typeface="Roboto" panose="02000000000000000000" pitchFamily="2" charset="0"/>
                          <a:ea typeface="Roboto" panose="02000000000000000000" pitchFamily="2" charset="0"/>
                        </a:rPr>
                        <a:t> deux.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Imaginez une brève histoire en utilisant </a:t>
                      </a:r>
                      <a:r>
                        <a:rPr lang="fr-FR" sz="1000" b="0" u="sng" kern="1300" baseline="0" dirty="0">
                          <a:solidFill>
                            <a:schemeClr val="tx1"/>
                          </a:solidFill>
                          <a:latin typeface="Roboto" panose="02000000000000000000" pitchFamily="2" charset="0"/>
                          <a:ea typeface="Roboto" panose="02000000000000000000" pitchFamily="2" charset="0"/>
                        </a:rPr>
                        <a:t>tous</a:t>
                      </a:r>
                      <a:r>
                        <a:rPr lang="fr-FR" sz="1000" b="0" kern="1300" baseline="0" dirty="0">
                          <a:solidFill>
                            <a:schemeClr val="tx1"/>
                          </a:solidFill>
                          <a:latin typeface="Roboto" panose="02000000000000000000" pitchFamily="2" charset="0"/>
                          <a:ea typeface="Roboto" panose="02000000000000000000" pitchFamily="2" charset="0"/>
                        </a:rPr>
                        <a:t> ces mots :</a:t>
                      </a:r>
                    </a:p>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64637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mn-ea"/>
                          <a:cs typeface="+mn-cs"/>
                        </a:rPr>
                        <a:t>En petits groupes.</a:t>
                      </a:r>
                      <a:endParaRPr lang="fr-FR" sz="1000" b="0" i="1" kern="1300" baseline="0" dirty="0">
                        <a:solidFill>
                          <a:schemeClr val="tx1"/>
                        </a:solidFill>
                        <a:latin typeface="Roboto" panose="02000000000000000000" pitchFamily="2" charset="0"/>
                        <a:ea typeface="Roboto" panose="02000000000000000000" pitchFamily="2" charset="0"/>
                      </a:endParaRPr>
                    </a:p>
                    <a:p>
                      <a:pPr algn="just"/>
                      <a:r>
                        <a:rPr lang="fr-FR" sz="1000" b="0" i="0" kern="1300" baseline="0" dirty="0">
                          <a:solidFill>
                            <a:schemeClr val="dk1"/>
                          </a:solidFill>
                          <a:effectLst/>
                          <a:latin typeface="Roboto Medium" panose="02000000000000000000" pitchFamily="2" charset="0"/>
                          <a:ea typeface="+mn-ea"/>
                          <a:cs typeface="+mn-cs"/>
                        </a:rPr>
                        <a:t>Vous choisissez la programmation musicale dans une radio locale. Écoutez la chanson et dites si elle convient ou non en fonction des demandes des auditeurs.</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30814">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1"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Medium" panose="02000000000000000000"/>
                          <a:ea typeface="+mn-ea"/>
                          <a:cs typeface="+mn-cs"/>
                        </a:rPr>
                        <a:t>A. </a:t>
                      </a:r>
                      <a:r>
                        <a:rPr lang="fr-FR" sz="1000" b="0" kern="1300" baseline="0" dirty="0">
                          <a:solidFill>
                            <a:schemeClr val="tx1"/>
                          </a:solidFill>
                          <a:latin typeface="Roboto Medium" panose="02000000000000000000"/>
                          <a:ea typeface="Roboto" panose="02000000000000000000" pitchFamily="2" charset="0"/>
                        </a:rPr>
                        <a:t>Écoutez la chanson et soulignez les phrases qui correspondent à la description du monde nouveau par Feu ! Chatterton. </a:t>
                      </a:r>
                    </a:p>
                    <a:p>
                      <a:endParaRPr lang="fr-FR" sz="1000" b="0" dirty="0">
                        <a:solidFill>
                          <a:schemeClr val="tx1"/>
                        </a:solidFill>
                        <a:latin typeface="Roboto" panose="02000000000000000000" pitchFamily="2" charset="0"/>
                        <a:ea typeface="Roboto" panose="02000000000000000000" pitchFamily="2" charset="0"/>
                      </a:endParaRP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 climat est anormalement chaud.</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On se déplace à l’aide de moyens de transport écologiques.</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Les gens trouvent qu’il fait trop chaud.</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On utilise de nouvelles technologies telles que le Bluetooth.</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Les hommes ne savent presque plus rien faire de leurs mains.</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Les gens ne contrôlent pas cette nouvelle situation.</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Les gens sont accros aux outils numériques.</a:t>
                      </a:r>
                    </a:p>
                    <a:p>
                      <a:pPr marL="228600" marR="0" lvl="0" indent="-228600" algn="l" defTabSz="755934" rtl="0" eaLnBrk="1" fontAlgn="auto" latinLnBrk="0" hangingPunct="1">
                        <a:lnSpc>
                          <a:spcPct val="100000"/>
                        </a:lnSpc>
                        <a:spcBef>
                          <a:spcPts val="0"/>
                        </a:spcBef>
                        <a:spcAft>
                          <a:spcPts val="0"/>
                        </a:spcAft>
                        <a:buClrTx/>
                        <a:buSzTx/>
                        <a:buFont typeface="+mj-lt"/>
                        <a:buAutoNum type="alphaLcPeriod"/>
                        <a:tabLst/>
                        <a:defRPr/>
                      </a:pPr>
                      <a:r>
                        <a:rPr lang="fr-FR" sz="1000" b="0" dirty="0">
                          <a:solidFill>
                            <a:schemeClr val="tx1"/>
                          </a:solidFill>
                          <a:latin typeface="Roboto" panose="02000000000000000000" pitchFamily="2" charset="0"/>
                          <a:ea typeface="Roboto" panose="02000000000000000000" pitchFamily="2" charset="0"/>
                        </a:rPr>
                        <a:t>Les contacts physiques entre les êtres humains sont encore possibles.</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 système éducatif est de plus en plus innovant.</a:t>
                      </a:r>
                    </a:p>
                    <a:p>
                      <a:endParaRPr lang="fr-FR" sz="1000" b="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dk1"/>
                          </a:solidFill>
                          <a:effectLst/>
                          <a:latin typeface="Roboto Medium" panose="02000000000000000000"/>
                          <a:ea typeface="+mn-ea"/>
                          <a:cs typeface="+mn-cs"/>
                        </a:rPr>
                        <a:t>B. Associez les extraits de la chanson aux idées soulignées en A.</a:t>
                      </a:r>
                    </a:p>
                    <a:p>
                      <a:endParaRPr lang="fr-FR" sz="1000" b="0" kern="1300" baseline="0" dirty="0">
                        <a:solidFill>
                          <a:schemeClr val="dk1"/>
                        </a:solidFill>
                        <a:effectLst/>
                        <a:latin typeface="Roboto" panose="02000000000000000000" pitchFamily="2" charset="0"/>
                        <a:ea typeface="+mn-ea"/>
                        <a:cs typeface="+mn-cs"/>
                      </a:endParaRPr>
                    </a:p>
                    <a:p>
                      <a:pPr algn="ctr"/>
                      <a:r>
                        <a:rPr lang="fr-FR" sz="1000" b="0" kern="1300" baseline="0" dirty="0">
                          <a:solidFill>
                            <a:schemeClr val="dk1"/>
                          </a:solidFill>
                          <a:effectLst/>
                          <a:latin typeface="Roboto" panose="02000000000000000000" pitchFamily="2" charset="0"/>
                          <a:ea typeface="+mn-ea"/>
                          <a:cs typeface="+mn-cs"/>
                        </a:rPr>
                        <a:t>Tout le monde </a:t>
                      </a:r>
                      <a:r>
                        <a:rPr lang="fr-FR" sz="1000" b="1" kern="1300" baseline="0" dirty="0">
                          <a:solidFill>
                            <a:schemeClr val="dk1"/>
                          </a:solidFill>
                          <a:effectLst/>
                          <a:latin typeface="Roboto" panose="02000000000000000000" pitchFamily="2" charset="0"/>
                          <a:ea typeface="+mn-ea"/>
                          <a:cs typeface="+mn-cs"/>
                        </a:rPr>
                        <a:t>se plaignait </a:t>
                      </a:r>
                      <a:r>
                        <a:rPr lang="fr-FR" sz="1000" b="0" kern="1300" baseline="0" dirty="0">
                          <a:solidFill>
                            <a:schemeClr val="dk1"/>
                          </a:solidFill>
                          <a:effectLst/>
                          <a:latin typeface="Roboto" panose="02000000000000000000" pitchFamily="2" charset="0"/>
                          <a:ea typeface="+mn-ea"/>
                          <a:cs typeface="+mn-cs"/>
                        </a:rPr>
                        <a:t>en ville </a:t>
                      </a:r>
                      <a:r>
                        <a:rPr lang="fr-FR" sz="1000" b="1" kern="1300" baseline="0" dirty="0">
                          <a:solidFill>
                            <a:schemeClr val="dk1"/>
                          </a:solidFill>
                          <a:effectLst/>
                          <a:latin typeface="Roboto" panose="02000000000000000000" pitchFamily="2" charset="0"/>
                          <a:ea typeface="+mn-ea"/>
                          <a:cs typeface="+mn-cs"/>
                        </a:rPr>
                        <a:t>du climat </a:t>
                      </a:r>
                      <a:r>
                        <a:rPr lang="fr-FR" sz="1000" b="0" kern="1300" baseline="0" dirty="0">
                          <a:solidFill>
                            <a:schemeClr val="dk1"/>
                          </a:solidFill>
                          <a:effectLst/>
                          <a:latin typeface="Roboto" panose="02000000000000000000" pitchFamily="2" charset="0"/>
                          <a:ea typeface="+mn-ea"/>
                          <a:cs typeface="+mn-cs"/>
                        </a:rPr>
                        <a:t>subsaharien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endParaRPr lang="fr-FR" sz="1000" b="0" kern="1300" baseline="0" dirty="0">
                        <a:solidFill>
                          <a:schemeClr val="dk1"/>
                        </a:solidFill>
                        <a:effectLst/>
                        <a:latin typeface="Roboto"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Attraper le </a:t>
                      </a:r>
                      <a:r>
                        <a:rPr lang="fr-FR" sz="1000" b="1" kern="1300" baseline="0" dirty="0">
                          <a:solidFill>
                            <a:schemeClr val="dk1"/>
                          </a:solidFill>
                          <a:effectLst/>
                          <a:latin typeface="Roboto" panose="02000000000000000000" pitchFamily="2" charset="0"/>
                          <a:ea typeface="+mn-ea"/>
                          <a:cs typeface="+mn-cs"/>
                        </a:rPr>
                        <a:t>Bluetooth</a:t>
                      </a:r>
                      <a:r>
                        <a:rPr lang="fr-FR" sz="1000" b="0" kern="1300" baseline="0" dirty="0">
                          <a:solidFill>
                            <a:schemeClr val="dk1"/>
                          </a:solidFill>
                          <a:effectLst/>
                          <a:latin typeface="Roboto" panose="02000000000000000000" pitchFamily="2" charset="0"/>
                          <a:ea typeface="+mn-ea"/>
                          <a:cs typeface="+mn-cs"/>
                        </a:rPr>
                        <a:t>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Calibri" panose="020F0502020204030204" pitchFamily="34" charset="0"/>
                        </a:rPr>
                        <a:t>Le monde de demain, on le bégayait tous, </a:t>
                      </a:r>
                      <a:r>
                        <a:rPr lang="fr-FR" sz="1000" b="1" i="0" kern="1300" baseline="0" dirty="0">
                          <a:solidFill>
                            <a:schemeClr val="dk1"/>
                          </a:solidFill>
                          <a:effectLst/>
                          <a:latin typeface="Roboto" panose="02000000000000000000" pitchFamily="2" charset="0"/>
                          <a:ea typeface="+mn-ea"/>
                          <a:cs typeface="Calibri" panose="020F0502020204030204" pitchFamily="34" charset="0"/>
                        </a:rPr>
                        <a:t>sans n’y comprendre rien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endParaRPr lang="fr-FR" sz="1000" b="0" kern="1300" baseline="0" dirty="0">
                        <a:solidFill>
                          <a:schemeClr val="dk1"/>
                        </a:solidFill>
                        <a:effectLst/>
                        <a:latin typeface="Roboto"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Des millions de </a:t>
                      </a:r>
                      <a:r>
                        <a:rPr lang="fr-FR" sz="1000" b="1" kern="1300" baseline="0" dirty="0">
                          <a:solidFill>
                            <a:schemeClr val="dk1"/>
                          </a:solidFill>
                          <a:effectLst/>
                          <a:latin typeface="Roboto" panose="02000000000000000000" pitchFamily="2" charset="0"/>
                          <a:ea typeface="+mn-ea"/>
                          <a:cs typeface="+mn-cs"/>
                        </a:rPr>
                        <a:t>pixels</a:t>
                      </a:r>
                      <a:r>
                        <a:rPr lang="fr-FR" sz="1000" b="0" kern="1300" baseline="0" dirty="0">
                          <a:solidFill>
                            <a:schemeClr val="dk1"/>
                          </a:solidFill>
                          <a:effectLst/>
                          <a:latin typeface="Roboto" panose="02000000000000000000" pitchFamily="2" charset="0"/>
                          <a:ea typeface="+mn-ea"/>
                          <a:cs typeface="+mn-cs"/>
                        </a:rPr>
                        <a:t> pleuvaient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endParaRPr lang="fr-FR" sz="1000" b="0" kern="1300" baseline="0" dirty="0">
                        <a:solidFill>
                          <a:schemeClr val="dk1"/>
                        </a:solidFill>
                        <a:effectLst/>
                        <a:latin typeface="Roboto"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Que </a:t>
                      </a:r>
                      <a:r>
                        <a:rPr lang="fr-FR" sz="1000" b="1" kern="1300" baseline="0" dirty="0">
                          <a:solidFill>
                            <a:schemeClr val="dk1"/>
                          </a:solidFill>
                          <a:effectLst/>
                          <a:latin typeface="Roboto" panose="02000000000000000000" pitchFamily="2" charset="0"/>
                          <a:ea typeface="+mn-ea"/>
                          <a:cs typeface="+mn-cs"/>
                        </a:rPr>
                        <a:t>savions-nous</a:t>
                      </a:r>
                      <a:r>
                        <a:rPr lang="fr-FR" sz="1000" b="0" kern="1300" baseline="0" dirty="0">
                          <a:solidFill>
                            <a:schemeClr val="dk1"/>
                          </a:solidFill>
                          <a:effectLst/>
                          <a:latin typeface="Roboto" panose="02000000000000000000" pitchFamily="2" charset="0"/>
                          <a:ea typeface="+mn-ea"/>
                          <a:cs typeface="+mn-cs"/>
                        </a:rPr>
                        <a:t> faire […] ? </a:t>
                      </a:r>
                      <a:r>
                        <a:rPr lang="fr-FR" sz="1000" b="1" kern="1300" baseline="0" dirty="0">
                          <a:solidFill>
                            <a:schemeClr val="dk1"/>
                          </a:solidFill>
                          <a:effectLst/>
                          <a:latin typeface="Roboto" panose="02000000000000000000" pitchFamily="2" charset="0"/>
                          <a:ea typeface="+mn-ea"/>
                          <a:cs typeface="+mn-cs"/>
                        </a:rPr>
                        <a:t>Presque rien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Un vent […] soufflait sur le pays </a:t>
                      </a:r>
                      <a:r>
                        <a:rPr lang="fr-FR" sz="1000" b="1" kern="1300" baseline="0" dirty="0">
                          <a:solidFill>
                            <a:schemeClr val="dk1"/>
                          </a:solidFill>
                          <a:effectLst/>
                          <a:latin typeface="Roboto" panose="02000000000000000000" pitchFamily="2" charset="0"/>
                          <a:ea typeface="+mn-ea"/>
                          <a:cs typeface="+mn-cs"/>
                        </a:rPr>
                        <a:t>très chaudement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endParaRPr lang="fr-FR" sz="1000" b="0" kern="1300" baseline="0" dirty="0">
                        <a:solidFill>
                          <a:schemeClr val="dk1"/>
                        </a:solidFill>
                        <a:effectLst/>
                        <a:latin typeface="Roboto"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Se prendre </a:t>
                      </a:r>
                      <a:r>
                        <a:rPr lang="fr-FR" sz="1000" b="1" kern="1300" baseline="0" dirty="0">
                          <a:solidFill>
                            <a:schemeClr val="dk1"/>
                          </a:solidFill>
                          <a:effectLst/>
                          <a:latin typeface="Roboto" panose="02000000000000000000" pitchFamily="2" charset="0"/>
                          <a:ea typeface="+mn-ea"/>
                          <a:cs typeface="+mn-cs"/>
                        </a:rPr>
                        <a:t>dans les bras</a:t>
                      </a:r>
                      <a:r>
                        <a:rPr lang="fr-FR" sz="1000" b="0" kern="1300" baseline="0" dirty="0">
                          <a:solidFill>
                            <a:schemeClr val="dk1"/>
                          </a:solidFill>
                          <a:effectLst/>
                          <a:latin typeface="Roboto" panose="02000000000000000000" pitchFamily="2" charset="0"/>
                          <a:ea typeface="+mn-ea"/>
                          <a:cs typeface="+mn-cs"/>
                        </a:rPr>
                        <a:t>, ça on le pouvait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4" name="Image 23">
            <a:extLst>
              <a:ext uri="{FF2B5EF4-FFF2-40B4-BE49-F238E27FC236}">
                <a16:creationId xmlns:a16="http://schemas.microsoft.com/office/drawing/2014/main" id="{B09E95BF-2271-4BCD-9B6D-51D079D80CD5}"/>
              </a:ext>
            </a:extLst>
          </p:cNvPr>
          <p:cNvPicPr>
            <a:picLocks noChangeAspect="1"/>
          </p:cNvPicPr>
          <p:nvPr/>
        </p:nvPicPr>
        <p:blipFill>
          <a:blip r:embed="rId3"/>
          <a:stretch>
            <a:fillRect/>
          </a:stretch>
        </p:blipFill>
        <p:spPr>
          <a:xfrm>
            <a:off x="7937" y="816"/>
            <a:ext cx="2743200" cy="660400"/>
          </a:xfrm>
          <a:prstGeom prst="rect">
            <a:avLst/>
          </a:prstGeom>
        </p:spPr>
      </p:pic>
      <p:sp>
        <p:nvSpPr>
          <p:cNvPr id="25" name="ZoneTexte 24">
            <a:extLst>
              <a:ext uri="{FF2B5EF4-FFF2-40B4-BE49-F238E27FC236}">
                <a16:creationId xmlns:a16="http://schemas.microsoft.com/office/drawing/2014/main" id="{2A6EDEB7-7260-41A9-A93E-67A25353AF31}"/>
              </a:ext>
            </a:extLst>
          </p:cNvPr>
          <p:cNvSpPr txBox="1"/>
          <p:nvPr/>
        </p:nvSpPr>
        <p:spPr>
          <a:xfrm>
            <a:off x="209007" y="733959"/>
            <a:ext cx="2743199"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Monde nouveau » </a:t>
            </a:r>
            <a:r>
              <a:rPr lang="fr-FR" sz="1200" dirty="0">
                <a:latin typeface="Roboto" panose="02000000000000000000" pitchFamily="2" charset="0"/>
                <a:ea typeface="Roboto" panose="02000000000000000000" pitchFamily="2" charset="0"/>
              </a:rPr>
              <a:t>Feu ! Chatterton</a:t>
            </a:r>
          </a:p>
        </p:txBody>
      </p:sp>
      <p:sp>
        <p:nvSpPr>
          <p:cNvPr id="4" name="Rectangle 3">
            <a:extLst>
              <a:ext uri="{FF2B5EF4-FFF2-40B4-BE49-F238E27FC236}">
                <a16:creationId xmlns:a16="http://schemas.microsoft.com/office/drawing/2014/main" id="{32E95C94-3D6C-4F5B-B6B2-538D3A405332}"/>
              </a:ext>
            </a:extLst>
          </p:cNvPr>
          <p:cNvSpPr/>
          <p:nvPr/>
        </p:nvSpPr>
        <p:spPr>
          <a:xfrm rot="20271925">
            <a:off x="2851176" y="2036876"/>
            <a:ext cx="756938" cy="276999"/>
          </a:xfrm>
          <a:prstGeom prst="rect">
            <a:avLst/>
          </a:prstGeom>
          <a:noFill/>
        </p:spPr>
        <p:txBody>
          <a:bodyPr wrap="none" lIns="91440" tIns="45720" rIns="91440" bIns="45720">
            <a:spAutoFit/>
          </a:bodyPr>
          <a:lstStyle/>
          <a:p>
            <a:pPr algn="ctr"/>
            <a:r>
              <a:rPr lang="fr-FR" sz="1200" kern="13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Roboto" panose="02000000000000000000" pitchFamily="2" charset="0"/>
                <a:ea typeface="Roboto" panose="02000000000000000000" pitchFamily="2" charset="0"/>
              </a:rPr>
              <a:t>MONDE</a:t>
            </a:r>
            <a:endParaRPr lang="fr-FR" sz="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Rectangle 4">
            <a:extLst>
              <a:ext uri="{FF2B5EF4-FFF2-40B4-BE49-F238E27FC236}">
                <a16:creationId xmlns:a16="http://schemas.microsoft.com/office/drawing/2014/main" id="{AAFD52A2-7D79-48FF-B12E-4D9DBD523B3E}"/>
              </a:ext>
            </a:extLst>
          </p:cNvPr>
          <p:cNvSpPr/>
          <p:nvPr/>
        </p:nvSpPr>
        <p:spPr>
          <a:xfrm rot="801093">
            <a:off x="5212658" y="2039612"/>
            <a:ext cx="649945" cy="276999"/>
          </a:xfrm>
          <a:prstGeom prst="rect">
            <a:avLst/>
          </a:prstGeom>
          <a:noFill/>
        </p:spPr>
        <p:txBody>
          <a:bodyPr wrap="square" lIns="91440" tIns="45720" rIns="91440" bIns="45720">
            <a:spAutoFit/>
          </a:bodyPr>
          <a:lstStyle/>
          <a:p>
            <a:pPr algn="ctr"/>
            <a:r>
              <a:rPr lang="fr-FR" sz="1200" kern="1300" cap="none" spc="0" baseline="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Roboto" panose="02000000000000000000" pitchFamily="2" charset="0"/>
                <a:ea typeface="Roboto" panose="02000000000000000000" pitchFamily="2" charset="0"/>
              </a:rPr>
              <a:t>VENT</a:t>
            </a:r>
            <a:endParaRPr lang="fr-FR" sz="1200"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63B6B131-E812-4D22-A047-AB65A5E3D459}"/>
              </a:ext>
            </a:extLst>
          </p:cNvPr>
          <p:cNvSpPr/>
          <p:nvPr/>
        </p:nvSpPr>
        <p:spPr>
          <a:xfrm rot="21047280">
            <a:off x="4201732" y="2024418"/>
            <a:ext cx="723275" cy="276999"/>
          </a:xfrm>
          <a:prstGeom prst="rect">
            <a:avLst/>
          </a:prstGeom>
          <a:noFill/>
        </p:spPr>
        <p:txBody>
          <a:bodyPr wrap="none" lIns="91440" tIns="45720" rIns="91440" bIns="45720">
            <a:spAutoFit/>
          </a:bodyPr>
          <a:lstStyle/>
          <a:p>
            <a:pPr algn="ctr"/>
            <a:r>
              <a:rPr lang="fr-FR" sz="1200" kern="1300" cap="none" spc="0" baseline="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Roboto" panose="02000000000000000000" pitchFamily="2" charset="0"/>
                <a:ea typeface="Roboto" panose="02000000000000000000" pitchFamily="2" charset="0"/>
              </a:rPr>
              <a:t>GLACE</a:t>
            </a:r>
            <a:endParaRPr lang="fr-FR" sz="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ectangle 7">
            <a:extLst>
              <a:ext uri="{FF2B5EF4-FFF2-40B4-BE49-F238E27FC236}">
                <a16:creationId xmlns:a16="http://schemas.microsoft.com/office/drawing/2014/main" id="{933B1909-750F-4F87-B4AE-F27D48666DAD}"/>
              </a:ext>
            </a:extLst>
          </p:cNvPr>
          <p:cNvSpPr/>
          <p:nvPr/>
        </p:nvSpPr>
        <p:spPr>
          <a:xfrm rot="708638">
            <a:off x="3451130" y="2347358"/>
            <a:ext cx="766557" cy="276999"/>
          </a:xfrm>
          <a:prstGeom prst="rect">
            <a:avLst/>
          </a:prstGeom>
          <a:noFill/>
        </p:spPr>
        <p:txBody>
          <a:bodyPr wrap="none" lIns="91440" tIns="45720" rIns="91440" bIns="45720">
            <a:spAutoFit/>
          </a:bodyPr>
          <a:lstStyle/>
          <a:p>
            <a:pPr algn="ctr"/>
            <a:r>
              <a:rPr lang="fr-FR" sz="1200" kern="1300" cap="none" spc="0" baseline="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Roboto" panose="02000000000000000000" pitchFamily="2" charset="0"/>
                <a:ea typeface="Roboto" panose="02000000000000000000" pitchFamily="2" charset="0"/>
              </a:rPr>
              <a:t>CLIMAT</a:t>
            </a:r>
            <a:endParaRPr lang="fr-FR" sz="1200"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angle 8">
            <a:extLst>
              <a:ext uri="{FF2B5EF4-FFF2-40B4-BE49-F238E27FC236}">
                <a16:creationId xmlns:a16="http://schemas.microsoft.com/office/drawing/2014/main" id="{8E54743D-5A81-4430-8CE6-E3E38E25B8DD}"/>
              </a:ext>
            </a:extLst>
          </p:cNvPr>
          <p:cNvSpPr/>
          <p:nvPr/>
        </p:nvSpPr>
        <p:spPr>
          <a:xfrm rot="20826751">
            <a:off x="5748159" y="2290578"/>
            <a:ext cx="679994" cy="276999"/>
          </a:xfrm>
          <a:prstGeom prst="rect">
            <a:avLst/>
          </a:prstGeom>
          <a:noFill/>
        </p:spPr>
        <p:txBody>
          <a:bodyPr wrap="none" lIns="91440" tIns="45720" rIns="91440" bIns="45720">
            <a:spAutoFit/>
          </a:bodyPr>
          <a:lstStyle/>
          <a:p>
            <a:pPr algn="ctr"/>
            <a:r>
              <a:rPr lang="fr-FR" sz="1200" kern="13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Roboto" panose="02000000000000000000" pitchFamily="2" charset="0"/>
                <a:ea typeface="Roboto" panose="02000000000000000000" pitchFamily="2" charset="0"/>
              </a:rPr>
              <a:t>MAINS</a:t>
            </a:r>
            <a:endParaRPr lang="fr-FR" sz="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1" name="Rectangle 10">
            <a:extLst>
              <a:ext uri="{FF2B5EF4-FFF2-40B4-BE49-F238E27FC236}">
                <a16:creationId xmlns:a16="http://schemas.microsoft.com/office/drawing/2014/main" id="{F1A81387-CE45-496A-AC9F-E8743E8D65D1}"/>
              </a:ext>
            </a:extLst>
          </p:cNvPr>
          <p:cNvSpPr/>
          <p:nvPr/>
        </p:nvSpPr>
        <p:spPr>
          <a:xfrm rot="1285865">
            <a:off x="6364992" y="2079734"/>
            <a:ext cx="723275" cy="276999"/>
          </a:xfrm>
          <a:prstGeom prst="rect">
            <a:avLst/>
          </a:prstGeom>
          <a:noFill/>
        </p:spPr>
        <p:txBody>
          <a:bodyPr wrap="none" lIns="91440" tIns="45720" rIns="91440" bIns="45720">
            <a:spAutoFit/>
          </a:bodyPr>
          <a:lstStyle/>
          <a:p>
            <a:pPr algn="ctr"/>
            <a:r>
              <a:rPr lang="fr-FR" sz="1200" kern="1300" cap="none" spc="0" baseline="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Roboto" panose="02000000000000000000" pitchFamily="2" charset="0"/>
                <a:ea typeface="Roboto" panose="02000000000000000000" pitchFamily="2" charset="0"/>
              </a:rPr>
              <a:t>PIXELS</a:t>
            </a:r>
            <a:endParaRPr lang="fr-FR" sz="11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aphicFrame>
        <p:nvGraphicFramePr>
          <p:cNvPr id="26" name="Tableau 25">
            <a:extLst>
              <a:ext uri="{FF2B5EF4-FFF2-40B4-BE49-F238E27FC236}">
                <a16:creationId xmlns:a16="http://schemas.microsoft.com/office/drawing/2014/main" id="{6E691A4B-7B41-4AF7-B046-833DF7A2A27F}"/>
              </a:ext>
            </a:extLst>
          </p:cNvPr>
          <p:cNvGraphicFramePr>
            <a:graphicFrameLocks noGrp="1"/>
          </p:cNvGraphicFramePr>
          <p:nvPr>
            <p:extLst>
              <p:ext uri="{D42A27DB-BD31-4B8C-83A1-F6EECF244321}">
                <p14:modId xmlns:p14="http://schemas.microsoft.com/office/powerpoint/2010/main" val="1111312398"/>
              </p:ext>
            </p:extLst>
          </p:nvPr>
        </p:nvGraphicFramePr>
        <p:xfrm>
          <a:off x="2751137" y="4041601"/>
          <a:ext cx="4482662" cy="1965960"/>
        </p:xfrm>
        <a:graphic>
          <a:graphicData uri="http://schemas.openxmlformats.org/drawingml/2006/table">
            <a:tbl>
              <a:tblPr firstRow="1" bandRow="1">
                <a:tableStyleId>{5940675A-B579-460E-94D1-54222C63F5DA}</a:tableStyleId>
              </a:tblPr>
              <a:tblGrid>
                <a:gridCol w="2794257">
                  <a:extLst>
                    <a:ext uri="{9D8B030D-6E8A-4147-A177-3AD203B41FA5}">
                      <a16:colId xmlns:a16="http://schemas.microsoft.com/office/drawing/2014/main" val="2977104861"/>
                    </a:ext>
                  </a:extLst>
                </a:gridCol>
                <a:gridCol w="840658">
                  <a:extLst>
                    <a:ext uri="{9D8B030D-6E8A-4147-A177-3AD203B41FA5}">
                      <a16:colId xmlns:a16="http://schemas.microsoft.com/office/drawing/2014/main" val="1444137164"/>
                    </a:ext>
                  </a:extLst>
                </a:gridCol>
                <a:gridCol w="847747">
                  <a:extLst>
                    <a:ext uri="{9D8B030D-6E8A-4147-A177-3AD203B41FA5}">
                      <a16:colId xmlns:a16="http://schemas.microsoft.com/office/drawing/2014/main" val="3849520299"/>
                    </a:ext>
                  </a:extLst>
                </a:gridCol>
              </a:tblGrid>
              <a:tr h="0">
                <a:tc>
                  <a:txBody>
                    <a:bodyPr/>
                    <a:lstStyle/>
                    <a:p>
                      <a:endParaRPr lang="fr-FR" sz="1000" dirty="0">
                        <a:latin typeface="Roboto" panose="0200000000000000000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900" dirty="0">
                          <a:latin typeface="Roboto" panose="02000000000000000000"/>
                        </a:rPr>
                        <a:t>Convient</a:t>
                      </a:r>
                    </a:p>
                    <a:p>
                      <a:pPr algn="ctr"/>
                      <a:endParaRPr lang="fr-FR" sz="900" dirty="0">
                        <a:latin typeface="Roboto" panose="02000000000000000000"/>
                      </a:endParaRPr>
                    </a:p>
                  </a:txBody>
                  <a:tcPr/>
                </a:tc>
                <a:tc>
                  <a:txBody>
                    <a:bodyPr/>
                    <a:lstStyle/>
                    <a:p>
                      <a:pPr algn="ctr"/>
                      <a:r>
                        <a:rPr lang="fr-FR" sz="900" dirty="0">
                          <a:latin typeface="Roboto" panose="02000000000000000000"/>
                        </a:rPr>
                        <a:t>Ne convient pas</a:t>
                      </a:r>
                    </a:p>
                    <a:p>
                      <a:pPr algn="ctr"/>
                      <a:endParaRPr lang="fr-FR" sz="900" dirty="0">
                        <a:latin typeface="Roboto" panose="02000000000000000000"/>
                      </a:endParaRPr>
                    </a:p>
                  </a:txBody>
                  <a:tcPr/>
                </a:tc>
                <a:extLst>
                  <a:ext uri="{0D108BD9-81ED-4DB2-BD59-A6C34878D82A}">
                    <a16:rowId xmlns:a16="http://schemas.microsoft.com/office/drawing/2014/main" val="2182592740"/>
                  </a:ext>
                </a:extLst>
              </a:tr>
              <a:tr h="137453">
                <a:tc>
                  <a:txBody>
                    <a:bodyPr/>
                    <a:lstStyle/>
                    <a:p>
                      <a:r>
                        <a:rPr lang="fr-FR" sz="1000" kern="1300" baseline="0" dirty="0">
                          <a:effectLst/>
                          <a:latin typeface="Roboto" panose="02000000000000000000"/>
                        </a:rPr>
                        <a:t>Je souhaite écouter du rap.</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3688794136"/>
                  </a:ext>
                </a:extLst>
              </a:tr>
              <a:tr h="137453">
                <a:tc>
                  <a:txBody>
                    <a:bodyPr/>
                    <a:lstStyle/>
                    <a:p>
                      <a:r>
                        <a:rPr lang="fr-FR" sz="1000" kern="1300" baseline="0" dirty="0">
                          <a:effectLst/>
                          <a:latin typeface="Roboto" panose="02000000000000000000"/>
                        </a:rPr>
                        <a:t>J’aime les chanteurs qui ont des voix graves.</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1693440189"/>
                  </a:ext>
                </a:extLst>
              </a:tr>
              <a:tr h="0">
                <a:tc>
                  <a:txBody>
                    <a:bodyPr/>
                    <a:lstStyle/>
                    <a:p>
                      <a:r>
                        <a:rPr lang="fr-FR" sz="1000" kern="1300" baseline="0" dirty="0">
                          <a:effectLst/>
                          <a:latin typeface="Roboto" panose="02000000000000000000"/>
                        </a:rPr>
                        <a:t>J’adore les sons électroniques. </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2118834418"/>
                  </a:ext>
                </a:extLst>
              </a:tr>
              <a:tr h="0">
                <a:tc>
                  <a:txBody>
                    <a:bodyPr/>
                    <a:lstStyle/>
                    <a:p>
                      <a:r>
                        <a:rPr lang="fr-FR" sz="1000" kern="1300" baseline="0" dirty="0">
                          <a:effectLst/>
                          <a:latin typeface="Roboto" panose="02000000000000000000"/>
                        </a:rPr>
                        <a:t>Pouvez-vous passer une musique pop ? </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3371530510"/>
                  </a:ext>
                </a:extLst>
              </a:tr>
              <a:tr h="0">
                <a:tc>
                  <a:txBody>
                    <a:bodyPr/>
                    <a:lstStyle/>
                    <a:p>
                      <a:r>
                        <a:rPr lang="fr-FR" sz="1000" kern="1300" baseline="0" dirty="0">
                          <a:effectLst/>
                          <a:latin typeface="Roboto" panose="02000000000000000000"/>
                        </a:rPr>
                        <a:t>J’aime quand il y a du violon dans la chanson.</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2958275215"/>
                  </a:ext>
                </a:extLst>
              </a:tr>
              <a:tr h="137453">
                <a:tc>
                  <a:txBody>
                    <a:bodyPr/>
                    <a:lstStyle/>
                    <a:p>
                      <a:r>
                        <a:rPr lang="fr-FR" sz="1000" kern="1300" baseline="0" dirty="0">
                          <a:effectLst/>
                          <a:latin typeface="Roboto" panose="02000000000000000000"/>
                        </a:rPr>
                        <a:t>J’apprécie les voix aigües. </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2789301664"/>
                  </a:ext>
                </a:extLst>
              </a:tr>
            </a:tbl>
          </a:graphicData>
        </a:graphic>
      </p:graphicFrame>
      <p:sp>
        <p:nvSpPr>
          <p:cNvPr id="13" name="Rectangle 12">
            <a:extLst>
              <a:ext uri="{FF2B5EF4-FFF2-40B4-BE49-F238E27FC236}">
                <a16:creationId xmlns:a16="http://schemas.microsoft.com/office/drawing/2014/main" id="{3BDAA5C3-9EB5-4A1E-BD92-85B5A692865B}"/>
              </a:ext>
            </a:extLst>
          </p:cNvPr>
          <p:cNvSpPr/>
          <p:nvPr/>
        </p:nvSpPr>
        <p:spPr>
          <a:xfrm>
            <a:off x="4841524" y="2373731"/>
            <a:ext cx="577530" cy="276999"/>
          </a:xfrm>
          <a:prstGeom prst="rect">
            <a:avLst/>
          </a:prstGeom>
          <a:noFill/>
        </p:spPr>
        <p:txBody>
          <a:bodyPr wrap="none" lIns="91440" tIns="45720" rIns="91440" bIns="45720">
            <a:spAutoFit/>
          </a:bodyPr>
          <a:lstStyle/>
          <a:p>
            <a:pPr algn="ctr"/>
            <a:r>
              <a:rPr lang="fr-FR" sz="1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Roboto" panose="02000000000000000000"/>
              </a:rPr>
              <a:t>PAYS</a:t>
            </a:r>
            <a:endParaRPr lang="fr-FR" sz="11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Roboto" panose="02000000000000000000"/>
            </a:endParaRPr>
          </a:p>
        </p:txBody>
      </p:sp>
      <p:pic>
        <p:nvPicPr>
          <p:cNvPr id="19" name="Image 18">
            <a:extLst>
              <a:ext uri="{FF2B5EF4-FFF2-40B4-BE49-F238E27FC236}">
                <a16:creationId xmlns:a16="http://schemas.microsoft.com/office/drawing/2014/main" id="{D77CFF87-3718-493F-8F38-AE6C4E2C5703}"/>
              </a:ext>
            </a:extLst>
          </p:cNvPr>
          <p:cNvPicPr>
            <a:picLocks noChangeAspect="1"/>
          </p:cNvPicPr>
          <p:nvPr/>
        </p:nvPicPr>
        <p:blipFill>
          <a:blip r:embed="rId4"/>
          <a:stretch>
            <a:fillRect/>
          </a:stretch>
        </p:blipFill>
        <p:spPr>
          <a:xfrm>
            <a:off x="1941413" y="1346673"/>
            <a:ext cx="508000" cy="508000"/>
          </a:xfrm>
          <a:prstGeom prst="rect">
            <a:avLst/>
          </a:prstGeom>
        </p:spPr>
      </p:pic>
      <p:pic>
        <p:nvPicPr>
          <p:cNvPr id="20" name="Image 19">
            <a:extLst>
              <a:ext uri="{FF2B5EF4-FFF2-40B4-BE49-F238E27FC236}">
                <a16:creationId xmlns:a16="http://schemas.microsoft.com/office/drawing/2014/main" id="{50E44F1A-1666-4FCB-97BF-F292C676CAB9}"/>
              </a:ext>
            </a:extLst>
          </p:cNvPr>
          <p:cNvPicPr>
            <a:picLocks noChangeAspect="1"/>
          </p:cNvPicPr>
          <p:nvPr/>
        </p:nvPicPr>
        <p:blipFill>
          <a:blip r:embed="rId5"/>
          <a:stretch>
            <a:fillRect/>
          </a:stretch>
        </p:blipFill>
        <p:spPr>
          <a:xfrm>
            <a:off x="1875704" y="6207747"/>
            <a:ext cx="508000" cy="508000"/>
          </a:xfrm>
          <a:prstGeom prst="rect">
            <a:avLst/>
          </a:prstGeom>
        </p:spPr>
      </p:pic>
      <p:pic>
        <p:nvPicPr>
          <p:cNvPr id="21" name="Image 20">
            <a:extLst>
              <a:ext uri="{FF2B5EF4-FFF2-40B4-BE49-F238E27FC236}">
                <a16:creationId xmlns:a16="http://schemas.microsoft.com/office/drawing/2014/main" id="{8F052348-99BF-4BBC-B945-04F1B28B5EE5}"/>
              </a:ext>
            </a:extLst>
          </p:cNvPr>
          <p:cNvPicPr>
            <a:picLocks noChangeAspect="1"/>
          </p:cNvPicPr>
          <p:nvPr/>
        </p:nvPicPr>
        <p:blipFill>
          <a:blip r:embed="rId6"/>
          <a:stretch>
            <a:fillRect/>
          </a:stretch>
        </p:blipFill>
        <p:spPr>
          <a:xfrm>
            <a:off x="1941413" y="3224773"/>
            <a:ext cx="508000" cy="508000"/>
          </a:xfrm>
          <a:prstGeom prst="rect">
            <a:avLst/>
          </a:prstGeom>
        </p:spPr>
      </p:pic>
      <p:graphicFrame>
        <p:nvGraphicFramePr>
          <p:cNvPr id="22" name="Tableau 7">
            <a:extLst>
              <a:ext uri="{FF2B5EF4-FFF2-40B4-BE49-F238E27FC236}">
                <a16:creationId xmlns:a16="http://schemas.microsoft.com/office/drawing/2014/main" id="{C2C4B877-0A89-4492-9D5B-09A407230A24}"/>
              </a:ext>
            </a:extLst>
          </p:cNvPr>
          <p:cNvGraphicFramePr>
            <a:graphicFrameLocks noGrp="1"/>
          </p:cNvGraphicFramePr>
          <p:nvPr>
            <p:extLst>
              <p:ext uri="{D42A27DB-BD31-4B8C-83A1-F6EECF244321}">
                <p14:modId xmlns:p14="http://schemas.microsoft.com/office/powerpoint/2010/main" val="3772235902"/>
              </p:ext>
            </p:extLst>
          </p:nvPr>
        </p:nvGraphicFramePr>
        <p:xfrm>
          <a:off x="2736057" y="1324177"/>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Mise en bouche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27" name="Tableau 7">
            <a:extLst>
              <a:ext uri="{FF2B5EF4-FFF2-40B4-BE49-F238E27FC236}">
                <a16:creationId xmlns:a16="http://schemas.microsoft.com/office/drawing/2014/main" id="{472A6421-92C0-41E4-A34C-D6B411191871}"/>
              </a:ext>
            </a:extLst>
          </p:cNvPr>
          <p:cNvGraphicFramePr>
            <a:graphicFrameLocks noGrp="1"/>
          </p:cNvGraphicFramePr>
          <p:nvPr>
            <p:extLst>
              <p:ext uri="{D42A27DB-BD31-4B8C-83A1-F6EECF244321}">
                <p14:modId xmlns:p14="http://schemas.microsoft.com/office/powerpoint/2010/main" val="269087473"/>
              </p:ext>
            </p:extLst>
          </p:nvPr>
        </p:nvGraphicFramePr>
        <p:xfrm>
          <a:off x="2736056" y="3168871"/>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28" name="Tableau 7">
            <a:extLst>
              <a:ext uri="{FF2B5EF4-FFF2-40B4-BE49-F238E27FC236}">
                <a16:creationId xmlns:a16="http://schemas.microsoft.com/office/drawing/2014/main" id="{8DABA6AF-D102-49B5-97C0-70A18B11CE24}"/>
              </a:ext>
            </a:extLst>
          </p:cNvPr>
          <p:cNvGraphicFramePr>
            <a:graphicFrameLocks noGrp="1"/>
          </p:cNvGraphicFramePr>
          <p:nvPr>
            <p:extLst>
              <p:ext uri="{D42A27DB-BD31-4B8C-83A1-F6EECF244321}">
                <p14:modId xmlns:p14="http://schemas.microsoft.com/office/powerpoint/2010/main" val="3779714501"/>
              </p:ext>
            </p:extLst>
          </p:nvPr>
        </p:nvGraphicFramePr>
        <p:xfrm>
          <a:off x="2736056" y="6145154"/>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pic>
        <p:nvPicPr>
          <p:cNvPr id="12" name="Image 11">
            <a:extLst>
              <a:ext uri="{FF2B5EF4-FFF2-40B4-BE49-F238E27FC236}">
                <a16:creationId xmlns:a16="http://schemas.microsoft.com/office/drawing/2014/main" id="{3DE65461-1780-4E48-BE37-0EC77B297738}"/>
              </a:ext>
            </a:extLst>
          </p:cNvPr>
          <p:cNvPicPr>
            <a:picLocks noChangeAspect="1"/>
          </p:cNvPicPr>
          <p:nvPr/>
        </p:nvPicPr>
        <p:blipFill>
          <a:blip r:embed="rId7"/>
          <a:stretch>
            <a:fillRect/>
          </a:stretch>
        </p:blipFill>
        <p:spPr>
          <a:xfrm>
            <a:off x="5885803" y="4330924"/>
            <a:ext cx="192395" cy="153691"/>
          </a:xfrm>
          <a:prstGeom prst="rect">
            <a:avLst/>
          </a:prstGeom>
        </p:spPr>
      </p:pic>
      <p:pic>
        <p:nvPicPr>
          <p:cNvPr id="14" name="Image 13">
            <a:extLst>
              <a:ext uri="{FF2B5EF4-FFF2-40B4-BE49-F238E27FC236}">
                <a16:creationId xmlns:a16="http://schemas.microsoft.com/office/drawing/2014/main" id="{96BFCD71-FAD7-43D2-97C7-BB5C4986769D}"/>
              </a:ext>
            </a:extLst>
          </p:cNvPr>
          <p:cNvPicPr>
            <a:picLocks noChangeAspect="1"/>
          </p:cNvPicPr>
          <p:nvPr/>
        </p:nvPicPr>
        <p:blipFill>
          <a:blip r:embed="rId8"/>
          <a:stretch>
            <a:fillRect/>
          </a:stretch>
        </p:blipFill>
        <p:spPr>
          <a:xfrm>
            <a:off x="6726629" y="4363200"/>
            <a:ext cx="153405" cy="153691"/>
          </a:xfrm>
          <a:prstGeom prst="rect">
            <a:avLst/>
          </a:prstGeom>
        </p:spPr>
      </p:pic>
      <p:pic>
        <p:nvPicPr>
          <p:cNvPr id="23" name="Image 22">
            <a:extLst>
              <a:ext uri="{FF2B5EF4-FFF2-40B4-BE49-F238E27FC236}">
                <a16:creationId xmlns:a16="http://schemas.microsoft.com/office/drawing/2014/main" id="{BE89F039-B220-3540-870A-CD4AD6255694}"/>
              </a:ext>
            </a:extLst>
          </p:cNvPr>
          <p:cNvPicPr>
            <a:picLocks noChangeAspect="1"/>
          </p:cNvPicPr>
          <p:nvPr/>
        </p:nvPicPr>
        <p:blipFill>
          <a:blip r:embed="rId9"/>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8A6CD18-3F17-45B9-981B-B95489E9FD90}"/>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108179348"/>
              </p:ext>
            </p:extLst>
          </p:nvPr>
        </p:nvGraphicFramePr>
        <p:xfrm>
          <a:off x="864394" y="1128713"/>
          <a:ext cx="6369404" cy="1051797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57865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000" b="0" kern="1300" baseline="0" dirty="0">
                          <a:solidFill>
                            <a:schemeClr val="tx1"/>
                          </a:solidFill>
                          <a:latin typeface="Roboto" panose="02000000000000000000" pitchFamily="2" charset="0"/>
                          <a:ea typeface="Roboto" panose="02000000000000000000" pitchFamily="2" charset="0"/>
                        </a:rPr>
                        <a:t>Pendant le confinement de 2020, les médias français évoquaient souvent le « monde d’après » la pandémie, un monde meilleur. Choisissez l’une des thématiques suivantes et discutez des caractéristiques que devrait avoir un monde nouveau selon vous. </a:t>
                      </a:r>
                    </a:p>
                    <a:p>
                      <a:pPr algn="just"/>
                      <a:endParaRPr lang="fr-FR" sz="1000" b="0" kern="1300" baseline="0" dirty="0">
                        <a:solidFill>
                          <a:schemeClr val="tx1"/>
                        </a:solidFill>
                        <a:latin typeface="Roboto" panose="02000000000000000000" pitchFamily="2" charset="0"/>
                        <a:ea typeface="Roboto" panose="02000000000000000000" pitchFamily="2" charset="0"/>
                      </a:endParaRP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La technologie</a:t>
                      </a: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Les modes de consommation</a:t>
                      </a: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Les habitudes alimentaires</a:t>
                      </a: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Les déplacements</a:t>
                      </a: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Le logement</a:t>
                      </a: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Les relations sociales</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tx1"/>
                          </a:solidFill>
                          <a:latin typeface="Roboto Medium" panose="02000000000000000000" pitchFamily="2" charset="0"/>
                          <a:ea typeface="Roboto Medium" panose="02000000000000000000" pitchFamily="2" charset="0"/>
                        </a:rPr>
                        <a:t>À deux. </a:t>
                      </a:r>
                    </a:p>
                    <a:p>
                      <a:pPr algn="just"/>
                      <a:r>
                        <a:rPr lang="fr-FR" sz="1000" b="0" kern="1300" baseline="0" dirty="0">
                          <a:solidFill>
                            <a:schemeClr val="tx1"/>
                          </a:solidFill>
                          <a:latin typeface="Roboto" panose="02000000000000000000" pitchFamily="2" charset="0"/>
                          <a:ea typeface="Roboto" panose="02000000000000000000" pitchFamily="2" charset="0"/>
                        </a:rPr>
                        <a:t>Choisissez l’un des mots de l’activité 1 et créez un couplet en étoffant le nom, selon le modèle suivant :</a:t>
                      </a:r>
                    </a:p>
                    <a:p>
                      <a:endParaRPr lang="fr-FR" sz="1000" b="0" kern="1300" baseline="0" dirty="0">
                        <a:solidFill>
                          <a:schemeClr val="tx1"/>
                        </a:solidFill>
                        <a:latin typeface="Roboto" panose="02000000000000000000" pitchFamily="2" charset="0"/>
                        <a:ea typeface="Roboto" panose="02000000000000000000" pitchFamily="2" charset="0"/>
                      </a:endParaRPr>
                    </a:p>
                    <a:p>
                      <a:pPr algn="ctr"/>
                      <a:r>
                        <a:rPr lang="fr-FR" sz="1000" b="0" i="1" kern="1300" baseline="0" dirty="0">
                          <a:solidFill>
                            <a:schemeClr val="tx1"/>
                          </a:solidFill>
                          <a:latin typeface="Roboto" panose="02000000000000000000" pitchFamily="2" charset="0"/>
                          <a:ea typeface="Roboto" panose="02000000000000000000" pitchFamily="2" charset="0"/>
                        </a:rPr>
                        <a:t>Un </a:t>
                      </a:r>
                      <a:r>
                        <a:rPr lang="fr-FR" sz="1000" b="1" i="1" kern="1300" baseline="0" dirty="0">
                          <a:solidFill>
                            <a:schemeClr val="tx1"/>
                          </a:solidFill>
                          <a:latin typeface="Roboto" panose="02000000000000000000" pitchFamily="2" charset="0"/>
                          <a:ea typeface="Roboto" panose="02000000000000000000" pitchFamily="2" charset="0"/>
                        </a:rPr>
                        <a:t>vent</a:t>
                      </a:r>
                      <a:r>
                        <a:rPr lang="fr-FR" sz="1000" b="0" i="1" kern="1300" baseline="0" dirty="0">
                          <a:solidFill>
                            <a:schemeClr val="tx1"/>
                          </a:solidFill>
                          <a:latin typeface="Roboto" panose="02000000000000000000" pitchFamily="2" charset="0"/>
                          <a:ea typeface="Roboto" panose="02000000000000000000" pitchFamily="2" charset="0"/>
                        </a:rPr>
                        <a:t> </a:t>
                      </a:r>
                    </a:p>
                    <a:p>
                      <a:pPr algn="ctr"/>
                      <a:r>
                        <a:rPr lang="fr-FR" sz="1000" b="0" i="1" kern="1300" baseline="0" dirty="0">
                          <a:solidFill>
                            <a:schemeClr val="tx1"/>
                          </a:solidFill>
                          <a:latin typeface="Roboto" panose="02000000000000000000" pitchFamily="2" charset="0"/>
                          <a:ea typeface="Roboto" panose="02000000000000000000" pitchFamily="2" charset="0"/>
                        </a:rPr>
                        <a:t>Un grand </a:t>
                      </a:r>
                      <a:r>
                        <a:rPr lang="fr-FR" sz="1000" b="1" i="1" kern="1300" baseline="0" dirty="0">
                          <a:solidFill>
                            <a:schemeClr val="tx1"/>
                          </a:solidFill>
                          <a:latin typeface="Roboto" panose="02000000000000000000" pitchFamily="2" charset="0"/>
                          <a:ea typeface="Roboto" panose="02000000000000000000" pitchFamily="2" charset="0"/>
                        </a:rPr>
                        <a:t>vent</a:t>
                      </a:r>
                      <a:r>
                        <a:rPr lang="fr-FR" sz="1000" b="0" i="1" kern="1300" baseline="0" dirty="0">
                          <a:solidFill>
                            <a:schemeClr val="tx1"/>
                          </a:solidFill>
                          <a:latin typeface="Roboto" panose="02000000000000000000" pitchFamily="2" charset="0"/>
                          <a:ea typeface="Roboto" panose="02000000000000000000" pitchFamily="2" charset="0"/>
                        </a:rPr>
                        <a:t> nouveau</a:t>
                      </a:r>
                    </a:p>
                    <a:p>
                      <a:pPr algn="ctr"/>
                      <a:r>
                        <a:rPr lang="fr-FR" sz="1000" b="0" i="1" kern="1300" baseline="0" dirty="0">
                          <a:solidFill>
                            <a:schemeClr val="tx1"/>
                          </a:solidFill>
                          <a:latin typeface="Roboto" panose="02000000000000000000" pitchFamily="2" charset="0"/>
                          <a:ea typeface="Roboto" panose="02000000000000000000" pitchFamily="2" charset="0"/>
                        </a:rPr>
                        <a:t>Soufflait sur le pays</a:t>
                      </a:r>
                    </a:p>
                    <a:p>
                      <a:pPr algn="ctr"/>
                      <a:r>
                        <a:rPr lang="fr-FR" sz="1000" b="0" i="1" kern="1300" baseline="0" dirty="0">
                          <a:solidFill>
                            <a:schemeClr val="tx1"/>
                          </a:solidFill>
                          <a:latin typeface="Roboto" panose="02000000000000000000" pitchFamily="2" charset="0"/>
                          <a:ea typeface="Roboto" panose="02000000000000000000" pitchFamily="2" charset="0"/>
                        </a:rPr>
                        <a:t>Très chaudement</a:t>
                      </a:r>
                    </a:p>
                    <a:p>
                      <a:pPr algn="ctr"/>
                      <a:endParaRPr lang="fr-FR" sz="1000" b="0" i="1" kern="1300" baseline="0" dirty="0">
                        <a:solidFill>
                          <a:schemeClr val="tx1"/>
                        </a:solidFill>
                        <a:latin typeface="Roboto" panose="02000000000000000000" pitchFamily="2" charset="0"/>
                        <a:ea typeface="Roboto" panose="02000000000000000000" pitchFamily="2" charset="0"/>
                      </a:endParaRPr>
                    </a:p>
                    <a:p>
                      <a:pPr algn="ctr"/>
                      <a:r>
                        <a:rPr lang="fr-FR" sz="1000" b="0" i="1" kern="1300" baseline="0" dirty="0">
                          <a:solidFill>
                            <a:schemeClr val="tx1"/>
                          </a:solidFill>
                          <a:latin typeface="Roboto" panose="02000000000000000000" pitchFamily="2" charset="0"/>
                          <a:ea typeface="Roboto" panose="02000000000000000000" pitchFamily="2" charset="0"/>
                        </a:rPr>
                        <a:t>[Nom]</a:t>
                      </a:r>
                    </a:p>
                    <a:p>
                      <a:pPr algn="ctr"/>
                      <a:r>
                        <a:rPr lang="fr-FR" sz="1000" b="0" i="1" kern="1300" baseline="0" dirty="0">
                          <a:solidFill>
                            <a:schemeClr val="tx1"/>
                          </a:solidFill>
                          <a:latin typeface="Roboto" panose="02000000000000000000" pitchFamily="2" charset="0"/>
                          <a:ea typeface="Roboto" panose="02000000000000000000" pitchFamily="2" charset="0"/>
                        </a:rPr>
                        <a:t>[Nom + adjectifs]</a:t>
                      </a:r>
                    </a:p>
                    <a:p>
                      <a:pPr algn="ctr"/>
                      <a:r>
                        <a:rPr lang="fr-FR" sz="1000" b="0" i="1" kern="1300" baseline="0" dirty="0">
                          <a:solidFill>
                            <a:schemeClr val="tx1"/>
                          </a:solidFill>
                          <a:latin typeface="Roboto" panose="02000000000000000000" pitchFamily="2" charset="0"/>
                          <a:ea typeface="Roboto" panose="02000000000000000000" pitchFamily="2" charset="0"/>
                        </a:rPr>
                        <a:t>[groupe verbal]</a:t>
                      </a:r>
                    </a:p>
                    <a:p>
                      <a:pPr algn="ctr"/>
                      <a:r>
                        <a:rPr lang="fr-FR" sz="1000" b="0" i="1" kern="1300" baseline="0" dirty="0">
                          <a:solidFill>
                            <a:schemeClr val="tx1"/>
                          </a:solidFill>
                          <a:latin typeface="Roboto" panose="02000000000000000000" pitchFamily="2" charset="0"/>
                          <a:ea typeface="Roboto" panose="02000000000000000000" pitchFamily="2" charset="0"/>
                        </a:rPr>
                        <a:t>[complément]</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err="1">
                          <a:solidFill>
                            <a:schemeClr val="dk1"/>
                          </a:solidFill>
                          <a:effectLst/>
                          <a:latin typeface="Roboto Medium" panose="02000000000000000000" pitchFamily="2" charset="0"/>
                          <a:ea typeface="+mn-ea"/>
                          <a:cs typeface="+mn-cs"/>
                        </a:rPr>
                        <a:t>Suzane</a:t>
                      </a:r>
                      <a:r>
                        <a:rPr lang="fr-FR" sz="1000" b="0" kern="1300" baseline="0" dirty="0">
                          <a:solidFill>
                            <a:schemeClr val="dk1"/>
                          </a:solidFill>
                          <a:effectLst/>
                          <a:latin typeface="Roboto Medium" panose="02000000000000000000" pitchFamily="2" charset="0"/>
                          <a:ea typeface="+mn-ea"/>
                          <a:cs typeface="+mn-cs"/>
                        </a:rPr>
                        <a:t> chante « Le monde d’après ». </a:t>
                      </a:r>
                    </a:p>
                    <a:p>
                      <a:pPr algn="just"/>
                      <a:r>
                        <a:rPr lang="fr-FR" sz="1000" b="0" kern="1300" baseline="0" dirty="0">
                          <a:solidFill>
                            <a:schemeClr val="dk1"/>
                          </a:solidFill>
                          <a:effectLst/>
                          <a:latin typeface="Roboto Medium" panose="02000000000000000000" pitchFamily="2" charset="0"/>
                          <a:ea typeface="+mn-ea"/>
                          <a:cs typeface="+mn-cs"/>
                        </a:rPr>
                        <a:t>Scannez le QR code pour écouter sa chanson.</a:t>
                      </a:r>
                    </a:p>
                    <a:p>
                      <a:pPr algn="just"/>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Que pensez-vous de sa vision de l’avenir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9" name="Image 28">
            <a:extLst>
              <a:ext uri="{FF2B5EF4-FFF2-40B4-BE49-F238E27FC236}">
                <a16:creationId xmlns:a16="http://schemas.microsoft.com/office/drawing/2014/main" id="{663EF0FA-C2AA-4CBD-9B62-85D618013E88}"/>
              </a:ext>
            </a:extLst>
          </p:cNvPr>
          <p:cNvPicPr>
            <a:picLocks noChangeAspect="1"/>
          </p:cNvPicPr>
          <p:nvPr/>
        </p:nvPicPr>
        <p:blipFill>
          <a:blip r:embed="rId3"/>
          <a:stretch>
            <a:fillRect/>
          </a:stretch>
        </p:blipFill>
        <p:spPr>
          <a:xfrm>
            <a:off x="7937" y="5556"/>
            <a:ext cx="2743200" cy="660400"/>
          </a:xfrm>
          <a:prstGeom prst="rect">
            <a:avLst/>
          </a:prstGeom>
        </p:spPr>
      </p:pic>
      <p:sp>
        <p:nvSpPr>
          <p:cNvPr id="30" name="ZoneTexte 29">
            <a:extLst>
              <a:ext uri="{FF2B5EF4-FFF2-40B4-BE49-F238E27FC236}">
                <a16:creationId xmlns:a16="http://schemas.microsoft.com/office/drawing/2014/main" id="{9CB25AA0-F605-4A56-B37C-0242291A53AD}"/>
              </a:ext>
            </a:extLst>
          </p:cNvPr>
          <p:cNvSpPr txBox="1"/>
          <p:nvPr/>
        </p:nvSpPr>
        <p:spPr>
          <a:xfrm>
            <a:off x="209007" y="733959"/>
            <a:ext cx="2743199"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Monde nouveau » </a:t>
            </a:r>
            <a:r>
              <a:rPr lang="fr-FR" sz="1200" dirty="0">
                <a:latin typeface="Roboto" panose="02000000000000000000" pitchFamily="2" charset="0"/>
                <a:ea typeface="Roboto" panose="02000000000000000000" pitchFamily="2" charset="0"/>
              </a:rPr>
              <a:t>Feu ! Chatterton</a:t>
            </a:r>
          </a:p>
        </p:txBody>
      </p:sp>
      <p:pic>
        <p:nvPicPr>
          <p:cNvPr id="2" name="Image 1">
            <a:extLst>
              <a:ext uri="{FF2B5EF4-FFF2-40B4-BE49-F238E27FC236}">
                <a16:creationId xmlns:a16="http://schemas.microsoft.com/office/drawing/2014/main" id="{647F67F2-2A5A-438A-9024-9B0B53CCD7ED}"/>
              </a:ext>
            </a:extLst>
          </p:cNvPr>
          <p:cNvPicPr>
            <a:picLocks noChangeAspect="1"/>
          </p:cNvPicPr>
          <p:nvPr/>
        </p:nvPicPr>
        <p:blipFill>
          <a:blip r:embed="rId4"/>
          <a:stretch>
            <a:fillRect/>
          </a:stretch>
        </p:blipFill>
        <p:spPr>
          <a:xfrm>
            <a:off x="1885271" y="6832045"/>
            <a:ext cx="701216" cy="749283"/>
          </a:xfrm>
          <a:prstGeom prst="rect">
            <a:avLst/>
          </a:prstGeom>
        </p:spPr>
      </p:pic>
      <p:pic>
        <p:nvPicPr>
          <p:cNvPr id="11" name="Image 10">
            <a:extLst>
              <a:ext uri="{FF2B5EF4-FFF2-40B4-BE49-F238E27FC236}">
                <a16:creationId xmlns:a16="http://schemas.microsoft.com/office/drawing/2014/main" id="{AC9FF8DD-F70C-4FB5-9880-E178AD06D8B8}"/>
              </a:ext>
            </a:extLst>
          </p:cNvPr>
          <p:cNvPicPr>
            <a:picLocks noChangeAspect="1"/>
          </p:cNvPicPr>
          <p:nvPr/>
        </p:nvPicPr>
        <p:blipFill>
          <a:blip r:embed="rId5"/>
          <a:stretch>
            <a:fillRect/>
          </a:stretch>
        </p:blipFill>
        <p:spPr>
          <a:xfrm>
            <a:off x="1885271" y="1529557"/>
            <a:ext cx="508000" cy="508000"/>
          </a:xfrm>
          <a:prstGeom prst="rect">
            <a:avLst/>
          </a:prstGeom>
        </p:spPr>
      </p:pic>
      <p:pic>
        <p:nvPicPr>
          <p:cNvPr id="12" name="Image 11">
            <a:extLst>
              <a:ext uri="{FF2B5EF4-FFF2-40B4-BE49-F238E27FC236}">
                <a16:creationId xmlns:a16="http://schemas.microsoft.com/office/drawing/2014/main" id="{9B8F2FD0-3F60-44BD-8761-C5D952938E90}"/>
              </a:ext>
            </a:extLst>
          </p:cNvPr>
          <p:cNvPicPr>
            <a:picLocks noChangeAspect="1"/>
          </p:cNvPicPr>
          <p:nvPr/>
        </p:nvPicPr>
        <p:blipFill>
          <a:blip r:embed="rId6"/>
          <a:stretch>
            <a:fillRect/>
          </a:stretch>
        </p:blipFill>
        <p:spPr>
          <a:xfrm>
            <a:off x="1908266" y="4091542"/>
            <a:ext cx="508000" cy="508000"/>
          </a:xfrm>
          <a:prstGeom prst="rect">
            <a:avLst/>
          </a:prstGeom>
        </p:spPr>
      </p:pic>
      <p:graphicFrame>
        <p:nvGraphicFramePr>
          <p:cNvPr id="13" name="Tableau 7">
            <a:extLst>
              <a:ext uri="{FF2B5EF4-FFF2-40B4-BE49-F238E27FC236}">
                <a16:creationId xmlns:a16="http://schemas.microsoft.com/office/drawing/2014/main" id="{F65D124A-50A1-48EE-A221-7C518F8EBDB8}"/>
              </a:ext>
            </a:extLst>
          </p:cNvPr>
          <p:cNvGraphicFramePr>
            <a:graphicFrameLocks noGrp="1"/>
          </p:cNvGraphicFramePr>
          <p:nvPr>
            <p:extLst>
              <p:ext uri="{D42A27DB-BD31-4B8C-83A1-F6EECF244321}">
                <p14:modId xmlns:p14="http://schemas.microsoft.com/office/powerpoint/2010/main" val="833325549"/>
              </p:ext>
            </p:extLst>
          </p:nvPr>
        </p:nvGraphicFramePr>
        <p:xfrm>
          <a:off x="2736056" y="4005956"/>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4" name="Tableau 7">
            <a:extLst>
              <a:ext uri="{FF2B5EF4-FFF2-40B4-BE49-F238E27FC236}">
                <a16:creationId xmlns:a16="http://schemas.microsoft.com/office/drawing/2014/main" id="{C348F3BE-7B36-4B6F-BAA4-6A5997EAE7CE}"/>
              </a:ext>
            </a:extLst>
          </p:cNvPr>
          <p:cNvGraphicFramePr>
            <a:graphicFrameLocks noGrp="1"/>
          </p:cNvGraphicFramePr>
          <p:nvPr>
            <p:extLst>
              <p:ext uri="{D42A27DB-BD31-4B8C-83A1-F6EECF244321}">
                <p14:modId xmlns:p14="http://schemas.microsoft.com/office/powerpoint/2010/main" val="4269614911"/>
              </p:ext>
            </p:extLst>
          </p:nvPr>
        </p:nvGraphicFramePr>
        <p:xfrm>
          <a:off x="2737354" y="6528880"/>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5" name="Tableau 7">
            <a:extLst>
              <a:ext uri="{FF2B5EF4-FFF2-40B4-BE49-F238E27FC236}">
                <a16:creationId xmlns:a16="http://schemas.microsoft.com/office/drawing/2014/main" id="{F4618B45-B909-4ADC-99FE-F5B424BD3B01}"/>
              </a:ext>
            </a:extLst>
          </p:cNvPr>
          <p:cNvGraphicFramePr>
            <a:graphicFrameLocks noGrp="1"/>
          </p:cNvGraphicFramePr>
          <p:nvPr>
            <p:extLst>
              <p:ext uri="{D42A27DB-BD31-4B8C-83A1-F6EECF244321}">
                <p14:modId xmlns:p14="http://schemas.microsoft.com/office/powerpoint/2010/main" val="1477963973"/>
              </p:ext>
            </p:extLst>
          </p:nvPr>
        </p:nvGraphicFramePr>
        <p:xfrm>
          <a:off x="2736389" y="1489969"/>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Production</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pic>
        <p:nvPicPr>
          <p:cNvPr id="16" name="Image 15">
            <a:extLst>
              <a:ext uri="{FF2B5EF4-FFF2-40B4-BE49-F238E27FC236}">
                <a16:creationId xmlns:a16="http://schemas.microsoft.com/office/drawing/2014/main" id="{A3C3AF8D-60A8-D342-94DC-45912A766112}"/>
              </a:ext>
            </a:extLst>
          </p:cNvPr>
          <p:cNvPicPr>
            <a:picLocks noChangeAspect="1"/>
          </p:cNvPicPr>
          <p:nvPr/>
        </p:nvPicPr>
        <p:blipFill>
          <a:blip r:embed="rId7"/>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AE420AB-D4FA-4484-A2A3-CE344219101A}"/>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091652568"/>
              </p:ext>
            </p:extLst>
          </p:nvPr>
        </p:nvGraphicFramePr>
        <p:xfrm>
          <a:off x="3954097" y="1311554"/>
          <a:ext cx="3279702" cy="969577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B. Associez les extraits de la chanson aux idées soulignées en A.</a:t>
                      </a: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Tout le monde se plaignait en ville du climat subsaharien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c</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Attraper le Bluetooth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d</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Le monde de demain, on le bégayait tous, sans n’y comprendre rien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f</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Des millions de pixels pleuvaient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g</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Que savions-nous faire […] ? Presque rien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e</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Un vent […] soufflait sur le pays très chaudement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a</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Se prendre dans bras, ça on le pouvait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h</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p>
                      <a:endParaRPr lang="fr-FR" sz="14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2266645">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000" b="0" i="1" kern="1300" baseline="0" dirty="0">
                          <a:solidFill>
                            <a:schemeClr val="dk1"/>
                          </a:solidFill>
                          <a:effectLst/>
                          <a:latin typeface="Roboto Medium" panose="02000000000000000000" pitchFamily="2" charset="0"/>
                          <a:ea typeface="+mn-ea"/>
                          <a:cs typeface="+mn-cs"/>
                        </a:rPr>
                        <a:t>Pendant le confinement de 2020, les médias français évoquaient souvent le « monde d’après » la pandémie, un monde meilleur. Choisissez l’une des thématiques suivantes et discutez des caractéristiques que devrait avoir un monde nouveau selon vous. </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i="1" kern="1300" baseline="0" dirty="0">
                          <a:solidFill>
                            <a:srgbClr val="E05329"/>
                          </a:solidFill>
                          <a:effectLst/>
                          <a:latin typeface="Roboto" panose="02000000000000000000" pitchFamily="2" charset="0"/>
                          <a:ea typeface="+mn-ea"/>
                          <a:cs typeface="+mn-cs"/>
                        </a:rPr>
                        <a:t>Exemples de réponses possibles : </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 La technologie → Je pense que dans un monde meilleur, la technologie aide vraiment les hommes. Ils l’utilisent de façon plus raisonnée. </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 </a:t>
                      </a:r>
                      <a:r>
                        <a:rPr lang="fr-FR" sz="1000" i="1" kern="1300" dirty="0">
                          <a:solidFill>
                            <a:srgbClr val="E05329"/>
                          </a:solidFill>
                          <a:effectLst/>
                          <a:latin typeface="Roboto" panose="02000000000000000000" pitchFamily="2" charset="0"/>
                          <a:ea typeface="+mn-ea"/>
                          <a:cs typeface="+mn-cs"/>
                        </a:rPr>
                        <a:t>Les déplacements </a:t>
                      </a:r>
                      <a:r>
                        <a:rPr lang="fr-FR" sz="1000" i="1" kern="1300" baseline="0" dirty="0">
                          <a:solidFill>
                            <a:srgbClr val="E05329"/>
                          </a:solidFill>
                          <a:effectLst/>
                          <a:latin typeface="Roboto" panose="02000000000000000000" pitchFamily="2" charset="0"/>
                          <a:ea typeface="+mn-ea"/>
                          <a:cs typeface="+mn-cs"/>
                        </a:rPr>
                        <a:t>→ Dans un monde meilleur, les transports publics en ville sont gratuits. Ils ne sont pas polluants. Le train est répandu dans tout le pays et les avions sont limités, car ils polluent trop.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i="1"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3954734">
                <a:tc>
                  <a:txBody>
                    <a:bodyPr/>
                    <a:lstStyle/>
                    <a:p>
                      <a:endParaRPr lang="fr-FR" sz="1000" b="0" i="0" kern="1300" baseline="0" dirty="0">
                        <a:solidFill>
                          <a:schemeClr val="tx1"/>
                        </a:solidFill>
                        <a:effectLst/>
                        <a:latin typeface="Roboto" panose="02000000000000000000" pitchFamily="2" charset="0"/>
                        <a:ea typeface="+mn-ea"/>
                        <a:cs typeface="+mn-cs"/>
                      </a:endParaRPr>
                    </a:p>
                    <a:p>
                      <a:r>
                        <a:rPr lang="fr-FR" sz="1000" i="1" kern="1300" dirty="0">
                          <a:solidFill>
                            <a:schemeClr val="tx1"/>
                          </a:solidFill>
                          <a:effectLst/>
                          <a:latin typeface="Roboto" panose="02000000000000000000" pitchFamily="2" charset="0"/>
                          <a:ea typeface="+mn-ea"/>
                          <a:cs typeface="+mn-cs"/>
                        </a:rPr>
                        <a:t>À deux. </a:t>
                      </a:r>
                    </a:p>
                    <a:p>
                      <a:pPr algn="just"/>
                      <a:r>
                        <a:rPr lang="fr-FR" sz="1000" kern="1300" dirty="0">
                          <a:solidFill>
                            <a:schemeClr val="tx1"/>
                          </a:solidFill>
                          <a:effectLst/>
                          <a:latin typeface="Roboto" panose="02000000000000000000" pitchFamily="2" charset="0"/>
                          <a:ea typeface="+mn-ea"/>
                          <a:cs typeface="+mn-cs"/>
                        </a:rPr>
                        <a:t>Choisissez l’un des mots de l’activité 1 et créez un couplet en étoffant le nom, selon le modèle suivant :</a:t>
                      </a:r>
                    </a:p>
                    <a:p>
                      <a:pPr algn="ctr"/>
                      <a:r>
                        <a:rPr lang="fr-FR" sz="1000" kern="1300" dirty="0">
                          <a:solidFill>
                            <a:schemeClr val="tx1"/>
                          </a:solidFill>
                          <a:effectLst/>
                          <a:latin typeface="Roboto" panose="02000000000000000000" pitchFamily="2" charset="0"/>
                          <a:ea typeface="+mn-ea"/>
                          <a:cs typeface="+mn-cs"/>
                        </a:rPr>
                        <a:t>Un </a:t>
                      </a:r>
                      <a:r>
                        <a:rPr lang="fr-FR" sz="1000" b="1" kern="1300" dirty="0">
                          <a:solidFill>
                            <a:schemeClr val="tx1"/>
                          </a:solidFill>
                          <a:effectLst/>
                          <a:latin typeface="Roboto" panose="02000000000000000000" pitchFamily="2" charset="0"/>
                          <a:ea typeface="+mn-ea"/>
                          <a:cs typeface="+mn-cs"/>
                        </a:rPr>
                        <a:t>vent</a:t>
                      </a:r>
                      <a:r>
                        <a:rPr lang="fr-FR" sz="1000" kern="1300" dirty="0">
                          <a:solidFill>
                            <a:schemeClr val="tx1"/>
                          </a:solidFill>
                          <a:effectLst/>
                          <a:latin typeface="Roboto" panose="02000000000000000000" pitchFamily="2" charset="0"/>
                          <a:ea typeface="+mn-ea"/>
                          <a:cs typeface="+mn-cs"/>
                        </a:rPr>
                        <a:t> </a:t>
                      </a:r>
                    </a:p>
                    <a:p>
                      <a:pPr algn="ctr"/>
                      <a:r>
                        <a:rPr lang="fr-FR" sz="1000" kern="1300" dirty="0">
                          <a:solidFill>
                            <a:schemeClr val="tx1"/>
                          </a:solidFill>
                          <a:effectLst/>
                          <a:latin typeface="Roboto" panose="02000000000000000000" pitchFamily="2" charset="0"/>
                          <a:ea typeface="+mn-ea"/>
                          <a:cs typeface="+mn-cs"/>
                        </a:rPr>
                        <a:t>Un grand </a:t>
                      </a:r>
                      <a:r>
                        <a:rPr lang="fr-FR" sz="1000" b="1" kern="1300" dirty="0">
                          <a:solidFill>
                            <a:schemeClr val="tx1"/>
                          </a:solidFill>
                          <a:effectLst/>
                          <a:latin typeface="Roboto" panose="02000000000000000000" pitchFamily="2" charset="0"/>
                          <a:ea typeface="+mn-ea"/>
                          <a:cs typeface="+mn-cs"/>
                        </a:rPr>
                        <a:t>vent</a:t>
                      </a:r>
                      <a:r>
                        <a:rPr lang="fr-FR" sz="1000" kern="1300" dirty="0">
                          <a:solidFill>
                            <a:schemeClr val="tx1"/>
                          </a:solidFill>
                          <a:effectLst/>
                          <a:latin typeface="Roboto" panose="02000000000000000000" pitchFamily="2" charset="0"/>
                          <a:ea typeface="+mn-ea"/>
                          <a:cs typeface="+mn-cs"/>
                        </a:rPr>
                        <a:t> nouveau</a:t>
                      </a:r>
                    </a:p>
                    <a:p>
                      <a:pPr algn="ctr"/>
                      <a:r>
                        <a:rPr lang="fr-FR" sz="1000" kern="1300" dirty="0">
                          <a:solidFill>
                            <a:schemeClr val="tx1"/>
                          </a:solidFill>
                          <a:effectLst/>
                          <a:latin typeface="Roboto" panose="02000000000000000000" pitchFamily="2" charset="0"/>
                          <a:ea typeface="+mn-ea"/>
                          <a:cs typeface="+mn-cs"/>
                        </a:rPr>
                        <a:t>Soufflait sur le pays</a:t>
                      </a:r>
                    </a:p>
                    <a:p>
                      <a:pPr algn="ctr"/>
                      <a:r>
                        <a:rPr lang="fr-FR" sz="1000" kern="1300" dirty="0">
                          <a:solidFill>
                            <a:schemeClr val="tx1"/>
                          </a:solidFill>
                          <a:effectLst/>
                          <a:latin typeface="Roboto" panose="02000000000000000000" pitchFamily="2" charset="0"/>
                          <a:ea typeface="+mn-ea"/>
                          <a:cs typeface="+mn-cs"/>
                        </a:rPr>
                        <a:t>Très chaudement</a:t>
                      </a:r>
                    </a:p>
                    <a:p>
                      <a:endParaRPr lang="fr-FR" sz="1000"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Exemple de production possible :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Des </a:t>
                      </a:r>
                      <a:r>
                        <a:rPr lang="fr-FR" sz="1000" b="1" i="1" kern="1300" dirty="0">
                          <a:solidFill>
                            <a:srgbClr val="E05329"/>
                          </a:solidFill>
                          <a:effectLst/>
                          <a:latin typeface="Roboto" panose="02000000000000000000" pitchFamily="2" charset="0"/>
                          <a:ea typeface="+mn-ea"/>
                          <a:cs typeface="+mn-cs"/>
                        </a:rPr>
                        <a:t>mains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Des </a:t>
                      </a:r>
                      <a:r>
                        <a:rPr lang="fr-FR" sz="1000" b="1" i="1" kern="1300" baseline="0" dirty="0">
                          <a:solidFill>
                            <a:srgbClr val="E05329"/>
                          </a:solidFill>
                          <a:effectLst/>
                          <a:latin typeface="Roboto" panose="02000000000000000000" pitchFamily="2" charset="0"/>
                          <a:ea typeface="+mn-ea"/>
                          <a:cs typeface="+mn-cs"/>
                        </a:rPr>
                        <a:t>mains</a:t>
                      </a:r>
                      <a:r>
                        <a:rPr lang="fr-FR" sz="1000" b="0" i="1" kern="1300" baseline="0" dirty="0">
                          <a:solidFill>
                            <a:srgbClr val="E05329"/>
                          </a:solidFill>
                          <a:effectLst/>
                          <a:latin typeface="Roboto" panose="02000000000000000000" pitchFamily="2" charset="0"/>
                          <a:ea typeface="+mn-ea"/>
                          <a:cs typeface="+mn-cs"/>
                        </a:rPr>
                        <a:t> douces et belles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Couraient sur le piano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Très délicatement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022808845"/>
              </p:ext>
            </p:extLst>
          </p:nvPr>
        </p:nvGraphicFramePr>
        <p:xfrm>
          <a:off x="325877" y="1311554"/>
          <a:ext cx="3279702" cy="8139437"/>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 </a:t>
                      </a:r>
                    </a:p>
                    <a:p>
                      <a:pPr algn="just"/>
                      <a:r>
                        <a:rPr lang="fr-FR" sz="1000" b="0" i="0" kern="1300" baseline="0" dirty="0">
                          <a:solidFill>
                            <a:schemeClr val="dk1"/>
                          </a:solidFill>
                          <a:effectLst/>
                          <a:latin typeface="Roboto Medium" panose="02000000000000000000" pitchFamily="2" charset="0"/>
                          <a:ea typeface="+mn-ea"/>
                          <a:cs typeface="+mn-cs"/>
                        </a:rPr>
                        <a:t>Imaginer une brève histoire en utilisant tous ces mots : monde, climat, glace, vent, mains, pixels.</a:t>
                      </a:r>
                    </a:p>
                    <a:p>
                      <a:pPr algn="just"/>
                      <a:endParaRPr lang="fr-FR" sz="1000" b="0" i="0" kern="1300" baseline="0" dirty="0">
                        <a:solidFill>
                          <a:schemeClr val="dk1"/>
                        </a:solidFill>
                        <a:effectLst/>
                        <a:latin typeface="Roboto Medium"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Exemple de réponse possible : </a:t>
                      </a:r>
                      <a:endParaRPr lang="fr-FR" sz="1000" kern="130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Dans ce </a:t>
                      </a:r>
                      <a:r>
                        <a:rPr lang="fr-FR" sz="1000" b="1" i="1" kern="1300" baseline="0" dirty="0">
                          <a:solidFill>
                            <a:srgbClr val="E05329"/>
                          </a:solidFill>
                          <a:effectLst/>
                          <a:latin typeface="Roboto" panose="02000000000000000000" pitchFamily="2" charset="0"/>
                          <a:ea typeface="+mn-ea"/>
                          <a:cs typeface="+mn-cs"/>
                        </a:rPr>
                        <a:t>pays</a:t>
                      </a:r>
                      <a:r>
                        <a:rPr lang="fr-FR" sz="1000" b="0" i="1" kern="1300" baseline="0" dirty="0">
                          <a:solidFill>
                            <a:srgbClr val="E05329"/>
                          </a:solidFill>
                          <a:effectLst/>
                          <a:latin typeface="Roboto" panose="02000000000000000000" pitchFamily="2" charset="0"/>
                          <a:ea typeface="+mn-ea"/>
                          <a:cs typeface="+mn-cs"/>
                        </a:rPr>
                        <a:t>, le </a:t>
                      </a:r>
                      <a:r>
                        <a:rPr lang="fr-FR" sz="1000" b="1" i="1" kern="1300" baseline="0" dirty="0">
                          <a:solidFill>
                            <a:srgbClr val="E05329"/>
                          </a:solidFill>
                          <a:effectLst/>
                          <a:latin typeface="Roboto" panose="02000000000000000000" pitchFamily="2" charset="0"/>
                          <a:ea typeface="+mn-ea"/>
                          <a:cs typeface="+mn-cs"/>
                        </a:rPr>
                        <a:t>climat</a:t>
                      </a:r>
                      <a:r>
                        <a:rPr lang="fr-FR" sz="1000" b="0" i="1" kern="1300" baseline="0" dirty="0">
                          <a:solidFill>
                            <a:srgbClr val="E05329"/>
                          </a:solidFill>
                          <a:effectLst/>
                          <a:latin typeface="Roboto" panose="02000000000000000000" pitchFamily="2" charset="0"/>
                          <a:ea typeface="+mn-ea"/>
                          <a:cs typeface="+mn-cs"/>
                        </a:rPr>
                        <a:t> est froid, il y a beaucoup de </a:t>
                      </a:r>
                      <a:r>
                        <a:rPr lang="fr-FR" sz="1000" b="1" i="1" kern="1300" baseline="0" dirty="0">
                          <a:solidFill>
                            <a:srgbClr val="E05329"/>
                          </a:solidFill>
                          <a:effectLst/>
                          <a:latin typeface="Roboto" panose="02000000000000000000" pitchFamily="2" charset="0"/>
                          <a:ea typeface="+mn-ea"/>
                          <a:cs typeface="+mn-cs"/>
                        </a:rPr>
                        <a:t>vent</a:t>
                      </a:r>
                      <a:r>
                        <a:rPr lang="fr-FR" sz="1000" b="0" i="1" kern="1300" baseline="0" dirty="0">
                          <a:solidFill>
                            <a:srgbClr val="E05329"/>
                          </a:solidFill>
                          <a:effectLst/>
                          <a:latin typeface="Roboto" panose="02000000000000000000" pitchFamily="2" charset="0"/>
                          <a:ea typeface="+mn-ea"/>
                          <a:cs typeface="+mn-cs"/>
                        </a:rPr>
                        <a:t>. Nos </a:t>
                      </a:r>
                      <a:r>
                        <a:rPr lang="fr-FR" sz="1000" b="1" i="1" kern="1300" baseline="0" dirty="0">
                          <a:solidFill>
                            <a:srgbClr val="E05329"/>
                          </a:solidFill>
                          <a:effectLst/>
                          <a:latin typeface="Roboto" panose="02000000000000000000" pitchFamily="2" charset="0"/>
                          <a:ea typeface="+mn-ea"/>
                          <a:cs typeface="+mn-cs"/>
                        </a:rPr>
                        <a:t>mains</a:t>
                      </a:r>
                      <a:r>
                        <a:rPr lang="fr-FR" sz="1000" b="0" i="1" kern="1300" baseline="0" dirty="0">
                          <a:solidFill>
                            <a:srgbClr val="E05329"/>
                          </a:solidFill>
                          <a:effectLst/>
                          <a:latin typeface="Roboto" panose="02000000000000000000" pitchFamily="2" charset="0"/>
                          <a:ea typeface="+mn-ea"/>
                          <a:cs typeface="+mn-cs"/>
                        </a:rPr>
                        <a:t> sont gelées. Tout le </a:t>
                      </a:r>
                      <a:r>
                        <a:rPr lang="fr-FR" sz="1000" b="1" i="1" kern="1300" baseline="0" dirty="0">
                          <a:solidFill>
                            <a:srgbClr val="E05329"/>
                          </a:solidFill>
                          <a:effectLst/>
                          <a:latin typeface="Roboto" panose="02000000000000000000" pitchFamily="2" charset="0"/>
                          <a:ea typeface="+mn-ea"/>
                          <a:cs typeface="+mn-cs"/>
                        </a:rPr>
                        <a:t>monde</a:t>
                      </a:r>
                      <a:r>
                        <a:rPr lang="fr-FR" sz="1000" b="0" i="1" kern="1300" baseline="0" dirty="0">
                          <a:solidFill>
                            <a:srgbClr val="E05329"/>
                          </a:solidFill>
                          <a:effectLst/>
                          <a:latin typeface="Roboto" panose="02000000000000000000" pitchFamily="2" charset="0"/>
                          <a:ea typeface="+mn-ea"/>
                          <a:cs typeface="+mn-cs"/>
                        </a:rPr>
                        <a:t> se transforme en </a:t>
                      </a:r>
                      <a:r>
                        <a:rPr lang="fr-FR" sz="1000" b="1" i="1" kern="1300" baseline="0" dirty="0">
                          <a:solidFill>
                            <a:srgbClr val="E05329"/>
                          </a:solidFill>
                          <a:effectLst/>
                          <a:latin typeface="Roboto" panose="02000000000000000000" pitchFamily="2" charset="0"/>
                          <a:ea typeface="+mn-ea"/>
                          <a:cs typeface="+mn-cs"/>
                        </a:rPr>
                        <a:t>glace</a:t>
                      </a:r>
                      <a:r>
                        <a:rPr lang="fr-FR" sz="1000" b="0" i="1" kern="1300" baseline="0" dirty="0">
                          <a:solidFill>
                            <a:srgbClr val="E05329"/>
                          </a:solidFill>
                          <a:effectLst/>
                          <a:latin typeface="Roboto" panose="02000000000000000000" pitchFamily="2" charset="0"/>
                          <a:ea typeface="+mn-ea"/>
                          <a:cs typeface="+mn-cs"/>
                        </a:rPr>
                        <a:t>. Quand on regarde le paysage, on ne voit que des </a:t>
                      </a:r>
                      <a:r>
                        <a:rPr lang="fr-FR" sz="1000" b="1" i="1" kern="1300" baseline="0" dirty="0">
                          <a:solidFill>
                            <a:srgbClr val="E05329"/>
                          </a:solidFill>
                          <a:effectLst/>
                          <a:latin typeface="Roboto" panose="02000000000000000000" pitchFamily="2" charset="0"/>
                          <a:ea typeface="+mn-ea"/>
                          <a:cs typeface="+mn-cs"/>
                        </a:rPr>
                        <a:t>pixels</a:t>
                      </a:r>
                      <a:r>
                        <a:rPr lang="fr-FR" sz="1000" b="0" i="1" kern="1300" baseline="0" dirty="0">
                          <a:solidFill>
                            <a:srgbClr val="E05329"/>
                          </a:solidFill>
                          <a:effectLst/>
                          <a:latin typeface="Roboto" panose="02000000000000000000" pitchFamily="2" charset="0"/>
                          <a:ea typeface="+mn-ea"/>
                          <a:cs typeface="+mn-cs"/>
                        </a:rPr>
                        <a:t>. </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838159">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Vous choisissez la programmation musicale dans une radio locale. Écoutez la chanson et dites si elle convient ou non en fonction des demandes des auditeurs.</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J’aime écouter du rap → ne convient pas.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J’aime les chanteurs qui ont des voix graves → convient.</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J’adore les sons électroniques → convient.</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Pouvez-vous passer une musique pop ? → convient.</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J’aime quand il y a du violon dans la chanson → ne convient pas.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J’apprécie les voix aigües → ne convient pas.</a:t>
                      </a:r>
                      <a:endParaRPr lang="fr-FR" sz="1000"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7485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pPr marL="0" indent="0" algn="just">
                        <a:buFontTx/>
                        <a:buNone/>
                      </a:pPr>
                      <a:r>
                        <a:rPr lang="fr-FR" sz="1000" b="0" kern="1300" baseline="0" dirty="0">
                          <a:solidFill>
                            <a:schemeClr val="dk1"/>
                          </a:solidFill>
                          <a:effectLst/>
                          <a:latin typeface="Roboto Medium" panose="02000000000000000000" pitchFamily="2" charset="0"/>
                          <a:ea typeface="+mn-ea"/>
                          <a:cs typeface="+mn-cs"/>
                        </a:rPr>
                        <a:t>A. Écoutez la chanson et soulignez les phrases qui correspondent à la description du monde nouveau par Feu ! Chatterton. </a:t>
                      </a:r>
                    </a:p>
                    <a:p>
                      <a:pPr marL="0" indent="0">
                        <a:buFontTx/>
                        <a:buNone/>
                      </a:pPr>
                      <a:endParaRPr lang="fr-FR" sz="1000" b="0" kern="1300" baseline="0" dirty="0">
                        <a:solidFill>
                          <a:schemeClr val="dk1"/>
                        </a:solidFill>
                        <a:effectLst/>
                        <a:latin typeface="Roboto Medium" panose="02000000000000000000" pitchFamily="2" charset="0"/>
                        <a:ea typeface="+mn-ea"/>
                        <a:cs typeface="+mn-cs"/>
                      </a:endParaRPr>
                    </a:p>
                    <a:p>
                      <a:pPr marL="0" indent="0">
                        <a:buFontTx/>
                        <a:buNone/>
                      </a:pPr>
                      <a:r>
                        <a:rPr lang="fr-FR" sz="1000" b="0" kern="1300" baseline="0" dirty="0">
                          <a:solidFill>
                            <a:srgbClr val="E05329"/>
                          </a:solidFill>
                          <a:effectLst/>
                          <a:latin typeface="Roboto Medium" panose="02000000000000000000" pitchFamily="2" charset="0"/>
                          <a:ea typeface="+mn-ea"/>
                          <a:cs typeface="+mn-cs"/>
                        </a:rPr>
                        <a:t>Le climat est anormalement chaud.</a:t>
                      </a:r>
                    </a:p>
                    <a:p>
                      <a:pPr marL="0" indent="0">
                        <a:buFontTx/>
                        <a:buNone/>
                      </a:pPr>
                      <a:r>
                        <a:rPr lang="fr-FR" sz="1000" b="0" kern="1300" baseline="0" dirty="0">
                          <a:solidFill>
                            <a:srgbClr val="E05329"/>
                          </a:solidFill>
                          <a:effectLst/>
                          <a:latin typeface="Roboto Medium" panose="02000000000000000000" pitchFamily="2" charset="0"/>
                          <a:ea typeface="+mn-ea"/>
                          <a:cs typeface="+mn-cs"/>
                        </a:rPr>
                        <a:t>Les gens trouvent qu’il fait trop chaud.</a:t>
                      </a:r>
                    </a:p>
                    <a:p>
                      <a:pPr marL="0" indent="0">
                        <a:buFontTx/>
                        <a:buNone/>
                      </a:pPr>
                      <a:r>
                        <a:rPr lang="fr-FR" sz="1000" b="0" kern="1300" baseline="0" dirty="0">
                          <a:solidFill>
                            <a:srgbClr val="E05329"/>
                          </a:solidFill>
                          <a:effectLst/>
                          <a:latin typeface="Roboto Medium" panose="02000000000000000000" pitchFamily="2" charset="0"/>
                          <a:ea typeface="+mn-ea"/>
                          <a:cs typeface="+mn-cs"/>
                        </a:rPr>
                        <a:t>On utilise de nouvelles technologies telles que le Bluetooth.</a:t>
                      </a:r>
                    </a:p>
                    <a:p>
                      <a:pPr marL="0" indent="0">
                        <a:buFontTx/>
                        <a:buNone/>
                      </a:pPr>
                      <a:r>
                        <a:rPr lang="fr-FR" sz="1000" b="0" kern="1300" baseline="0" dirty="0">
                          <a:solidFill>
                            <a:srgbClr val="E05329"/>
                          </a:solidFill>
                          <a:effectLst/>
                          <a:latin typeface="Roboto Medium" panose="02000000000000000000" pitchFamily="2" charset="0"/>
                          <a:ea typeface="+mn-ea"/>
                          <a:cs typeface="+mn-cs"/>
                        </a:rPr>
                        <a:t>Les hommes ne savent presque plus rien faire de leurs mains.</a:t>
                      </a:r>
                    </a:p>
                    <a:p>
                      <a:pPr marL="0" indent="0">
                        <a:buFontTx/>
                        <a:buNone/>
                      </a:pPr>
                      <a:r>
                        <a:rPr lang="fr-FR" sz="1000" b="0" kern="1300" baseline="0" dirty="0">
                          <a:solidFill>
                            <a:srgbClr val="E05329"/>
                          </a:solidFill>
                          <a:effectLst/>
                          <a:latin typeface="Roboto Medium" panose="02000000000000000000" pitchFamily="2" charset="0"/>
                          <a:ea typeface="+mn-ea"/>
                          <a:cs typeface="+mn-cs"/>
                        </a:rPr>
                        <a:t>Les gens ne contrôlent pas cette nouvelle situation.</a:t>
                      </a:r>
                    </a:p>
                    <a:p>
                      <a:pPr marL="0" indent="0">
                        <a:buFontTx/>
                        <a:buNone/>
                      </a:pPr>
                      <a:r>
                        <a:rPr lang="fr-FR" sz="1000" b="0" kern="1300" baseline="0" dirty="0">
                          <a:solidFill>
                            <a:srgbClr val="E05329"/>
                          </a:solidFill>
                          <a:effectLst/>
                          <a:latin typeface="Roboto Medium" panose="02000000000000000000" pitchFamily="2" charset="0"/>
                          <a:ea typeface="+mn-ea"/>
                          <a:cs typeface="+mn-cs"/>
                        </a:rPr>
                        <a:t>Les gens sont accros aux outils numériques.</a:t>
                      </a:r>
                    </a:p>
                    <a:p>
                      <a:pPr marL="0" indent="0">
                        <a:buFontTx/>
                        <a:buNone/>
                      </a:pPr>
                      <a:r>
                        <a:rPr lang="fr-FR" sz="1000" b="0" kern="1300" baseline="0" dirty="0">
                          <a:solidFill>
                            <a:srgbClr val="E05329"/>
                          </a:solidFill>
                          <a:effectLst/>
                          <a:latin typeface="Roboto Medium" panose="02000000000000000000" pitchFamily="2" charset="0"/>
                          <a:ea typeface="+mn-ea"/>
                          <a:cs typeface="+mn-cs"/>
                        </a:rPr>
                        <a:t>Les contacts physiques entre les êtres humains sont encore possibles.</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a:t>
            </a:r>
            <a:r>
              <a:rPr lang="fr-FR" sz="1300" b="1" dirty="0">
                <a:solidFill>
                  <a:schemeClr val="bg1"/>
                </a:solidFill>
                <a:latin typeface="Roboto" panose="02000000000000000000"/>
                <a:ea typeface="Roboto" panose="02000000000000000000" pitchFamily="2" charset="0"/>
                <a:cs typeface="Calibri" panose="020F0502020204030204" pitchFamily="34" charset="0"/>
              </a:rPr>
              <a:t>É</a:t>
            </a:r>
            <a:r>
              <a:rPr lang="fr-FR" sz="1300" b="1" dirty="0">
                <a:solidFill>
                  <a:schemeClr val="bg1"/>
                </a:solidFill>
                <a:latin typeface="Roboto" panose="02000000000000000000" pitchFamily="2" charset="0"/>
                <a:ea typeface="Roboto" panose="02000000000000000000" pitchFamily="2" charset="0"/>
              </a:rPr>
              <a:t>T</a:t>
            </a:r>
            <a:r>
              <a:rPr lang="fr-FR" sz="1300" b="1" dirty="0">
                <a:solidFill>
                  <a:schemeClr val="bg1"/>
                </a:solidFill>
                <a:latin typeface="Roboto" panose="02000000000000000000" pitchFamily="2" charset="0"/>
                <a:ea typeface="Roboto" panose="02000000000000000000" pitchFamily="2" charset="0"/>
                <a:cs typeface="Calibri" panose="020F0502020204030204" pitchFamily="34" charset="0"/>
              </a:rPr>
              <a:t>É</a:t>
            </a:r>
            <a:r>
              <a:rPr lang="fr-FR" sz="1300" b="1" dirty="0">
                <a:solidFill>
                  <a:schemeClr val="bg1"/>
                </a:solidFill>
                <a:latin typeface="Roboto" panose="02000000000000000000" pitchFamily="2" charset="0"/>
                <a:ea typeface="Roboto" panose="02000000000000000000" pitchFamily="2" charset="0"/>
              </a:rPr>
              <a:t> </a:t>
            </a:r>
          </a:p>
        </p:txBody>
      </p:sp>
      <p:sp>
        <p:nvSpPr>
          <p:cNvPr id="14" name="ZoneTexte 13">
            <a:extLst>
              <a:ext uri="{FF2B5EF4-FFF2-40B4-BE49-F238E27FC236}">
                <a16:creationId xmlns:a16="http://schemas.microsoft.com/office/drawing/2014/main" id="{2E9B3837-9204-45F2-AFBF-D9B5A8CCB400}"/>
              </a:ext>
            </a:extLst>
          </p:cNvPr>
          <p:cNvSpPr txBox="1"/>
          <p:nvPr/>
        </p:nvSpPr>
        <p:spPr>
          <a:xfrm>
            <a:off x="304419" y="733959"/>
            <a:ext cx="2743199"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Monde nouveau » </a:t>
            </a:r>
            <a:r>
              <a:rPr lang="fr-FR" sz="1200" dirty="0">
                <a:latin typeface="Roboto" panose="02000000000000000000" pitchFamily="2" charset="0"/>
                <a:ea typeface="Roboto" panose="02000000000000000000" pitchFamily="2" charset="0"/>
              </a:rPr>
              <a:t>Feu ! Chatterton</a:t>
            </a:r>
          </a:p>
        </p:txBody>
      </p:sp>
      <p:graphicFrame>
        <p:nvGraphicFramePr>
          <p:cNvPr id="10" name="Tableau 7">
            <a:extLst>
              <a:ext uri="{FF2B5EF4-FFF2-40B4-BE49-F238E27FC236}">
                <a16:creationId xmlns:a16="http://schemas.microsoft.com/office/drawing/2014/main" id="{D9130938-82B9-4F21-AEAC-4F5CE05888ED}"/>
              </a:ext>
            </a:extLst>
          </p:cNvPr>
          <p:cNvGraphicFramePr>
            <a:graphicFrameLocks noGrp="1"/>
          </p:cNvGraphicFramePr>
          <p:nvPr>
            <p:extLst>
              <p:ext uri="{D42A27DB-BD31-4B8C-83A1-F6EECF244321}">
                <p14:modId xmlns:p14="http://schemas.microsoft.com/office/powerpoint/2010/main" val="2359587771"/>
              </p:ext>
            </p:extLst>
          </p:nvPr>
        </p:nvGraphicFramePr>
        <p:xfrm>
          <a:off x="325877" y="1669150"/>
          <a:ext cx="3279702" cy="197501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Mise en bouche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1" name="Tableau 7">
            <a:extLst>
              <a:ext uri="{FF2B5EF4-FFF2-40B4-BE49-F238E27FC236}">
                <a16:creationId xmlns:a16="http://schemas.microsoft.com/office/drawing/2014/main" id="{57AF409E-5573-441F-A2B8-D78DF54098D6}"/>
              </a:ext>
            </a:extLst>
          </p:cNvPr>
          <p:cNvGraphicFramePr>
            <a:graphicFrameLocks noGrp="1"/>
          </p:cNvGraphicFramePr>
          <p:nvPr>
            <p:extLst>
              <p:ext uri="{D42A27DB-BD31-4B8C-83A1-F6EECF244321}">
                <p14:modId xmlns:p14="http://schemas.microsoft.com/office/powerpoint/2010/main" val="3167238048"/>
              </p:ext>
            </p:extLst>
          </p:nvPr>
        </p:nvGraphicFramePr>
        <p:xfrm>
          <a:off x="325877" y="3947907"/>
          <a:ext cx="3279701" cy="1975014"/>
        </p:xfrm>
        <a:graphic>
          <a:graphicData uri="http://schemas.openxmlformats.org/drawingml/2006/table">
            <a:tbl>
              <a:tblPr bandRow="1">
                <a:tableStyleId>{073A0DAA-6AF3-43AB-8588-CEC1D06C72B9}</a:tableStyleId>
              </a:tblPr>
              <a:tblGrid>
                <a:gridCol w="3279701">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2" name="Tableau 7">
            <a:extLst>
              <a:ext uri="{FF2B5EF4-FFF2-40B4-BE49-F238E27FC236}">
                <a16:creationId xmlns:a16="http://schemas.microsoft.com/office/drawing/2014/main" id="{D81FBD80-19C0-4463-9830-37B310BF245A}"/>
              </a:ext>
            </a:extLst>
          </p:cNvPr>
          <p:cNvGraphicFramePr>
            <a:graphicFrameLocks noGrp="1"/>
          </p:cNvGraphicFramePr>
          <p:nvPr>
            <p:extLst>
              <p:ext uri="{D42A27DB-BD31-4B8C-83A1-F6EECF244321}">
                <p14:modId xmlns:p14="http://schemas.microsoft.com/office/powerpoint/2010/main" val="1687669622"/>
              </p:ext>
            </p:extLst>
          </p:nvPr>
        </p:nvGraphicFramePr>
        <p:xfrm>
          <a:off x="325877" y="6292904"/>
          <a:ext cx="3287478" cy="1975014"/>
        </p:xfrm>
        <a:graphic>
          <a:graphicData uri="http://schemas.openxmlformats.org/drawingml/2006/table">
            <a:tbl>
              <a:tblPr bandRow="1">
                <a:tableStyleId>{073A0DAA-6AF3-43AB-8588-CEC1D06C72B9}</a:tableStyleId>
              </a:tblPr>
              <a:tblGrid>
                <a:gridCol w="3287478">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3" name="Tableau 7">
            <a:extLst>
              <a:ext uri="{FF2B5EF4-FFF2-40B4-BE49-F238E27FC236}">
                <a16:creationId xmlns:a16="http://schemas.microsoft.com/office/drawing/2014/main" id="{6B7E0DD0-12C1-4AFD-BDC4-38524C6A629D}"/>
              </a:ext>
            </a:extLst>
          </p:cNvPr>
          <p:cNvGraphicFramePr>
            <a:graphicFrameLocks noGrp="1"/>
          </p:cNvGraphicFramePr>
          <p:nvPr>
            <p:extLst>
              <p:ext uri="{D42A27DB-BD31-4B8C-83A1-F6EECF244321}">
                <p14:modId xmlns:p14="http://schemas.microsoft.com/office/powerpoint/2010/main" val="1695787125"/>
              </p:ext>
            </p:extLst>
          </p:nvPr>
        </p:nvGraphicFramePr>
        <p:xfrm>
          <a:off x="3954097" y="3844668"/>
          <a:ext cx="3279702" cy="197501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Production</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5" name="Tableau 7">
            <a:extLst>
              <a:ext uri="{FF2B5EF4-FFF2-40B4-BE49-F238E27FC236}">
                <a16:creationId xmlns:a16="http://schemas.microsoft.com/office/drawing/2014/main" id="{2B16DA88-43B2-4D0D-8CBB-F2761C3F7B5E}"/>
              </a:ext>
            </a:extLst>
          </p:cNvPr>
          <p:cNvGraphicFramePr>
            <a:graphicFrameLocks noGrp="1"/>
          </p:cNvGraphicFramePr>
          <p:nvPr>
            <p:extLst>
              <p:ext uri="{D42A27DB-BD31-4B8C-83A1-F6EECF244321}">
                <p14:modId xmlns:p14="http://schemas.microsoft.com/office/powerpoint/2010/main" val="3126727558"/>
              </p:ext>
            </p:extLst>
          </p:nvPr>
        </p:nvGraphicFramePr>
        <p:xfrm>
          <a:off x="3953015" y="6822049"/>
          <a:ext cx="3287478" cy="1975014"/>
        </p:xfrm>
        <a:graphic>
          <a:graphicData uri="http://schemas.openxmlformats.org/drawingml/2006/table">
            <a:tbl>
              <a:tblPr bandRow="1">
                <a:tableStyleId>{073A0DAA-6AF3-43AB-8588-CEC1D06C72B9}</a:tableStyleId>
              </a:tblPr>
              <a:tblGrid>
                <a:gridCol w="3287478">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pic>
        <p:nvPicPr>
          <p:cNvPr id="16" name="Image 15">
            <a:extLst>
              <a:ext uri="{FF2B5EF4-FFF2-40B4-BE49-F238E27FC236}">
                <a16:creationId xmlns:a16="http://schemas.microsoft.com/office/drawing/2014/main" id="{6AFDD583-0A50-BD41-91A0-A510B8AA501F}"/>
              </a:ext>
            </a:extLst>
          </p:cNvPr>
          <p:cNvPicPr>
            <a:picLocks noChangeAspect="1"/>
          </p:cNvPicPr>
          <p:nvPr/>
        </p:nvPicPr>
        <p:blipFill>
          <a:blip r:embed="rId3"/>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36540160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16B1CE66F3A449170DA3D574BEC92" ma:contentTypeVersion="16" ma:contentTypeDescription="Crée un document." ma:contentTypeScope="" ma:versionID="72274a57aa48638f77443ec9dfd2a6ee">
  <xsd:schema xmlns:xsd="http://www.w3.org/2001/XMLSchema" xmlns:xs="http://www.w3.org/2001/XMLSchema" xmlns:p="http://schemas.microsoft.com/office/2006/metadata/properties" xmlns:ns2="43695c53-1d6d-461b-ad60-1cb1cb016022" xmlns:ns3="f37e99bd-632f-4aea-bb87-7457d3367958" targetNamespace="http://schemas.microsoft.com/office/2006/metadata/properties" ma:root="true" ma:fieldsID="da199cf609397d47ca0ecc73523e6278" ns2:_="" ns3:_="">
    <xsd:import namespace="43695c53-1d6d-461b-ad60-1cb1cb016022"/>
    <xsd:import namespace="f37e99bd-632f-4aea-bb87-7457d33679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95c53-1d6d-461b-ad60-1cb1cb016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e0e86fcc-c64b-4f5f-ad29-ece91274c0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e99bd-632f-4aea-bb87-7457d336795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57fabe-be85-4960-aa9e-15cc0fba7378}" ma:internalName="TaxCatchAll" ma:showField="CatchAllData" ma:web="f37e99bd-632f-4aea-bb87-7457d336795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7e99bd-632f-4aea-bb87-7457d3367958" xsi:nil="true"/>
    <lcf76f155ced4ddcb4097134ff3c332f xmlns="43695c53-1d6d-461b-ad60-1cb1cb0160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3B5167-9476-4372-A07A-16E97A5C3182}"/>
</file>

<file path=customXml/itemProps2.xml><?xml version="1.0" encoding="utf-8"?>
<ds:datastoreItem xmlns:ds="http://schemas.openxmlformats.org/officeDocument/2006/customXml" ds:itemID="{1F781B58-BC40-4780-A159-E12A436A48BC}"/>
</file>

<file path=customXml/itemProps3.xml><?xml version="1.0" encoding="utf-8"?>
<ds:datastoreItem xmlns:ds="http://schemas.openxmlformats.org/officeDocument/2006/customXml" ds:itemID="{8E87C6D9-A599-45D4-9503-462BB9D6C422}"/>
</file>

<file path=docProps/app.xml><?xml version="1.0" encoding="utf-8"?>
<Properties xmlns="http://schemas.openxmlformats.org/officeDocument/2006/extended-properties" xmlns:vt="http://schemas.openxmlformats.org/officeDocument/2006/docPropsVTypes">
  <Template>Office Theme</Template>
  <TotalTime>1676</TotalTime>
  <Words>1900</Words>
  <Application>Microsoft Macintosh PowerPoint</Application>
  <PresentationFormat>Personnalisé</PresentationFormat>
  <Paragraphs>276</Paragraphs>
  <Slides>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Arial</vt:lpstr>
      <vt:lpstr>Calibri</vt:lpstr>
      <vt:lpstr>Calibri Light</vt:lpstr>
      <vt:lpstr>Proto Grotesk</vt:lpstr>
      <vt:lpstr>Roboto</vt:lpstr>
      <vt:lpstr>Roboto Black</vt:lpstr>
      <vt:lpstr>Roboto Light</vt:lpstr>
      <vt:lpstr>Roboto Medium</vt:lpstr>
      <vt:lpstr>Thème Office</vt:lpstr>
      <vt:lpstr>Monde nouveau</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154</cp:revision>
  <cp:lastPrinted>2022-10-07T07:40:48Z</cp:lastPrinted>
  <dcterms:created xsi:type="dcterms:W3CDTF">2022-03-24T14:32:05Z</dcterms:created>
  <dcterms:modified xsi:type="dcterms:W3CDTF">2024-04-15T15:15:05Z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0x01010023C16B1CE66F3A449170DA3D574BEC92</vt:lpwstr>
  </property>
</Properties>
</file>