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9A8"/>
    <a:srgbClr val="B279A8"/>
    <a:srgbClr val="46B8B7"/>
    <a:srgbClr val="E05329"/>
    <a:srgbClr val="5194C4"/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8"/>
    <p:restoredTop sz="96317"/>
  </p:normalViewPr>
  <p:slideViewPr>
    <p:cSldViewPr snapToGrid="0" snapToObjects="1">
      <p:cViewPr varScale="1">
        <p:scale>
          <a:sx n="66" d="100"/>
          <a:sy n="66" d="100"/>
        </p:scale>
        <p:origin x="2970" y="9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7F276B-CE46-A143-ACE5-8DA9BBE2A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BAD10-C19D-8C49-B7A4-38F7663E5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8C42-6EFF-BE45-8A7D-489337A85A8B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B4E94-76A3-D742-AD5A-D11A0A99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2786E-81B4-4B47-ABC2-348B43E3D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B559-A149-3A43-BC80-AD3A402FE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6303-4D29-A745-91A8-F3AEACDB41EE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F82D-CB1F-334C-AB48-FC566FA05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6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F5D2-A333-6045-ACED-77F29CEB08A7}" type="datetime1">
              <a:rPr lang="fr-FR" smtClean="0"/>
              <a:t>28/06/2022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3429-77F6-9E4B-9F99-94520AC2D970}" type="datetime1">
              <a:rPr lang="fr-FR" smtClean="0"/>
              <a:t>28/06/2022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DEE-C309-4040-BEBD-5B52D979CC1A}" type="datetime1">
              <a:rPr lang="fr-FR" smtClean="0"/>
              <a:t>28/06/2022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78E6-F0FE-8142-9C48-E28034D6D085}" type="datetime1">
              <a:rPr lang="fr-FR" smtClean="0"/>
              <a:t>28/06/2022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4345-F4C8-B543-A745-5CC2F98AC7CF}" type="datetime1">
              <a:rPr lang="fr-FR" smtClean="0"/>
              <a:t>28/06/2022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9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84C0-6944-2640-BB2E-18D8BD334C9E}" type="datetime1">
              <a:rPr lang="fr-FR" smtClean="0"/>
              <a:t>28/06/2022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66A-0FD7-ED4C-BE72-F0D7E9800428}" type="datetime1">
              <a:rPr lang="fr-FR" smtClean="0"/>
              <a:t>28/06/2022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3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F0AA-31E8-FE40-9480-67630F8DF831}" type="datetime1">
              <a:rPr lang="fr-FR" smtClean="0"/>
              <a:t>28/06/2022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06ED-82F1-0C43-882E-7914D1779773}" type="datetime1">
              <a:rPr lang="fr-FR" smtClean="0"/>
              <a:t>28/06/2022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D6CE-977D-D642-AFAB-4B969B7E197B}" type="datetime1">
              <a:rPr lang="fr-FR" smtClean="0"/>
              <a:t>28/06/2022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4071-C699-E143-B865-F8276070A328}" type="datetime1">
              <a:rPr lang="fr-FR" smtClean="0"/>
              <a:t>28/06/2022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CC96-5C2F-B644-9878-943E03AC83B1}" type="datetime1">
              <a:rPr lang="fr-FR" smtClean="0"/>
              <a:t>28/06/2022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5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bdnf.bnf.fr/" TargetMode="External"/><Relationship Id="rId7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3.emf"/><Relationship Id="rId4" Type="http://schemas.openxmlformats.org/officeDocument/2006/relationships/hyperlink" Target="https://www-fr.pixto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dnf.bnf.fr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-fr.pixton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BED290-983F-C0F2-128F-19DF6988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-3153"/>
            <a:ext cx="7543800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505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 err="1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Hijo</a:t>
            </a: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 de </a:t>
            </a:r>
            <a:r>
              <a:rPr lang="fr-FR" sz="3200" b="1" spc="-150" dirty="0" err="1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Africa</a:t>
            </a:r>
            <a:r>
              <a:rPr lang="fr-FR" sz="3200" b="1" spc="-150" baseline="3000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*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/>
        </p:nvSpPr>
        <p:spPr>
          <a:xfrm>
            <a:off x="2755505" y="1862383"/>
            <a:ext cx="4490979" cy="5322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J'sais pas si tu connais le kwassa-kwassa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  <a:p>
            <a:pPr>
              <a:lnSpc>
                <a:spcPts val="1300"/>
              </a:lnSpc>
            </a:pPr>
            <a:r>
              <a:rPr lang="fr-FR" sz="1000" dirty="0" err="1">
                <a:latin typeface="Roboto" panose="02000000000000000000" pitchFamily="2" charset="0"/>
                <a:ea typeface="Roboto" panose="02000000000000000000" pitchFamily="2" charset="0"/>
              </a:rPr>
              <a:t>Zaïko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000" dirty="0" err="1">
                <a:latin typeface="Roboto" panose="02000000000000000000" pitchFamily="2" charset="0"/>
                <a:ea typeface="Roboto" panose="02000000000000000000" pitchFamily="2" charset="0"/>
              </a:rPr>
              <a:t>Langa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Langa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la rumba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ou le makossa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Le mbalax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la kora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le son du balafon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Qui fait bouger Bamako, N'Djamena ou le Gabon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Terre d'Afrique, Dioula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Peul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Mandingue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Massaï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Terre où si t'es frappadingue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le Saï-saï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t'assaille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Et j'croque bâton manioc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en pirogue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J'vois des côtes ancestrales et de belles gardes robes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Sur la plage, on a fumé le capitaine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Bu le jus de tamarin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11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dans une coupe en ébène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Il faut des sous pour le développement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Il faut développer les flux pour lutter contre le sous-développement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(Pont)</a:t>
            </a:r>
          </a:p>
          <a:p>
            <a:pPr>
              <a:lnSpc>
                <a:spcPts val="1300"/>
              </a:lnSpc>
            </a:pP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Ahio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! Il y a des idéaux</a:t>
            </a:r>
          </a:p>
          <a:p>
            <a:pPr>
              <a:lnSpc>
                <a:spcPts val="1300"/>
              </a:lnSpc>
            </a:pP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Des couleurs et des sons qui sont plus beaux que dans les vidéos</a:t>
            </a:r>
          </a:p>
          <a:p>
            <a:pPr>
              <a:lnSpc>
                <a:spcPts val="1300"/>
              </a:lnSpc>
            </a:pP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Ahio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-oh ! Nouvel idéal</a:t>
            </a:r>
          </a:p>
          <a:p>
            <a:pPr>
              <a:lnSpc>
                <a:spcPts val="1300"/>
              </a:lnSpc>
            </a:pP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J'ai vu des nanas</a:t>
            </a:r>
            <a:r>
              <a:rPr lang="fr-FR" sz="1000" i="1" baseline="30000" dirty="0">
                <a:latin typeface="Roboto" panose="02000000000000000000" pitchFamily="2" charset="0"/>
                <a:ea typeface="Roboto" panose="02000000000000000000" pitchFamily="2" charset="0"/>
              </a:rPr>
              <a:t>12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là-bas, qui veulent être comme les filles des Halles</a:t>
            </a:r>
            <a:r>
              <a:rPr lang="fr-FR" sz="1000" i="1" baseline="30000" dirty="0">
                <a:latin typeface="Roboto" panose="02000000000000000000" pitchFamily="2" charset="0"/>
                <a:ea typeface="Roboto" panose="02000000000000000000" pitchFamily="2" charset="0"/>
              </a:rPr>
              <a:t>13</a:t>
            </a:r>
            <a:endParaRPr lang="fr-FR" sz="10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endParaRPr lang="fr-FR" sz="10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(Refrain)</a:t>
            </a:r>
          </a:p>
          <a:p>
            <a:pPr>
              <a:lnSpc>
                <a:spcPts val="1300"/>
              </a:lnSpc>
            </a:pP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Ahio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! De Douala jusqu'à Touba</a:t>
            </a:r>
          </a:p>
          <a:p>
            <a:pPr>
              <a:lnSpc>
                <a:spcPts val="1300"/>
              </a:lnSpc>
            </a:pP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Ahio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! Je t'aime, je te le dis tout bas</a:t>
            </a:r>
          </a:p>
          <a:p>
            <a:pPr>
              <a:lnSpc>
                <a:spcPts val="1300"/>
              </a:lnSpc>
            </a:pP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Ahio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! De Douala jusqu'à Touba</a:t>
            </a:r>
          </a:p>
          <a:p>
            <a:pPr>
              <a:lnSpc>
                <a:spcPts val="1300"/>
              </a:lnSpc>
            </a:pP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Ahio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! Je t'aime, </a:t>
            </a: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hijo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Africa</a:t>
            </a:r>
            <a:endParaRPr lang="fr-FR" sz="10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endParaRPr lang="fr-FR" sz="10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Une dent toute seule ne peut pas casser la noix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Voilà le genre de sentence que l'on nous apprend là-bas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Pour soigner la maladie, partager noix de kola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Cela veut dire dans les deux cas, qu'</a:t>
            </a:r>
            <a:r>
              <a:rPr lang="fr-FR" sz="1000" dirty="0" err="1">
                <a:latin typeface="Roboto" panose="02000000000000000000" pitchFamily="2" charset="0"/>
                <a:ea typeface="Roboto" panose="02000000000000000000" pitchFamily="2" charset="0"/>
              </a:rPr>
              <a:t>Africa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a besoin de toi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Tu dois connaître la savane sans passer par Papy Brossard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14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Et voir l'œil du griot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lorsqu'il te raconte l'Histoire</a:t>
            </a:r>
          </a:p>
          <a:p>
            <a:pPr>
              <a:lnSpc>
                <a:spcPts val="1300"/>
              </a:lnSpc>
            </a:pPr>
            <a:endParaRPr lang="fr-FR" sz="1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56DE7-D704-884C-9813-744311F95B9B}"/>
              </a:ext>
            </a:extLst>
          </p:cNvPr>
          <p:cNvSpPr txBox="1"/>
          <p:nvPr/>
        </p:nvSpPr>
        <p:spPr>
          <a:xfrm>
            <a:off x="322240" y="3226889"/>
            <a:ext cx="2082205" cy="24852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L’artiste</a:t>
            </a:r>
          </a:p>
          <a:p>
            <a:pPr>
              <a:lnSpc>
                <a:spcPts val="1280"/>
              </a:lnSpc>
            </a:pP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Claude M’</a:t>
            </a:r>
            <a:r>
              <a:rPr lang="fr-FR" sz="900" kern="13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Barali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, appelé MC </a:t>
            </a:r>
            <a:r>
              <a:rPr lang="fr-FR" sz="900" kern="13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Solaar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 ou parfois Claude MC, est un rappeur français né à Dakar, au Sénégal.</a:t>
            </a: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Dès son premier album, </a:t>
            </a:r>
            <a:r>
              <a:rPr lang="fr-FR" sz="900" i="1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Qui sème le vent récolte la tempête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, en 1991, son style poétique singulier, tranquille et positif, s’est imposé. Grand amateur de littérature, il joue avec les mots et s’inscrit dans la lignée d’auteurs comme Serge Gainsbourg.</a:t>
            </a: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Dans « </a:t>
            </a:r>
            <a:r>
              <a:rPr lang="fr-FR" sz="900" kern="13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Hijo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 de </a:t>
            </a:r>
            <a:r>
              <a:rPr lang="fr-FR" sz="900" kern="13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Africa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 », MC </a:t>
            </a:r>
            <a:r>
              <a:rPr lang="fr-FR" sz="900" kern="13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Solaar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 dépeint les différents visages de l’Afrique avec un objectif : briser les clichés.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/>
        </p:nvSpPr>
        <p:spPr>
          <a:xfrm>
            <a:off x="322240" y="7368072"/>
            <a:ext cx="2165684" cy="1964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Hijo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Africa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Fils d’Afrique.</a:t>
            </a:r>
            <a:endParaRPr lang="fr-FR" sz="85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1. Kwassa-kwassa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canot de pêche des Comores.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Zaïko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Langa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Langa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groupe originaire de RDC, fondé en 1969.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3. Rumba, makossa et mbalax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styles musicaux (Congo, Cameroun et Sénégal).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4. Kora et balafon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instruments de musique.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5. Dioula, Peul et Mandingue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peuple d’Afrique de l’Ouest.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6. Massaï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peuple d’Afrique de l’Est.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7. Frappadingue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(familier) complètement fou.</a:t>
            </a:r>
            <a:endParaRPr lang="fr-FR" sz="85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CCE7D7-83BD-9247-8D20-6AFA48C122EC}"/>
              </a:ext>
            </a:extLst>
          </p:cNvPr>
          <p:cNvSpPr txBox="1"/>
          <p:nvPr/>
        </p:nvSpPr>
        <p:spPr>
          <a:xfrm>
            <a:off x="322240" y="9699734"/>
            <a:ext cx="2165684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Hélène </a:t>
            </a:r>
            <a:r>
              <a:rPr lang="fr-FR" sz="800" dirty="0" err="1">
                <a:latin typeface="Roboto Light" panose="02000000000000000000" pitchFamily="2" charset="0"/>
                <a:ea typeface="Roboto" panose="02000000000000000000" pitchFamily="2" charset="0"/>
              </a:rPr>
              <a:t>Emile</a:t>
            </a:r>
            <a:endParaRPr lang="fr-FR" sz="8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80AE12-2343-0D48-A30E-196099CEE8B9}"/>
              </a:ext>
            </a:extLst>
          </p:cNvPr>
          <p:cNvSpPr txBox="1"/>
          <p:nvPr/>
        </p:nvSpPr>
        <p:spPr>
          <a:xfrm>
            <a:off x="313191" y="5903616"/>
            <a:ext cx="2137061" cy="561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080"/>
              </a:lnSpc>
            </a:pP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Pour suivre l’actualité de MC </a:t>
            </a:r>
            <a:r>
              <a:rPr lang="fr-FR" sz="850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Solaar</a:t>
            </a: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, abonnez-vous à son compte Instagram </a:t>
            </a:r>
            <a:r>
              <a:rPr lang="fr-FR" sz="85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« @</a:t>
            </a:r>
            <a:r>
              <a:rPr lang="fr-FR" sz="850" b="1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mcsolaaroff</a:t>
            </a:r>
            <a:r>
              <a:rPr lang="fr-FR" sz="85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 » </a:t>
            </a:r>
          </a:p>
          <a:p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/>
        </p:nvSpPr>
        <p:spPr>
          <a:xfrm>
            <a:off x="2755505" y="13883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>
                <a:latin typeface="Roboto" panose="02000000000000000000" pitchFamily="2" charset="0"/>
                <a:ea typeface="Roboto" panose="02000000000000000000" pitchFamily="2" charset="0"/>
              </a:rPr>
              <a:t>MC </a:t>
            </a:r>
            <a:r>
              <a:rPr lang="fr-FR" sz="1500" dirty="0" err="1">
                <a:latin typeface="Roboto" panose="02000000000000000000" pitchFamily="2" charset="0"/>
                <a:ea typeface="Roboto" panose="02000000000000000000" pitchFamily="2" charset="0"/>
              </a:rPr>
              <a:t>Solaar</a:t>
            </a:r>
            <a:endParaRPr lang="fr-FR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436981-3883-3A9C-0FA1-B25E92210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40" y="6539284"/>
            <a:ext cx="469900" cy="596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6E05D45-766C-4425-8C2F-52493F10E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58" y="-14514"/>
            <a:ext cx="2743200" cy="660400"/>
          </a:xfrm>
          <a:prstGeom prst="rect">
            <a:avLst/>
          </a:prstGeom>
        </p:spPr>
      </p:pic>
      <p:pic>
        <p:nvPicPr>
          <p:cNvPr id="23" name="Picture 2" descr="Hijo de africa de MC Solaar sur Amazon Music - Amazon.fr">
            <a:extLst>
              <a:ext uri="{FF2B5EF4-FFF2-40B4-BE49-F238E27FC236}">
                <a16:creationId xmlns:a16="http://schemas.microsoft.com/office/drawing/2014/main" id="{AAD5641F-0834-4C67-BD3B-D6E8ABF8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5" y="974089"/>
            <a:ext cx="2066400" cy="20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7D76357-9A1E-4578-BB85-0AAAB2F1A28C}"/>
              </a:ext>
            </a:extLst>
          </p:cNvPr>
          <p:cNvSpPr txBox="1"/>
          <p:nvPr/>
        </p:nvSpPr>
        <p:spPr>
          <a:xfrm>
            <a:off x="2758920" y="8073715"/>
            <a:ext cx="4324989" cy="1259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8. Saï-saï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(wolof) vagabond, garçon espiègle ; Saï </a:t>
            </a:r>
            <a:r>
              <a:rPr lang="fr-FR" sz="850" dirty="0" err="1">
                <a:latin typeface="Roboto" panose="02000000000000000000" pitchFamily="2" charset="0"/>
                <a:ea typeface="Roboto" panose="02000000000000000000" pitchFamily="2" charset="0"/>
              </a:rPr>
              <a:t>Saï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 By est le nom pudique donné au SIDA.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9. Bâton de manioc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mets populaire au Cameroun.</a:t>
            </a:r>
            <a:endParaRPr lang="fr-FR" sz="85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10. Capitaine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poisson.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11. Tamarin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fruit tropical à la saveur acidulée.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12. Nana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(familier) fille.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13. Les Halles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quartier de Paris où se trouvent de nombreux magasins.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14. Papy Brossard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fr-FR" sz="850" dirty="0">
                <a:latin typeface="Roboto" panose="02000000000000000000" pitchFamily="2" charset="0"/>
              </a:rPr>
              <a:t>marque de gâteaux dont le produit phare est le « Savane », un marbré au chocolat. 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2134F1D-DEEF-44D6-8DA3-4A9086DFEA0D}"/>
              </a:ext>
            </a:extLst>
          </p:cNvPr>
          <p:cNvCxnSpPr/>
          <p:nvPr/>
        </p:nvCxnSpPr>
        <p:spPr>
          <a:xfrm>
            <a:off x="4086970" y="7895638"/>
            <a:ext cx="1582310" cy="0"/>
          </a:xfrm>
          <a:prstGeom prst="line">
            <a:avLst/>
          </a:prstGeom>
          <a:ln w="76200">
            <a:solidFill>
              <a:srgbClr val="B279A8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BED290-983F-C0F2-128F-19DF6988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-3153"/>
            <a:ext cx="7543800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505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 err="1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Hijo</a:t>
            </a: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 de </a:t>
            </a:r>
            <a:r>
              <a:rPr lang="fr-FR" sz="3200" b="1" spc="-150" dirty="0" err="1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Africa</a:t>
            </a:r>
            <a:r>
              <a:rPr lang="fr-FR" sz="3200" b="1" spc="-150" baseline="3000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*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/>
        </p:nvSpPr>
        <p:spPr>
          <a:xfrm>
            <a:off x="2755505" y="1862383"/>
            <a:ext cx="4490979" cy="5989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Les danses de village lors de la cérémonie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Ainsi que les rites initiatiques qui viennent de au moins l'infini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Lacs, fleuves, Nil, Niger ou le Victoria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Aller de Bobo-Dioulasso jusqu'à la ville de Pretoria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Ne m'appelez pas bamboula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16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ou tête de Granola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17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, j'suis Tarzan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18</a:t>
            </a: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Le civilisateur avec l'œil perçant</a:t>
            </a:r>
          </a:p>
          <a:p>
            <a:pPr>
              <a:lnSpc>
                <a:spcPts val="1300"/>
              </a:lnSpc>
            </a:pPr>
            <a:endParaRPr lang="fr-FR" sz="10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Pont</a:t>
            </a:r>
          </a:p>
          <a:p>
            <a:pPr>
              <a:lnSpc>
                <a:spcPts val="1300"/>
              </a:lnSpc>
            </a:pPr>
            <a:endParaRPr lang="fr-FR" sz="1000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Refrain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Le troisième acte, c'est les rapports de l’OMS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19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Parfois le manque d'eau, parfois des conflits qui nous stressent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Guerres civiles inutiles, peur sur le village et la ville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Populations déplacées, c'est la peur qui crée l'exil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Des gosses sans école qui ne font pas leurs leçons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Ils ne jouent plus aux soldats, car soldats, ils le sont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C'est aberrant c'est comme un laboratoire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Qui fait des expériences pour quantifier le désespoir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Mais j'garde l'espoir quand j'entends « Premier </a:t>
            </a:r>
            <a:r>
              <a:rPr lang="fr-FR" sz="1000" dirty="0" err="1">
                <a:latin typeface="Roboto" panose="02000000000000000000" pitchFamily="2" charset="0"/>
                <a:ea typeface="Roboto" panose="02000000000000000000" pitchFamily="2" charset="0"/>
              </a:rPr>
              <a:t>Gaou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 »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Ne pas baisser les bras, je le dis toujours au cas où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Quelqu'un écoute ce qui dégoûte, ou écoute les doutes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Et s'il montre la route, en août j'amène des scouts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Pont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Enfant d'Afrique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Enfant d'Afrique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Enfant d'Afrique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Ahio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! il y a des idéaux (enfant d'Afrique)</a:t>
            </a:r>
          </a:p>
          <a:p>
            <a:pPr>
              <a:lnSpc>
                <a:spcPts val="1300"/>
              </a:lnSpc>
            </a:pP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Des couleurs et des sons qui sont plus beaux que dans les vidéos</a:t>
            </a:r>
          </a:p>
          <a:p>
            <a:pPr>
              <a:lnSpc>
                <a:spcPts val="1300"/>
              </a:lnSpc>
            </a:pP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Ahio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! (enfant d'Afrique)</a:t>
            </a:r>
          </a:p>
          <a:p>
            <a:pPr>
              <a:lnSpc>
                <a:spcPts val="1300"/>
              </a:lnSpc>
            </a:pP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Ahio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! il y a des idéaux</a:t>
            </a:r>
          </a:p>
          <a:p>
            <a:pPr>
              <a:lnSpc>
                <a:spcPts val="1300"/>
              </a:lnSpc>
            </a:pP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Des couleurs et des sons qui sont plus beaux que dans les vidéos</a:t>
            </a:r>
          </a:p>
          <a:p>
            <a:pPr>
              <a:lnSpc>
                <a:spcPts val="1300"/>
              </a:lnSpc>
            </a:pP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Ahio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! je t'aime, </a:t>
            </a: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hijo</a:t>
            </a: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fr-FR" sz="1000" i="1" dirty="0" err="1">
                <a:latin typeface="Roboto" panose="02000000000000000000" pitchFamily="2" charset="0"/>
                <a:ea typeface="Roboto" panose="02000000000000000000" pitchFamily="2" charset="0"/>
              </a:rPr>
              <a:t>Africa</a:t>
            </a:r>
            <a:endParaRPr lang="fr-FR" sz="1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/>
        </p:nvSpPr>
        <p:spPr>
          <a:xfrm>
            <a:off x="322240" y="4476810"/>
            <a:ext cx="2165684" cy="2387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15. Griot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poète et musicien, gardien des </a:t>
            </a:r>
            <a:r>
              <a:rPr lang="fr-FR" sz="850" dirty="0">
                <a:latin typeface="Roboto" panose="02000000000000000000" pitchFamily="2" charset="0"/>
              </a:rPr>
              <a:t>traditions orales.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16. Bamboula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terme raciste utilisé pour désigner les tirailleurs sénégalais, puis les personnes noires ; à l’origine, tambour qui a donné son nom à une danse.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17. Granola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terme raciste utilisé pour désigner les personnes noires ; à l’origine, biscuits nappés de chocolat.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18. Tarzan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personnage de fiction élevé dans la jungle par des singes, symbole de force.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19. OMS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Organisation mondiale de la santé.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20. « Premier 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Gaou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»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chanson du groupe ivoirien Magic System sortie en 1999.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CCE7D7-83BD-9247-8D20-6AFA48C122EC}"/>
              </a:ext>
            </a:extLst>
          </p:cNvPr>
          <p:cNvSpPr txBox="1"/>
          <p:nvPr/>
        </p:nvSpPr>
        <p:spPr>
          <a:xfrm>
            <a:off x="322240" y="9699734"/>
            <a:ext cx="2165684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Hélène </a:t>
            </a:r>
            <a:r>
              <a:rPr lang="fr-FR" sz="800" dirty="0" err="1">
                <a:latin typeface="Roboto Light" panose="02000000000000000000" pitchFamily="2" charset="0"/>
                <a:ea typeface="Roboto" panose="02000000000000000000" pitchFamily="2" charset="0"/>
              </a:rPr>
              <a:t>Emile</a:t>
            </a:r>
            <a:endParaRPr lang="fr-FR" sz="8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/>
        </p:nvSpPr>
        <p:spPr>
          <a:xfrm>
            <a:off x="2755505" y="13883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>
                <a:latin typeface="Roboto" panose="02000000000000000000" pitchFamily="2" charset="0"/>
                <a:ea typeface="Roboto" panose="02000000000000000000" pitchFamily="2" charset="0"/>
              </a:rPr>
              <a:t>MC </a:t>
            </a:r>
            <a:r>
              <a:rPr lang="fr-FR" sz="1500" dirty="0" err="1">
                <a:latin typeface="Roboto" panose="02000000000000000000" pitchFamily="2" charset="0"/>
                <a:ea typeface="Roboto" panose="02000000000000000000" pitchFamily="2" charset="0"/>
              </a:rPr>
              <a:t>Solaar</a:t>
            </a:r>
            <a:endParaRPr lang="fr-FR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436981-3883-3A9C-0FA1-B25E92210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40" y="3648022"/>
            <a:ext cx="469900" cy="596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6E05D45-766C-4425-8C2F-52493F10E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58" y="-14514"/>
            <a:ext cx="2743200" cy="660400"/>
          </a:xfrm>
          <a:prstGeom prst="rect">
            <a:avLst/>
          </a:prstGeom>
        </p:spPr>
      </p:pic>
      <p:pic>
        <p:nvPicPr>
          <p:cNvPr id="23" name="Picture 2" descr="Hijo de africa de MC Solaar sur Amazon Music - Amazon.fr">
            <a:extLst>
              <a:ext uri="{FF2B5EF4-FFF2-40B4-BE49-F238E27FC236}">
                <a16:creationId xmlns:a16="http://schemas.microsoft.com/office/drawing/2014/main" id="{AAD5641F-0834-4C67-BD3B-D6E8ABF8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5" y="974089"/>
            <a:ext cx="2066400" cy="20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4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381D61A-99BC-9E6A-6AA8-4771C4BE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</a:t>
            </a:r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Hijo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Africa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 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MC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Solaar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3" name="Tableau 14">
            <a:extLst>
              <a:ext uri="{FF2B5EF4-FFF2-40B4-BE49-F238E27FC236}">
                <a16:creationId xmlns:a16="http://schemas.microsoft.com/office/drawing/2014/main" id="{A3F19CE1-0F17-E747-847B-D0AACEA68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33587"/>
              </p:ext>
            </p:extLst>
          </p:nvPr>
        </p:nvGraphicFramePr>
        <p:xfrm>
          <a:off x="1130984" y="2016359"/>
          <a:ext cx="5717287" cy="6044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45">
                  <a:extLst>
                    <a:ext uri="{9D8B030D-6E8A-4147-A177-3AD203B41FA5}">
                      <a16:colId xmlns:a16="http://schemas.microsoft.com/office/drawing/2014/main" val="2770672922"/>
                    </a:ext>
                  </a:extLst>
                </a:gridCol>
                <a:gridCol w="989526">
                  <a:extLst>
                    <a:ext uri="{9D8B030D-6E8A-4147-A177-3AD203B41FA5}">
                      <a16:colId xmlns:a16="http://schemas.microsoft.com/office/drawing/2014/main" val="161568558"/>
                    </a:ext>
                  </a:extLst>
                </a:gridCol>
                <a:gridCol w="4085616">
                  <a:extLst>
                    <a:ext uri="{9D8B030D-6E8A-4147-A177-3AD203B41FA5}">
                      <a16:colId xmlns:a16="http://schemas.microsoft.com/office/drawing/2014/main" val="93050948"/>
                    </a:ext>
                  </a:extLst>
                </a:gridCol>
              </a:tblGrid>
              <a:tr h="1205812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468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Premier temps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Fermez les yeux et écoutez les 9 premières secondes de la chanson.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Où êtes-vous ? Sur quel continent ?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Que voyez-vous ?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Que sentez-vous ?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Que ressentez-vous ?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001463"/>
                  </a:ext>
                </a:extLst>
              </a:tr>
              <a:tr h="1331960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300"/>
                        </a:lnSpc>
                        <a:buFontTx/>
                        <a:buChar char="-"/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Deuxième temps</a:t>
                      </a:r>
                      <a:b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A. Écoutez la chanson. Trouvez trois adjectifs pour qualifier le rythme de la chanson. 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Liste pour aider les apprenants si nécessaire : calme, dansant, dynamique, énergique,  joyeux, lent, mélancolique, monotone, rapide, tranquille, triste…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B. Quels instruments ou quels types d’instruments avez-vous reconnus ?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37018"/>
                  </a:ext>
                </a:extLst>
              </a:tr>
              <a:tr h="1337912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Troisième temps</a:t>
                      </a:r>
                    </a:p>
                    <a:p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Distribuer une fiche matériel à chaque binôme.</a:t>
                      </a:r>
                      <a:b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À deux. </a:t>
                      </a:r>
                      <a:r>
                        <a:rPr lang="fr-FR" sz="1000" kern="1300" dirty="0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Écoutez les deux premiers couplets de la chanson.</a:t>
                      </a:r>
                    </a:p>
                    <a:p>
                      <a:r>
                        <a:rPr lang="fr-FR" sz="1000" kern="1300" dirty="0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De quelles villes MC </a:t>
                      </a:r>
                      <a:r>
                        <a:rPr lang="fr-FR" sz="1000" kern="1300" dirty="0" err="1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Solaar</a:t>
                      </a:r>
                      <a:r>
                        <a:rPr lang="fr-FR" sz="1000" kern="1300" dirty="0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 parle-t-il ?</a:t>
                      </a:r>
                    </a:p>
                    <a:p>
                      <a:endParaRPr lang="fr-FR" sz="1000" kern="1300" dirty="0">
                        <a:solidFill>
                          <a:schemeClr val="dk1"/>
                        </a:solidFill>
                        <a:latin typeface="Roboto Medium" panose="02000000000000000000" pitchFamily="2" charset="0"/>
                      </a:endParaRPr>
                    </a:p>
                    <a:p>
                      <a:r>
                        <a:rPr lang="fr-FR" sz="1000" kern="1300" dirty="0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Questions bonus</a:t>
                      </a:r>
                    </a:p>
                    <a:p>
                      <a:r>
                        <a:rPr lang="fr-FR" sz="1000" kern="1300" dirty="0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MC </a:t>
                      </a:r>
                      <a:r>
                        <a:rPr lang="fr-FR" sz="1000" kern="1300" dirty="0" err="1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Solaar</a:t>
                      </a:r>
                      <a:r>
                        <a:rPr lang="fr-FR" sz="1000" kern="1300" dirty="0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 cite aussi…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300" dirty="0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un pays : le _ _ _ _ _.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300" dirty="0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deux fleuves : le _ _ _ et le _ _ _ _ _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300" dirty="0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un lac : le lac _ _ _ _ _ _ _ _</a:t>
                      </a:r>
                    </a:p>
                    <a:p>
                      <a:r>
                        <a:rPr lang="fr-FR" sz="1000" kern="1300" dirty="0">
                          <a:solidFill>
                            <a:schemeClr val="dk1"/>
                          </a:solidFill>
                          <a:latin typeface="Roboto Medium" panose="02000000000000000000" pitchFamily="2" charset="0"/>
                        </a:rPr>
                        <a:t>Cherchez où ils se trouvent et placez-les sur la carte.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53087"/>
                  </a:ext>
                </a:extLst>
              </a:tr>
              <a:tr h="1321067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Quatrième temps</a:t>
                      </a:r>
                    </a:p>
                    <a:p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En petits groupes. 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Réalisez un collage pour créer la pochette du </a:t>
                      </a: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single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1738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699633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Hélène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Emile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C0CB30CD-C781-5749-AFD1-66E7F9177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2" y="-9844"/>
            <a:ext cx="2743200" cy="66040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79845373-11F3-0864-6B1B-1393D3572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705" y="2221139"/>
            <a:ext cx="508000" cy="508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7326432-5686-79F0-2242-4ABB934CE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5" y="3435626"/>
            <a:ext cx="508000" cy="5080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AA8CD17D-D6F7-09F6-FD69-108A45B21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705" y="4987528"/>
            <a:ext cx="508000" cy="508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0FE1D6E-BBF1-4479-9E5B-236633D0A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705" y="6949277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2AB4C5-B9BC-C021-7ED1-9808FFD6D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678111"/>
              </p:ext>
            </p:extLst>
          </p:nvPr>
        </p:nvGraphicFramePr>
        <p:xfrm>
          <a:off x="864394" y="964406"/>
          <a:ext cx="6369404" cy="7599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75807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1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 chanson s’appelle « 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Hijo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Africa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 », fils d’Afrique.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Selon vous, qui chante ? De quoi parle l’artiste ?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quel type de musique vous attendez-vous ? Expliquez. 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67022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la chanson et décrivez-la. Complétez les phrases.</a:t>
                      </a:r>
                    </a:p>
                    <a:p>
                      <a:pPr marL="228600" indent="-228600">
                        <a:buAutoNum type="alphaUcPeriod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Le style de cette chanson est __________________________.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Le rythme est __________________________.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 voix de l’artiste est __________________________.</a:t>
                      </a:r>
                    </a:p>
                    <a:p>
                      <a:pPr marL="228600" indent="-228600">
                        <a:buAutoNum type="alphaUcPeriod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Pour vous, la chanson donne-t-elle une image positive ou une image négative de l’Afrique ? Pourquoi ?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1908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35548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MC </a:t>
                      </a:r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Solaar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chante différents visages de l’Afrique. Dans quel ordre aborde-t-il ces aspects ?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12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N°…… Le racisme</a:t>
                      </a:r>
                    </a:p>
                    <a:p>
                      <a:pPr marL="0" indent="0">
                        <a:lnSpc>
                          <a:spcPct val="112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N°…… Les traditions et la transmission de l’histoire</a:t>
                      </a:r>
                    </a:p>
                    <a:p>
                      <a:pPr marL="0" indent="0">
                        <a:lnSpc>
                          <a:spcPct val="112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N°…… La cuisine</a:t>
                      </a:r>
                    </a:p>
                    <a:p>
                      <a:pPr marL="0" indent="0">
                        <a:lnSpc>
                          <a:spcPct val="112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N°…… La guerre et la migration</a:t>
                      </a:r>
                    </a:p>
                    <a:p>
                      <a:pPr marL="0" indent="0">
                        <a:lnSpc>
                          <a:spcPct val="112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N°…… L’économie et le développement</a:t>
                      </a:r>
                    </a:p>
                    <a:p>
                      <a:pPr marL="0" indent="0">
                        <a:lnSpc>
                          <a:spcPct val="112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N°…… La musique</a:t>
                      </a:r>
                      <a:b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MC </a:t>
                      </a:r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Solaar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nous fait voyager dans son Afrique. Écoutez les deux premiers couplets et relevez…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</a:t>
            </a:r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Hijo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Africa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 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MC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Solaar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698721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Hélène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Emile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F8504334-30B3-1770-33F2-4AD8AF1FF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04" y="1305644"/>
            <a:ext cx="508000" cy="508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ED996990-1B99-5FBC-D8D5-8EC7BA270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705" y="2685404"/>
            <a:ext cx="508000" cy="5080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F39C97C-0D76-091D-508F-812E5E11D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5" y="4795992"/>
            <a:ext cx="508000" cy="508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D8A72BE-53D9-4E5F-8127-63178DAC6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2" y="-9844"/>
            <a:ext cx="2743200" cy="66040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4C6E92F-A33E-4D60-8B57-BEA95556A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73782"/>
              </p:ext>
            </p:extLst>
          </p:nvPr>
        </p:nvGraphicFramePr>
        <p:xfrm>
          <a:off x="2742428" y="7358411"/>
          <a:ext cx="4491372" cy="1332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843">
                  <a:extLst>
                    <a:ext uri="{9D8B030D-6E8A-4147-A177-3AD203B41FA5}">
                      <a16:colId xmlns:a16="http://schemas.microsoft.com/office/drawing/2014/main" val="1458087860"/>
                    </a:ext>
                  </a:extLst>
                </a:gridCol>
                <a:gridCol w="1122843">
                  <a:extLst>
                    <a:ext uri="{9D8B030D-6E8A-4147-A177-3AD203B41FA5}">
                      <a16:colId xmlns:a16="http://schemas.microsoft.com/office/drawing/2014/main" val="1750770041"/>
                    </a:ext>
                  </a:extLst>
                </a:gridCol>
                <a:gridCol w="1122843">
                  <a:extLst>
                    <a:ext uri="{9D8B030D-6E8A-4147-A177-3AD203B41FA5}">
                      <a16:colId xmlns:a16="http://schemas.microsoft.com/office/drawing/2014/main" val="950557837"/>
                    </a:ext>
                  </a:extLst>
                </a:gridCol>
                <a:gridCol w="1122843">
                  <a:extLst>
                    <a:ext uri="{9D8B030D-6E8A-4147-A177-3AD203B41FA5}">
                      <a16:colId xmlns:a16="http://schemas.microsoft.com/office/drawing/2014/main" val="2193765548"/>
                    </a:ext>
                  </a:extLst>
                </a:gridCol>
              </a:tblGrid>
              <a:tr h="400926">
                <a:tc>
                  <a:txBody>
                    <a:bodyPr/>
                    <a:lstStyle/>
                    <a:p>
                      <a:pPr algn="ctr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 mot en lien avec la musique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 mot en lien avec la cuisine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 villes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 fleuve ou un lac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1033952"/>
                  </a:ext>
                </a:extLst>
              </a:tr>
              <a:tr h="931817"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7273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77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E0A5D2-B486-7900-B9C7-6EB8CDB18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982093"/>
              </p:ext>
            </p:extLst>
          </p:nvPr>
        </p:nvGraphicFramePr>
        <p:xfrm>
          <a:off x="864394" y="1128713"/>
          <a:ext cx="6369404" cy="929877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7773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Mettez « 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Hijo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Africa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 » en images ! Choisissez un couplet et transformez-le en bande dessinée.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N’hésitez pas à chercher à quoi ressemblent les éléments que vous ne connaissez pas.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Vous pouvez dessiner vos propres cases ou utiliser un outil numérique : l’application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BDnF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hlinkClick r:id="rId3"/>
                        </a:rPr>
                        <a:t>https://bdnf.bnf.fr/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) sur ordinateur, tablette ou téléphone portable, ou le site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Pixton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hlinkClick r:id="rId4"/>
                        </a:rPr>
                        <a:t>https://www-fr.pixton.com/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3534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47928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</a:t>
                      </a:r>
                    </a:p>
                    <a:p>
                      <a:r>
                        <a:rPr lang="fr-FR" sz="100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Faites comme MC </a:t>
                      </a:r>
                      <a:r>
                        <a:rPr lang="fr-FR" sz="100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Solaar</a:t>
                      </a:r>
                      <a:r>
                        <a:rPr lang="fr-FR" sz="100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 ! Choisissez un continent ou un pays et listez le maximum d’éléments de musique, de cuisine, de villes, de fleuves, lacs ou montagnes. Pensez aussi à deux ou trois éléments plus négatifs. 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Choisissez-en quelques uns et proposez un texte poétique, avec des rimes.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« J’sais pas si tu connais… »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Lisez ou chantez votre texte devant la classe.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34000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Et en plus…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88444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Flashez le QR code pour écouter la chanson de </a:t>
                      </a:r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Sexion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d’Assaut « Africain ».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Quels sont les points communs (musique, paroles) et les différences avec la chanson de MC </a:t>
                      </a:r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Solaar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?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Quelle chanson préférez-vous ? Pour quelles raisons ?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</a:t>
            </a:r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Hijo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Africa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 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MC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Solaar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4549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Hélène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Emile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B95FC22B-3738-C371-BE40-8C2B5B71A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405" y="3409261"/>
            <a:ext cx="508000" cy="508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3BAE91B-AFF9-4E91-BA5F-0D4EFB3C9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2" y="-9844"/>
            <a:ext cx="2743200" cy="6604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EC9D2BE-D2C0-47D0-8EAC-F4B5D36527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0860" y="1469400"/>
            <a:ext cx="508000" cy="50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B8DA701-C4E3-44D6-81C1-E2E3D8C39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7205" y="5663958"/>
            <a:ext cx="788400" cy="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AFD64F-AA25-7413-5C09-FD6F45196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7296"/>
              </p:ext>
            </p:extLst>
          </p:nvPr>
        </p:nvGraphicFramePr>
        <p:xfrm>
          <a:off x="3954097" y="1311554"/>
          <a:ext cx="3279702" cy="704937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2266645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Mettez « 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Hijo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Africa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 » en images ! Choisissez un couplet et transformez-le en bande dessinée.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N’hésitez pas à chercher à quoi ressemblent les éléments que vous ne connaissez pas.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Vous pouvez dessiner vos propres cases ou utiliser un outil numérique : l’application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BDnF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hlinkClick r:id="rId3"/>
                        </a:rPr>
                        <a:t>https://bdnf.bnf.fr/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) sur ordinateur, tablette ou téléphone portable, ou le site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Pixton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hlinkClick r:id="rId4"/>
                        </a:rPr>
                        <a:t>https://www-fr.pixton.com/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3954734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</a:t>
                      </a:r>
                    </a:p>
                    <a:p>
                      <a:r>
                        <a:rPr lang="fr-FR" sz="100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Faites comme MC </a:t>
                      </a:r>
                      <a:r>
                        <a:rPr lang="fr-FR" sz="100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Solaar</a:t>
                      </a:r>
                      <a:r>
                        <a:rPr lang="fr-FR" sz="100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 ! Choisissez un continent ou un pays et listez le maximum d’éléments de musique, de cuisine, de villes, de fleuves, lacs ou montagnes. Pensez aussi à deux ou trois éléments plus négatifs. 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Choisissez-en quelques uns et proposez un texte poétique, avec des rimes.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Lisez ou chantez votre texte devant la classe.</a:t>
                      </a: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br>
                        <a:rPr lang="fr-FR" sz="1000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endParaRPr lang="fr-FR" sz="1000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J’sais pas si tu connais la biguine, le zouk, le gwoka,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 kompa, la mazurka ou le coupé décalé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Qui font danser de Port-au-Prince à </a:t>
                      </a:r>
                      <a:r>
                        <a:rPr lang="fr-FR" sz="1000" i="1" kern="1300" dirty="0" err="1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Deshaies</a:t>
                      </a:r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De Sainte-Lucie à </a:t>
                      </a:r>
                      <a:r>
                        <a:rPr lang="fr-FR" sz="1000" i="1" kern="1300" dirty="0" err="1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Madinina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ou à Gwada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T’as peut-être mangé des acras ou du colombo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Mais sans doute pas de ouassous ni de </a:t>
                      </a:r>
                      <a:r>
                        <a:rPr lang="fr-FR" sz="1000" b="0" i="1" kern="1300" baseline="0" dirty="0" err="1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matété</a:t>
                      </a: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Pour moi, c’est </a:t>
                      </a:r>
                      <a:r>
                        <a:rPr lang="fr-FR" sz="1000" b="0" i="1" kern="1300" baseline="0" dirty="0" err="1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sinobol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et bokit au saut de </a:t>
                      </a:r>
                      <a:r>
                        <a:rPr lang="fr-FR" sz="1000" b="0" i="1" kern="1300" baseline="0" dirty="0" err="1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Matouba</a:t>
                      </a: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À la Soufrière ou à la Pointe des Châteaux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</a:t>
            </a:r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Hijo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Africa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 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MC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Solaar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5517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Hélène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Emile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graphicFrame>
        <p:nvGraphicFramePr>
          <p:cNvPr id="20" name="Tableau 7">
            <a:extLst>
              <a:ext uri="{FF2B5EF4-FFF2-40B4-BE49-F238E27FC236}">
                <a16:creationId xmlns:a16="http://schemas.microsoft.com/office/drawing/2014/main" id="{6BA940A3-F976-0840-BEB0-FE97BEED6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36599"/>
              </p:ext>
            </p:extLst>
          </p:nvPr>
        </p:nvGraphicFramePr>
        <p:xfrm>
          <a:off x="325877" y="1311554"/>
          <a:ext cx="3279702" cy="836482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408713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 chanson s’appelle « 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Hijo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Africa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 », fils d’Afrique.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Selon vous, qui chante ? De quoi parle l’artiste ?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quel type de musique vous attendez-vous ? Expliquez. </a:t>
                      </a: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pense que c’est un homme qui chante, peut-être qu’il est jeune et qu’il parle de ce qu’il aime en Afrique : les bruits, les odeurs… Je pense que la musique est un peu traditionnelle.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919173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la chanson et décrivez-la. Complétez les phrases.</a:t>
                      </a:r>
                    </a:p>
                    <a:p>
                      <a:pPr marL="228600" indent="-228600">
                        <a:buAutoNum type="alphaUcPeriod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Le style de cette chanson est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 rap, avec des éléments traditionnels africains (instruments et chœurs)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Le rythme est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plutôt rapide, joyeux, dansant…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 voix de l’artiste est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plutôt grave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indent="-228600">
                        <a:buAutoNum type="alphaUcPeriod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Pour vous, la chanson donne-t-elle une image positive ou une image négative de l’Afrique ? Pourquoi ?</a:t>
                      </a: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Pour moi, la chanson donne une image positive de l’Afrique. C’est une chanson énergique qui donne envie de bouger.</a:t>
                      </a:r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74850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2928028"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MC </a:t>
                      </a:r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Solaar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chante différents visages de l’Afrique. Dans quel ordre aborde-t-il ces aspects ?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12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N°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Le racisme, N°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Les traditions et la transmission de l’histoire, N°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La cuisine, N°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La guerre et la migration, N°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L’économie et le développement, N°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La musique</a:t>
                      </a:r>
                    </a:p>
                    <a:p>
                      <a:pPr marL="0" indent="0">
                        <a:lnSpc>
                          <a:spcPct val="112000"/>
                        </a:lnSpc>
                        <a:buFont typeface="Wingdings" pitchFamily="2" charset="2"/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MC </a:t>
                      </a:r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Solaar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nous fait voyager dans son Afrique. Écoutez les deux premiers couplets et relevez…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 mot en lien avec la musique :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rumba, makossa, mbalax, kora, balafon</a:t>
                      </a: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 mot en lien avec la cuisine :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manioc, capitaine, tamarin, nix de kola</a:t>
                      </a: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 villes :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Bamako, N’Djamena, Douala, Touba, Bobo-Dioulasso, Pretoria</a:t>
                      </a: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 fleuve ou un lac :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Nil, Niger, lac Victoria</a:t>
                      </a: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12000"/>
                        </a:lnSpc>
                        <a:buFont typeface="Wingdings" pitchFamily="2" charset="2"/>
                        <a:buNone/>
                      </a:pPr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/>
        </p:nvSpPr>
        <p:spPr>
          <a:xfrm>
            <a:off x="325876" y="339214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VOYAGE</a:t>
            </a:r>
          </a:p>
        </p:txBody>
      </p:sp>
    </p:spTree>
    <p:extLst>
      <p:ext uri="{BB962C8B-B14F-4D97-AF65-F5344CB8AC3E}">
        <p14:creationId xmlns:p14="http://schemas.microsoft.com/office/powerpoint/2010/main" val="365401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CC130F-A3BC-CFBE-7046-FE5553DB5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</a:t>
            </a:r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Hijo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Africa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 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MC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Solaar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5517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Hélène </a:t>
            </a:r>
            <a:r>
              <a:rPr lang="fr-FR" sz="800" kern="1000" dirty="0" err="1">
                <a:latin typeface="Roboto Light" panose="02000000000000000000" pitchFamily="2" charset="0"/>
                <a:ea typeface="Roboto" panose="02000000000000000000" pitchFamily="2" charset="0"/>
              </a:rPr>
              <a:t>Emile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/>
        </p:nvSpPr>
        <p:spPr>
          <a:xfrm>
            <a:off x="325876" y="339214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VOYAGE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D95A50-527F-18CC-A104-64E32B83E55B}"/>
              </a:ext>
            </a:extLst>
          </p:cNvPr>
          <p:cNvSpPr txBox="1"/>
          <p:nvPr/>
        </p:nvSpPr>
        <p:spPr>
          <a:xfrm>
            <a:off x="990599" y="1255019"/>
            <a:ext cx="5410199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kern="1300" dirty="0">
                <a:solidFill>
                  <a:schemeClr val="dk1"/>
                </a:solidFill>
                <a:latin typeface="Roboto Medium" panose="02000000000000000000" pitchFamily="2" charset="0"/>
              </a:rPr>
              <a:t>Écoutez les deux premiers couplets de la chanson.</a:t>
            </a:r>
          </a:p>
          <a:p>
            <a:r>
              <a:rPr lang="fr-FR" sz="1000" kern="1300" dirty="0">
                <a:solidFill>
                  <a:schemeClr val="dk1"/>
                </a:solidFill>
                <a:latin typeface="Roboto Medium" panose="02000000000000000000" pitchFamily="2" charset="0"/>
              </a:rPr>
              <a:t>De quelles villes MC </a:t>
            </a:r>
            <a:r>
              <a:rPr lang="fr-FR" sz="1000" kern="1300" dirty="0" err="1">
                <a:solidFill>
                  <a:schemeClr val="dk1"/>
                </a:solidFill>
                <a:latin typeface="Roboto Medium" panose="02000000000000000000" pitchFamily="2" charset="0"/>
              </a:rPr>
              <a:t>Solaar</a:t>
            </a:r>
            <a:r>
              <a:rPr lang="fr-FR" sz="1000" kern="1300" dirty="0">
                <a:solidFill>
                  <a:schemeClr val="dk1"/>
                </a:solidFill>
                <a:latin typeface="Roboto Medium" panose="02000000000000000000" pitchFamily="2" charset="0"/>
              </a:rPr>
              <a:t> parle-t-il ?</a:t>
            </a:r>
          </a:p>
          <a:p>
            <a:endParaRPr lang="fr-FR" sz="1000" kern="1300" dirty="0">
              <a:solidFill>
                <a:schemeClr val="dk1"/>
              </a:solidFill>
              <a:latin typeface="Roboto Medium" panose="02000000000000000000" pitchFamily="2" charset="0"/>
            </a:endParaRPr>
          </a:p>
          <a:p>
            <a:r>
              <a:rPr lang="fr-FR" sz="1000" kern="1300" dirty="0">
                <a:solidFill>
                  <a:schemeClr val="dk1"/>
                </a:solidFill>
                <a:latin typeface="Roboto Medium" panose="02000000000000000000" pitchFamily="2" charset="0"/>
              </a:rPr>
              <a:t>Questions bonus</a:t>
            </a:r>
          </a:p>
          <a:p>
            <a:r>
              <a:rPr lang="fr-FR" sz="1000" kern="1300" dirty="0">
                <a:solidFill>
                  <a:schemeClr val="dk1"/>
                </a:solidFill>
                <a:latin typeface="Roboto Medium" panose="02000000000000000000" pitchFamily="2" charset="0"/>
              </a:rPr>
              <a:t>MC </a:t>
            </a:r>
            <a:r>
              <a:rPr lang="fr-FR" sz="1000" kern="1300" dirty="0" err="1">
                <a:solidFill>
                  <a:schemeClr val="dk1"/>
                </a:solidFill>
                <a:latin typeface="Roboto Medium" panose="02000000000000000000" pitchFamily="2" charset="0"/>
              </a:rPr>
              <a:t>Solaar</a:t>
            </a:r>
            <a:r>
              <a:rPr lang="fr-FR" sz="1000" kern="1300" dirty="0">
                <a:solidFill>
                  <a:schemeClr val="dk1"/>
                </a:solidFill>
                <a:latin typeface="Roboto Medium" panose="02000000000000000000" pitchFamily="2" charset="0"/>
              </a:rPr>
              <a:t> cite aussi…</a:t>
            </a:r>
          </a:p>
          <a:p>
            <a:pPr marL="171450" indent="-171450">
              <a:buFontTx/>
              <a:buChar char="-"/>
            </a:pPr>
            <a:r>
              <a:rPr lang="fr-FR" sz="1000" kern="1300" dirty="0">
                <a:solidFill>
                  <a:schemeClr val="dk1"/>
                </a:solidFill>
                <a:latin typeface="Roboto Medium" panose="02000000000000000000" pitchFamily="2" charset="0"/>
              </a:rPr>
              <a:t>un pays : le _ _ _ _ _. </a:t>
            </a:r>
          </a:p>
          <a:p>
            <a:pPr marL="171450" indent="-171450">
              <a:buFontTx/>
              <a:buChar char="-"/>
            </a:pPr>
            <a:r>
              <a:rPr lang="fr-FR" sz="1000" kern="1300" dirty="0">
                <a:solidFill>
                  <a:schemeClr val="dk1"/>
                </a:solidFill>
                <a:latin typeface="Roboto Medium" panose="02000000000000000000" pitchFamily="2" charset="0"/>
              </a:rPr>
              <a:t>deux fleuves : le _ _ _ et le _ _ _ _ _ </a:t>
            </a:r>
          </a:p>
          <a:p>
            <a:pPr marL="171450" indent="-171450">
              <a:buFontTx/>
              <a:buChar char="-"/>
            </a:pPr>
            <a:r>
              <a:rPr lang="fr-FR" sz="1000" kern="1300" dirty="0">
                <a:solidFill>
                  <a:schemeClr val="dk1"/>
                </a:solidFill>
                <a:latin typeface="Roboto Medium" panose="02000000000000000000" pitchFamily="2" charset="0"/>
              </a:rPr>
              <a:t>un lac : le lac _ _ _ _ _ _ _ _</a:t>
            </a:r>
          </a:p>
          <a:p>
            <a:r>
              <a:rPr lang="fr-FR" sz="1000" kern="1300" dirty="0">
                <a:solidFill>
                  <a:schemeClr val="dk1"/>
                </a:solidFill>
                <a:latin typeface="Roboto Medium" panose="02000000000000000000" pitchFamily="2" charset="0"/>
              </a:rPr>
              <a:t>Cherchez où ils se trouvent et placez-les sur la carte.</a:t>
            </a:r>
          </a:p>
          <a:p>
            <a:endParaRPr lang="fr-FR" sz="1000" kern="1300" dirty="0">
              <a:solidFill>
                <a:schemeClr val="dk1"/>
              </a:solidFill>
              <a:latin typeface="Roboto Medium" panose="02000000000000000000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FEAC830-561C-404F-A0D7-F0D2EF10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2" t="3087" r="34362" b="93927"/>
          <a:stretch/>
        </p:blipFill>
        <p:spPr>
          <a:xfrm>
            <a:off x="3805964" y="343907"/>
            <a:ext cx="2185852" cy="31892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57469C-3063-4DB2-9D9F-3A89CB408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65" y="1233289"/>
            <a:ext cx="508000" cy="50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225F66-856F-4454-A10D-51C37CF11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09" y="2763576"/>
            <a:ext cx="6942857" cy="6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79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1659</TotalTime>
  <Words>2262</Words>
  <Application>Microsoft Office PowerPoint</Application>
  <PresentationFormat>Personnalisé</PresentationFormat>
  <Paragraphs>276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Proto Grotesk</vt:lpstr>
      <vt:lpstr>Roboto</vt:lpstr>
      <vt:lpstr>Roboto Black</vt:lpstr>
      <vt:lpstr>Roboto Light</vt:lpstr>
      <vt:lpstr>Roboto Medium</vt:lpstr>
      <vt:lpstr>Wingdings</vt:lpstr>
      <vt:lpstr>Thème Office</vt:lpstr>
      <vt:lpstr>Hijo de Africa*</vt:lpstr>
      <vt:lpstr>Hijo de Africa*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BREZES</dc:creator>
  <cp:lastModifiedBy>Helene EMILE</cp:lastModifiedBy>
  <cp:revision>80</cp:revision>
  <cp:lastPrinted>2022-06-27T15:53:18Z</cp:lastPrinted>
  <dcterms:created xsi:type="dcterms:W3CDTF">2022-03-24T14:32:05Z</dcterms:created>
  <dcterms:modified xsi:type="dcterms:W3CDTF">2022-06-28T09:56:27Z</dcterms:modified>
</cp:coreProperties>
</file>