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9A8"/>
    <a:srgbClr val="46B8B7"/>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p:restoredTop sz="96317"/>
  </p:normalViewPr>
  <p:slideViewPr>
    <p:cSldViewPr snapToGrid="0" snapToObjects="1">
      <p:cViewPr>
        <p:scale>
          <a:sx n="300" d="100"/>
          <a:sy n="300" d="100"/>
        </p:scale>
        <p:origin x="-3948" y="-1099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30/09/2022</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30/09/2022</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30/09/2022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30/09/2022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30/09/2022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30/09/2022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30/09/2022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30/09/2022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30/09/2022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30/09/2022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30/09/2022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30/09/2022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30/09/2022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30/09/2022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6.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emf"/><Relationship Id="rId17" Type="http://schemas.openxmlformats.org/officeDocument/2006/relationships/image" Target="../media/image10.png"/><Relationship Id="rId2" Type="http://schemas.openxmlformats.org/officeDocument/2006/relationships/tags" Target="../tags/tag12.xml"/><Relationship Id="rId16" Type="http://schemas.openxmlformats.org/officeDocument/2006/relationships/image" Target="../media/image9.emf"/><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5.jpg"/><Relationship Id="rId5" Type="http://schemas.openxmlformats.org/officeDocument/2006/relationships/tags" Target="../tags/tag15.xml"/><Relationship Id="rId15" Type="http://schemas.openxmlformats.org/officeDocument/2006/relationships/image" Target="../media/image8.emf"/><Relationship Id="rId10" Type="http://schemas.openxmlformats.org/officeDocument/2006/relationships/slideLayout" Target="../slideLayouts/slideLayout2.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8.emf"/><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7.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emf"/><Relationship Id="rId5" Type="http://schemas.openxmlformats.org/officeDocument/2006/relationships/tags" Target="../tags/tag24.xml"/><Relationship Id="rId10" Type="http://schemas.openxmlformats.org/officeDocument/2006/relationships/image" Target="../media/image11.jpg"/><Relationship Id="rId4" Type="http://schemas.openxmlformats.org/officeDocument/2006/relationships/tags" Target="../tags/tag23.xml"/><Relationship Id="rId9" Type="http://schemas.openxmlformats.org/officeDocument/2006/relationships/slideLayout" Target="../slideLayouts/slideLayout7.xml"/><Relationship Id="rId1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7.emf"/><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4.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emf"/><Relationship Id="rId5" Type="http://schemas.openxmlformats.org/officeDocument/2006/relationships/tags" Target="../tags/tag32.xml"/><Relationship Id="rId15" Type="http://schemas.openxmlformats.org/officeDocument/2006/relationships/image" Target="../media/image16.png"/><Relationship Id="rId10" Type="http://schemas.openxmlformats.org/officeDocument/2006/relationships/image" Target="../media/image13.jpg"/><Relationship Id="rId4" Type="http://schemas.openxmlformats.org/officeDocument/2006/relationships/tags" Target="../tags/tag31.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tags" Target="../tags/tag38.xml"/><Relationship Id="rId7"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19.emf"/><Relationship Id="rId4" Type="http://schemas.openxmlformats.org/officeDocument/2006/relationships/tags" Target="../tags/tag45.xml"/><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custDataLst>
              <p:tags r:id="rId1"/>
            </p:custDataLst>
          </p:nvPr>
        </p:nvPicPr>
        <p:blipFill>
          <a:blip r:embed="rId12"/>
          <a:stretch>
            <a:fillRect/>
          </a:stretch>
        </p:blipFill>
        <p:spPr>
          <a:xfrm>
            <a:off x="12286" y="14109"/>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916063"/>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Corps</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86868" y="1733511"/>
            <a:ext cx="4490979" cy="7540847"/>
          </a:xfrm>
          <a:prstGeom prst="rect">
            <a:avLst/>
          </a:prstGeom>
          <a:noFill/>
        </p:spPr>
        <p:txBody>
          <a:bodyPr wrap="square" lIns="0" tIns="0" rIns="0" bIns="0" rtlCol="0">
            <a:spAutoFit/>
          </a:bodyPr>
          <a:lstStyle/>
          <a:p>
            <a:r>
              <a:rPr lang="fr-FR" sz="1000" dirty="0">
                <a:solidFill>
                  <a:srgbClr val="202124"/>
                </a:solidFill>
                <a:latin typeface="Roboto" panose="02000000000000000000" pitchFamily="2" charset="0"/>
                <a:ea typeface="Roboto" panose="02000000000000000000" pitchFamily="2" charset="0"/>
              </a:rPr>
              <a:t>Le corps nu sur le sol</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J'me fais du mal depuis des années</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La main sur les yeux</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Pas envie de la retirer, hey</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Y’a pas de place pour les faibles</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Y’a pas de place pour les regrets</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Le cœur sur le sol</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Relève-toi faut pas déconner</a:t>
            </a:r>
            <a:r>
              <a:rPr lang="fr-FR" sz="1000" baseline="30000" dirty="0">
                <a:latin typeface="Roboto" panose="02000000000000000000"/>
              </a:rPr>
              <a:t>1</a:t>
            </a:r>
          </a:p>
          <a:p>
            <a:endParaRPr lang="fr-FR" sz="1000" dirty="0">
              <a:solidFill>
                <a:srgbClr val="202124"/>
              </a:solidFill>
              <a:latin typeface="Roboto" panose="02000000000000000000" pitchFamily="2" charset="0"/>
              <a:ea typeface="Roboto" panose="02000000000000000000" pitchFamily="2" charset="0"/>
            </a:endParaRPr>
          </a:p>
          <a:p>
            <a:r>
              <a:rPr lang="fr-FR" sz="1000" dirty="0">
                <a:solidFill>
                  <a:srgbClr val="202124"/>
                </a:solidFill>
                <a:latin typeface="Roboto" panose="02000000000000000000" pitchFamily="2" charset="0"/>
                <a:ea typeface="Roboto" panose="02000000000000000000" pitchFamily="2" charset="0"/>
              </a:rPr>
              <a:t>J'ai ces bruits dans ma tête et j'aimerais que ça cesse mais en vain</a:t>
            </a:r>
            <a:r>
              <a:rPr lang="fr-FR" sz="1000" baseline="30000" dirty="0">
                <a:latin typeface="Roboto" panose="02000000000000000000"/>
              </a:rPr>
              <a:t>2</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J'ouvre un peu les yeux, des couleurs, des photos me reviennent</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Tous ces bruits dans ma tête faut que ça cesse</a:t>
            </a:r>
          </a:p>
          <a:p>
            <a:r>
              <a:rPr lang="fr-FR" sz="1000" dirty="0">
                <a:solidFill>
                  <a:srgbClr val="202124"/>
                </a:solidFill>
                <a:latin typeface="Roboto" panose="02000000000000000000" pitchFamily="2" charset="0"/>
                <a:ea typeface="Roboto" panose="02000000000000000000" pitchFamily="2" charset="0"/>
              </a:rPr>
              <a:t>J'ai perdu la tête</a:t>
            </a:r>
          </a:p>
          <a:p>
            <a:r>
              <a:rPr lang="fr-FR" sz="1000" dirty="0">
                <a:solidFill>
                  <a:srgbClr val="202124"/>
                </a:solidFill>
                <a:latin typeface="Roboto" panose="02000000000000000000" pitchFamily="2" charset="0"/>
                <a:ea typeface="Roboto" panose="02000000000000000000" pitchFamily="2" charset="0"/>
              </a:rPr>
              <a:t>Où est le chemin de ma maison ?</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Quoi qu'il advienne</a:t>
            </a:r>
            <a:r>
              <a:rPr lang="fr-FR" sz="1000" baseline="30000" dirty="0">
                <a:solidFill>
                  <a:srgbClr val="202124"/>
                </a:solidFill>
                <a:latin typeface="Roboto" panose="02000000000000000000"/>
                <a:ea typeface="Roboto" panose="02000000000000000000" pitchFamily="2" charset="0"/>
              </a:rPr>
              <a:t>3</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Je retrouverai les clés d'la raison</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J'ai perdu la tête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Où est le chemin de ma maison ?</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Quoi qu'il advienne, quoi qu'il advienne</a:t>
            </a:r>
          </a:p>
          <a:p>
            <a:endParaRPr lang="fr-FR" sz="1000" dirty="0">
              <a:solidFill>
                <a:srgbClr val="202124"/>
              </a:solidFill>
              <a:latin typeface="Roboto" panose="02000000000000000000" pitchFamily="2" charset="0"/>
              <a:ea typeface="Roboto" panose="02000000000000000000" pitchFamily="2" charset="0"/>
            </a:endParaRPr>
          </a:p>
          <a:p>
            <a:r>
              <a:rPr lang="fr-FR" sz="1000" dirty="0">
                <a:solidFill>
                  <a:srgbClr val="202124"/>
                </a:solidFill>
                <a:latin typeface="Roboto" panose="02000000000000000000" pitchFamily="2" charset="0"/>
                <a:ea typeface="Roboto" panose="02000000000000000000" pitchFamily="2" charset="0"/>
              </a:rPr>
              <a:t>Le regard des gens j'en ai que faire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Qui sont-ils pour me juger ?</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Un pardon à mon père (ouais)</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Insolente je l'ai été</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Dans les yeux de mon frère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Ouais des claques il s'en est bouffé</a:t>
            </a:r>
            <a:r>
              <a:rPr lang="fr-FR" sz="1000" baseline="30000" dirty="0">
                <a:latin typeface="Roboto" panose="02000000000000000000"/>
              </a:rPr>
              <a:t>4</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Sur les joues de ma mère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Des rivières se sont écoulées</a:t>
            </a:r>
          </a:p>
          <a:p>
            <a:endParaRPr lang="fr-FR" sz="1000" dirty="0">
              <a:solidFill>
                <a:srgbClr val="202124"/>
              </a:solidFill>
              <a:latin typeface="Roboto" panose="02000000000000000000" pitchFamily="2" charset="0"/>
              <a:ea typeface="Roboto" panose="02000000000000000000" pitchFamily="2" charset="0"/>
            </a:endParaRPr>
          </a:p>
          <a:p>
            <a:r>
              <a:rPr lang="fr-FR" sz="1000" dirty="0">
                <a:solidFill>
                  <a:srgbClr val="202124"/>
                </a:solidFill>
                <a:latin typeface="Roboto" panose="02000000000000000000" pitchFamily="2" charset="0"/>
                <a:ea typeface="Roboto" panose="02000000000000000000" pitchFamily="2" charset="0"/>
              </a:rPr>
              <a:t>J'ai ces bruits dans ma tête et j'aimerais que ça cesse mais en vain</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J'ouvre un peu les yeux, des couleurs, des photos me reviennent</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Tous ces bruits dans ma tête faut que ça cesse</a:t>
            </a:r>
          </a:p>
          <a:p>
            <a:r>
              <a:rPr lang="fr-FR" sz="1000" dirty="0">
                <a:solidFill>
                  <a:srgbClr val="202124"/>
                </a:solidFill>
                <a:latin typeface="Roboto" panose="02000000000000000000" pitchFamily="2" charset="0"/>
                <a:ea typeface="Roboto" panose="02000000000000000000" pitchFamily="2" charset="0"/>
              </a:rPr>
              <a:t>J'ai perdu la tête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Où est le chemin de ma maison ?</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Quoi qu'il advienne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Je retrouverai les clés d'la raison</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J'ai perdu la tête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Où est le chemin de ma maison ?</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Quoi qu'il advienne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Je retrouverai les clés d'la raison</a:t>
            </a:r>
          </a:p>
          <a:p>
            <a:endParaRPr lang="fr-FR" sz="1000" dirty="0">
              <a:solidFill>
                <a:srgbClr val="202124"/>
              </a:solidFill>
              <a:latin typeface="Roboto" panose="02000000000000000000" pitchFamily="2" charset="0"/>
              <a:ea typeface="Roboto" panose="02000000000000000000" pitchFamily="2" charset="0"/>
            </a:endParaRPr>
          </a:p>
          <a:p>
            <a:r>
              <a:rPr lang="fr-FR" sz="1000" dirty="0">
                <a:solidFill>
                  <a:srgbClr val="202124"/>
                </a:solidFill>
                <a:latin typeface="Roboto" panose="02000000000000000000" pitchFamily="2" charset="0"/>
                <a:ea typeface="Roboto" panose="02000000000000000000" pitchFamily="2" charset="0"/>
              </a:rPr>
              <a:t>J'ai perdu la tête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Où est le chemin de ma maison ?</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Quoi qu'il advienne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Je retrouverai les clés d'la raison</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J'ai perdu la tête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Quoi qu'il advienne</a:t>
            </a:r>
            <a:br>
              <a:rPr lang="fr-FR" sz="1000" dirty="0">
                <a:solidFill>
                  <a:srgbClr val="202124"/>
                </a:solidFill>
                <a:latin typeface="Roboto" panose="02000000000000000000" pitchFamily="2" charset="0"/>
                <a:ea typeface="Roboto" panose="02000000000000000000" pitchFamily="2" charset="0"/>
              </a:rPr>
            </a:br>
            <a:r>
              <a:rPr lang="fr-FR" sz="1000" dirty="0">
                <a:solidFill>
                  <a:srgbClr val="202124"/>
                </a:solidFill>
                <a:latin typeface="Roboto" panose="02000000000000000000" pitchFamily="2" charset="0"/>
                <a:ea typeface="Roboto" panose="02000000000000000000" pitchFamily="2" charset="0"/>
              </a:rPr>
              <a:t>Je retrouverai les clés d'la raison</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292660" y="3012770"/>
            <a:ext cx="2071374" cy="4200829"/>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r>
              <a:rPr lang="fr-FR" sz="900" dirty="0">
                <a:effectLst/>
                <a:latin typeface="Roboto" panose="02000000000000000000"/>
                <a:ea typeface="Calibri" panose="020F0502020204030204" pitchFamily="34" charset="0"/>
                <a:cs typeface="Times New Roman" panose="02020603050405020304" pitchFamily="18" charset="0"/>
              </a:rPr>
              <a:t>Yseult</a:t>
            </a:r>
            <a:r>
              <a:rPr lang="fr-FR" sz="900" dirty="0">
                <a:latin typeface="Roboto" panose="02000000000000000000"/>
                <a:ea typeface="Calibri" panose="020F0502020204030204" pitchFamily="34" charset="0"/>
                <a:cs typeface="Times New Roman" panose="02020603050405020304" pitchFamily="18" charset="0"/>
              </a:rPr>
              <a:t> est une </a:t>
            </a:r>
            <a:r>
              <a:rPr lang="fr-FR" sz="900" dirty="0">
                <a:effectLst/>
                <a:latin typeface="Roboto" panose="02000000000000000000"/>
                <a:ea typeface="Calibri" panose="020F0502020204030204" pitchFamily="34" charset="0"/>
                <a:cs typeface="Times New Roman" panose="02020603050405020304" pitchFamily="18" charset="0"/>
              </a:rPr>
              <a:t>auteure, compositrice et interprète française</a:t>
            </a:r>
            <a:r>
              <a:rPr lang="fr-FR" sz="900" dirty="0">
                <a:latin typeface="Roboto" panose="02000000000000000000"/>
                <a:ea typeface="Calibri" panose="020F0502020204030204" pitchFamily="34" charset="0"/>
                <a:cs typeface="Times New Roman" panose="02020603050405020304" pitchFamily="18" charset="0"/>
              </a:rPr>
              <a:t> née en 1994 de parents camerounais. Elle </a:t>
            </a:r>
            <a:r>
              <a:rPr lang="fr-FR" sz="900" dirty="0">
                <a:effectLst/>
                <a:latin typeface="Roboto" panose="02000000000000000000"/>
                <a:ea typeface="Calibri" panose="020F0502020204030204" pitchFamily="34" charset="0"/>
                <a:cs typeface="Times New Roman" panose="02020603050405020304" pitchFamily="18" charset="0"/>
              </a:rPr>
              <a:t>est révélée lors de l’émission « La Nouvelle Star » en 2010. Peu après le concours, elle collabore avec la chanteuse Maurane pour son nouvel album. Elle prête également sa voix à la bande-originale du biopic sur James Brown produit par Mick Jagger. </a:t>
            </a:r>
          </a:p>
          <a:p>
            <a:pPr algn="just"/>
            <a:r>
              <a:rPr lang="fr-FR" sz="900" dirty="0">
                <a:effectLst/>
                <a:latin typeface="Roboto" panose="02000000000000000000"/>
                <a:ea typeface="Calibri" panose="020F0502020204030204" pitchFamily="34" charset="0"/>
                <a:cs typeface="Times New Roman" panose="02020603050405020304" pitchFamily="18" charset="0"/>
              </a:rPr>
              <a:t>En 2014, </a:t>
            </a:r>
            <a:r>
              <a:rPr lang="fr-FR" sz="900" dirty="0">
                <a:latin typeface="Roboto" panose="02000000000000000000"/>
                <a:ea typeface="Calibri" panose="020F0502020204030204" pitchFamily="34" charset="0"/>
                <a:cs typeface="Times New Roman" panose="02020603050405020304" pitchFamily="18" charset="0"/>
              </a:rPr>
              <a:t>Yseult </a:t>
            </a:r>
            <a:r>
              <a:rPr lang="fr-FR" sz="900" dirty="0">
                <a:effectLst/>
                <a:latin typeface="Roboto" panose="02000000000000000000"/>
                <a:ea typeface="Calibri" panose="020F0502020204030204" pitchFamily="34" charset="0"/>
                <a:cs typeface="Times New Roman" panose="02020603050405020304" pitchFamily="18" charset="0"/>
              </a:rPr>
              <a:t>sort son premier single intitulé « La Vague » et il faudra attendre 2015 pour que son premier album éponyme voit le jour. </a:t>
            </a:r>
          </a:p>
          <a:p>
            <a:pPr algn="just"/>
            <a:r>
              <a:rPr lang="fr-FR" sz="900" dirty="0">
                <a:effectLst/>
                <a:latin typeface="Roboto" panose="02000000000000000000"/>
                <a:ea typeface="Calibri" panose="020F0502020204030204" pitchFamily="34" charset="0"/>
                <a:cs typeface="Times New Roman" panose="02020603050405020304" pitchFamily="18" charset="0"/>
              </a:rPr>
              <a:t>En 2019, la chanteuse acquiert la reconnaissance du public avec le morceau « Corps ». Nommée lors des 36</a:t>
            </a:r>
            <a:r>
              <a:rPr lang="fr-FR" sz="900" baseline="30000" dirty="0">
                <a:effectLst/>
                <a:latin typeface="Roboto" panose="02000000000000000000"/>
                <a:ea typeface="Calibri" panose="020F0502020204030204" pitchFamily="34" charset="0"/>
                <a:cs typeface="Times New Roman" panose="02020603050405020304" pitchFamily="18" charset="0"/>
              </a:rPr>
              <a:t>e</a:t>
            </a:r>
            <a:r>
              <a:rPr lang="fr-FR" sz="900" dirty="0">
                <a:effectLst/>
                <a:latin typeface="Roboto" panose="02000000000000000000"/>
                <a:ea typeface="Calibri" panose="020F0502020204030204" pitchFamily="34" charset="0"/>
                <a:cs typeface="Times New Roman" panose="02020603050405020304" pitchFamily="18" charset="0"/>
              </a:rPr>
              <a:t> </a:t>
            </a:r>
            <a:r>
              <a:rPr lang="fr-FR" sz="900" dirty="0">
                <a:latin typeface="Roboto" panose="02000000000000000000"/>
                <a:ea typeface="Calibri" panose="020F0502020204030204" pitchFamily="34" charset="0"/>
                <a:cs typeface="Times New Roman" panose="02020603050405020304" pitchFamily="18" charset="0"/>
              </a:rPr>
              <a:t>V</a:t>
            </a:r>
            <a:r>
              <a:rPr lang="fr-FR" sz="900" dirty="0">
                <a:effectLst/>
                <a:latin typeface="Roboto" panose="02000000000000000000"/>
                <a:ea typeface="Calibri" panose="020F0502020204030204" pitchFamily="34" charset="0"/>
                <a:cs typeface="Times New Roman" panose="02020603050405020304" pitchFamily="18" charset="0"/>
              </a:rPr>
              <a:t>ictoires de la musique dans deux catégories, Yseult est finalement sacrée « révélation féminine de l’année ». </a:t>
            </a:r>
          </a:p>
          <a:p>
            <a:pPr algn="just"/>
            <a:r>
              <a:rPr lang="fr-FR" sz="900" dirty="0">
                <a:latin typeface="Roboto" panose="02000000000000000000"/>
                <a:ea typeface="Calibri" panose="020F0502020204030204" pitchFamily="34" charset="0"/>
                <a:cs typeface="Times New Roman" panose="02020603050405020304" pitchFamily="18" charset="0"/>
              </a:rPr>
              <a:t>Avide de nouvelles expériences, Yseult se lance dans la mode. Elle est mannequin officielle lors de campagnes publicitaires promouvant la diversité et l’acceptation de soi pour la marque ASOS et devient ambassadrice internationale de L’Oréal Paris en 2021.</a:t>
            </a:r>
            <a:endParaRPr lang="fr-FR" sz="900" dirty="0">
              <a:effectLst/>
              <a:latin typeface="Roboto" panose="02000000000000000000"/>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322239" y="8531734"/>
            <a:ext cx="2165685" cy="83593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Déconner (familier) </a:t>
            </a:r>
            <a:r>
              <a:rPr lang="fr-FR" sz="850" dirty="0">
                <a:latin typeface="Roboto" panose="02000000000000000000" pitchFamily="2" charset="0"/>
                <a:ea typeface="Roboto" panose="02000000000000000000" pitchFamily="2" charset="0"/>
              </a:rPr>
              <a:t>: faire des bêtises.</a:t>
            </a:r>
          </a:p>
          <a:p>
            <a:pPr>
              <a:lnSpc>
                <a:spcPts val="1080"/>
              </a:lnSpc>
            </a:pPr>
            <a:r>
              <a:rPr lang="fr-FR" sz="850" i="1" dirty="0">
                <a:latin typeface="Roboto" panose="02000000000000000000" pitchFamily="2" charset="0"/>
                <a:ea typeface="Roboto" panose="02000000000000000000" pitchFamily="2" charset="0"/>
              </a:rPr>
              <a:t>2. En vain </a:t>
            </a:r>
            <a:r>
              <a:rPr lang="fr-FR" sz="850" dirty="0">
                <a:latin typeface="Roboto" panose="02000000000000000000" pitchFamily="2" charset="0"/>
                <a:ea typeface="Roboto" panose="02000000000000000000" pitchFamily="2" charset="0"/>
              </a:rPr>
              <a:t>: inutilement.</a:t>
            </a:r>
          </a:p>
          <a:p>
            <a:pPr>
              <a:lnSpc>
                <a:spcPts val="1080"/>
              </a:lnSpc>
            </a:pPr>
            <a:r>
              <a:rPr lang="fr-FR" sz="850" i="1" dirty="0">
                <a:latin typeface="Roboto" panose="02000000000000000000" pitchFamily="2" charset="0"/>
                <a:ea typeface="Roboto" panose="02000000000000000000" pitchFamily="2" charset="0"/>
              </a:rPr>
              <a:t>3. Quoi qu’il advienne </a:t>
            </a:r>
            <a:r>
              <a:rPr lang="fr-FR" sz="850" dirty="0">
                <a:latin typeface="Roboto" panose="02000000000000000000" pitchFamily="2" charset="0"/>
                <a:ea typeface="Roboto" panose="02000000000000000000" pitchFamily="2" charset="0"/>
              </a:rPr>
              <a:t>: quoiqu’il arrive.</a:t>
            </a:r>
          </a:p>
          <a:p>
            <a:pPr>
              <a:lnSpc>
                <a:spcPts val="1080"/>
              </a:lnSpc>
            </a:pPr>
            <a:r>
              <a:rPr lang="fr-FR" sz="850" i="1" dirty="0">
                <a:latin typeface="Roboto" panose="02000000000000000000" pitchFamily="2" charset="0"/>
                <a:ea typeface="Roboto" panose="02000000000000000000" pitchFamily="2" charset="0"/>
              </a:rPr>
              <a:t>4. Se bouffer une claque (familier) </a:t>
            </a:r>
            <a:r>
              <a:rPr lang="fr-FR" sz="850" dirty="0">
                <a:latin typeface="Roboto" panose="02000000000000000000" pitchFamily="2" charset="0"/>
                <a:ea typeface="Roboto" panose="02000000000000000000" pitchFamily="2" charset="0"/>
              </a:rPr>
              <a:t>: recevoir une gifle.</a:t>
            </a: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281828" y="7148144"/>
            <a:ext cx="2082205" cy="56169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d’Yseult, abonnez-vous à son compte Instagram </a:t>
            </a:r>
          </a:p>
          <a:p>
            <a:pPr>
              <a:lnSpc>
                <a:spcPts val="1080"/>
              </a:lnSpc>
            </a:pPr>
            <a:r>
              <a:rPr lang="fr-FR" sz="850" b="1" i="1" kern="1100" dirty="0">
                <a:latin typeface="Roboto" panose="02000000000000000000" pitchFamily="2" charset="0"/>
                <a:ea typeface="Roboto" panose="02000000000000000000" pitchFamily="2" charset="0"/>
              </a:rPr>
              <a:t>«@</a:t>
            </a:r>
            <a:r>
              <a:rPr lang="fr-FR" sz="850" b="1" i="1" kern="1100" dirty="0" err="1">
                <a:latin typeface="Roboto" panose="02000000000000000000" pitchFamily="2" charset="0"/>
                <a:ea typeface="Roboto" panose="02000000000000000000" pitchFamily="2" charset="0"/>
              </a:rPr>
              <a:t>yseult_paris</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custDataLst>
              <p:tags r:id="rId8"/>
            </p:custDataLst>
          </p:nvPr>
        </p:nvPicPr>
        <p:blipFill>
          <a:blip r:embed="rId13"/>
          <a:stretch>
            <a:fillRect/>
          </a:stretch>
        </p:blipFill>
        <p:spPr>
          <a:xfrm>
            <a:off x="-8258" y="14109"/>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9"/>
            </p:custDataLst>
          </p:nvPr>
        </p:nvSpPr>
        <p:spPr>
          <a:xfrm>
            <a:off x="2755505" y="1328950"/>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Yseult</a:t>
            </a:r>
          </a:p>
        </p:txBody>
      </p:sp>
      <p:pic>
        <p:nvPicPr>
          <p:cNvPr id="10" name="Image 9">
            <a:extLst>
              <a:ext uri="{FF2B5EF4-FFF2-40B4-BE49-F238E27FC236}">
                <a16:creationId xmlns:a16="http://schemas.microsoft.com/office/drawing/2014/main" id="{BC436981-3883-3A9C-0FA1-B25E92210444}"/>
              </a:ext>
            </a:extLst>
          </p:cNvPr>
          <p:cNvPicPr>
            <a:picLocks noChangeAspect="1"/>
          </p:cNvPicPr>
          <p:nvPr>
            <p:custDataLst>
              <p:tags r:id="rId10"/>
            </p:custDataLst>
          </p:nvPr>
        </p:nvPicPr>
        <p:blipFill>
          <a:blip r:embed="rId14"/>
          <a:stretch>
            <a:fillRect/>
          </a:stretch>
        </p:blipFill>
        <p:spPr>
          <a:xfrm>
            <a:off x="308104" y="7784835"/>
            <a:ext cx="469900" cy="596900"/>
          </a:xfrm>
          <a:prstGeom prst="rect">
            <a:avLst/>
          </a:prstGeom>
        </p:spPr>
      </p:pic>
      <p:pic>
        <p:nvPicPr>
          <p:cNvPr id="1026" name="Picture 2">
            <a:extLst>
              <a:ext uri="{FF2B5EF4-FFF2-40B4-BE49-F238E27FC236}">
                <a16:creationId xmlns:a16="http://schemas.microsoft.com/office/drawing/2014/main" id="{45A49AD6-1AA6-4112-BC9F-F7DF6A305256}"/>
              </a:ext>
            </a:extLst>
          </p:cNvPr>
          <p:cNvPicPr>
            <a:picLocks noChangeAspect="1" noChangeArrowheads="1"/>
          </p:cNvPicPr>
          <p:nvPr/>
        </p:nvPicPr>
        <p:blipFill>
          <a:blip r:embed="rId15"/>
          <a:stretch>
            <a:fillRect/>
          </a:stretch>
        </p:blipFill>
        <p:spPr bwMode="auto">
          <a:xfrm>
            <a:off x="250040" y="844187"/>
            <a:ext cx="2113993" cy="200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custDataLst>
              <p:tags r:id="rId1"/>
            </p:custDataLst>
          </p:nvPr>
        </p:nvPicPr>
        <p:blipFill>
          <a:blip r:embed="rId11"/>
          <a:stretch>
            <a:fillRect/>
          </a:stretch>
        </p:blipFill>
        <p:spPr>
          <a:xfrm>
            <a:off x="7937" y="5284"/>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285536" y="681217"/>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Corps » </a:t>
            </a:r>
            <a:r>
              <a:rPr lang="fr-FR" sz="1200" dirty="0">
                <a:latin typeface="Roboto" panose="02000000000000000000" pitchFamily="2" charset="0"/>
                <a:ea typeface="Roboto" panose="02000000000000000000" pitchFamily="2" charset="0"/>
              </a:rPr>
              <a:t>Yseult</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2264478806"/>
              </p:ext>
            </p:extLst>
          </p:nvPr>
        </p:nvGraphicFramePr>
        <p:xfrm>
          <a:off x="1130984" y="2016359"/>
          <a:ext cx="5815916" cy="5920740"/>
        </p:xfrm>
        <a:graphic>
          <a:graphicData uri="http://schemas.openxmlformats.org/drawingml/2006/table">
            <a:tbl>
              <a:tblPr firstRow="1" bandRow="1">
                <a:tableStyleId>{5C22544A-7EE6-4342-B048-85BDC9FD1C3A}</a:tableStyleId>
              </a:tblPr>
              <a:tblGrid>
                <a:gridCol w="653223">
                  <a:extLst>
                    <a:ext uri="{9D8B030D-6E8A-4147-A177-3AD203B41FA5}">
                      <a16:colId xmlns:a16="http://schemas.microsoft.com/office/drawing/2014/main" val="2770672922"/>
                    </a:ext>
                  </a:extLst>
                </a:gridCol>
                <a:gridCol w="1006596">
                  <a:extLst>
                    <a:ext uri="{9D8B030D-6E8A-4147-A177-3AD203B41FA5}">
                      <a16:colId xmlns:a16="http://schemas.microsoft.com/office/drawing/2014/main" val="161568558"/>
                    </a:ext>
                  </a:extLst>
                </a:gridCol>
                <a:gridCol w="4156097">
                  <a:extLst>
                    <a:ext uri="{9D8B030D-6E8A-4147-A177-3AD203B41FA5}">
                      <a16:colId xmlns:a16="http://schemas.microsoft.com/office/drawing/2014/main" val="93050948"/>
                    </a:ext>
                  </a:extLst>
                </a:gridCol>
              </a:tblGrid>
              <a:tr h="1197621">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r>
                        <a:rPr lang="fr-FR" sz="1000" b="0" i="1" kern="1300" baseline="0" dirty="0">
                          <a:solidFill>
                            <a:schemeClr val="tx1"/>
                          </a:solidFill>
                          <a:latin typeface="Roboto" panose="02000000000000000000" pitchFamily="2" charset="0"/>
                          <a:ea typeface="Roboto" panose="02000000000000000000" pitchFamily="2" charset="0"/>
                        </a:rPr>
                        <a:t>En binômes.</a:t>
                      </a:r>
                    </a:p>
                    <a:p>
                      <a:r>
                        <a:rPr lang="fr-FR" sz="1000" b="0" kern="1300" baseline="0" dirty="0">
                          <a:solidFill>
                            <a:schemeClr val="tx1"/>
                          </a:solidFill>
                          <a:latin typeface="Roboto" panose="02000000000000000000" pitchFamily="2" charset="0"/>
                          <a:ea typeface="Roboto" panose="02000000000000000000" pitchFamily="2" charset="0"/>
                        </a:rPr>
                        <a:t>Dans sa chanson, Yseult dit :</a:t>
                      </a:r>
                      <a:br>
                        <a:rPr lang="fr-FR" sz="1000" b="0" kern="1300" baseline="0" dirty="0">
                          <a:solidFill>
                            <a:schemeClr val="tx1"/>
                          </a:solidFill>
                          <a:latin typeface="Roboto" panose="02000000000000000000" pitchFamily="2" charset="0"/>
                          <a:ea typeface="Roboto" panose="02000000000000000000" pitchFamily="2" charset="0"/>
                        </a:rPr>
                      </a:br>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0" kern="1300" baseline="0" dirty="0">
                          <a:solidFill>
                            <a:schemeClr val="tx1"/>
                          </a:solidFill>
                          <a:latin typeface="Roboto" panose="02000000000000000000" pitchFamily="2" charset="0"/>
                          <a:ea typeface="Roboto" panose="02000000000000000000" pitchFamily="2" charset="0"/>
                        </a:rPr>
                        <a:t>« Les regards des gens, j’en ai que faire </a:t>
                      </a:r>
                    </a:p>
                    <a:p>
                      <a:pPr algn="ctr"/>
                      <a:r>
                        <a:rPr lang="fr-FR" sz="1000" b="0" kern="1300" baseline="0" dirty="0">
                          <a:solidFill>
                            <a:schemeClr val="tx1"/>
                          </a:solidFill>
                          <a:latin typeface="Roboto" panose="02000000000000000000" pitchFamily="2" charset="0"/>
                          <a:ea typeface="Roboto" panose="02000000000000000000" pitchFamily="2" charset="0"/>
                        </a:rPr>
                        <a:t>Qui sont-ils pour me juger ? »</a:t>
                      </a:r>
                    </a:p>
                    <a:p>
                      <a:pPr algn="ctr"/>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Imaginez : quel message Yseult veut-elle faire passer avec ces paroles ? </a:t>
                      </a:r>
                    </a:p>
                    <a:p>
                      <a:pPr algn="just"/>
                      <a:r>
                        <a:rPr lang="fr-FR" sz="1000" b="0" kern="1300" baseline="0" dirty="0">
                          <a:solidFill>
                            <a:schemeClr val="tx1"/>
                          </a:solidFill>
                          <a:latin typeface="Roboto" panose="02000000000000000000" pitchFamily="2" charset="0"/>
                          <a:ea typeface="Roboto" panose="02000000000000000000" pitchFamily="2" charset="0"/>
                        </a:rPr>
                        <a:t>D’après vous, quel est le thème de la chanson ? </a:t>
                      </a:r>
                    </a:p>
                    <a:p>
                      <a:pPr algn="just"/>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p>
                    <a:p>
                      <a:r>
                        <a:rPr lang="fr-FR" sz="1000" b="0" kern="1300" baseline="0" dirty="0">
                          <a:solidFill>
                            <a:schemeClr val="tx1"/>
                          </a:solidFill>
                          <a:latin typeface="Roboto" panose="02000000000000000000" pitchFamily="2" charset="0"/>
                          <a:ea typeface="Roboto" panose="02000000000000000000" pitchFamily="2" charset="0"/>
                        </a:rPr>
                        <a:t>Quel instrument entendez-vous ?</a:t>
                      </a: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Attribuez une note à…</a:t>
                      </a:r>
                    </a:p>
                    <a:p>
                      <a:pPr marL="171450" indent="-171450">
                        <a:buFont typeface="Wingdings" panose="05000000000000000000" pitchFamily="2" charset="2"/>
                        <a:buChar char="§"/>
                      </a:pPr>
                      <a:r>
                        <a:rPr lang="fr-FR" sz="1000" b="0" dirty="0">
                          <a:solidFill>
                            <a:schemeClr val="tx1"/>
                          </a:solidFill>
                          <a:latin typeface="Roboto" panose="02000000000000000000" pitchFamily="2" charset="0"/>
                          <a:ea typeface="Roboto" panose="02000000000000000000" pitchFamily="2" charset="0"/>
                        </a:rPr>
                        <a:t>la musique :</a:t>
                      </a:r>
                    </a:p>
                    <a:p>
                      <a:pPr marL="171450" indent="-171450">
                        <a:buFont typeface="Wingdings" panose="05000000000000000000" pitchFamily="2" charset="2"/>
                        <a:buChar char="§"/>
                      </a:pPr>
                      <a:r>
                        <a:rPr lang="fr-FR" sz="1000" b="0" dirty="0">
                          <a:solidFill>
                            <a:schemeClr val="tx1"/>
                          </a:solidFill>
                          <a:latin typeface="Roboto" panose="02000000000000000000" pitchFamily="2" charset="0"/>
                          <a:ea typeface="Roboto" panose="02000000000000000000" pitchFamily="2" charset="0"/>
                        </a:rPr>
                        <a:t>la voix de la chanteuse : </a:t>
                      </a:r>
                    </a:p>
                    <a:p>
                      <a:endParaRPr lang="fr-FR" sz="1000" b="0" dirty="0">
                        <a:solidFill>
                          <a:schemeClr val="tx1"/>
                        </a:solidFill>
                        <a:latin typeface="Roboto" panose="02000000000000000000" pitchFamily="2" charset="0"/>
                        <a:ea typeface="Roboto" panose="02000000000000000000" pitchFamily="2" charset="0"/>
                      </a:endParaRPr>
                    </a:p>
                    <a:p>
                      <a:pPr algn="just"/>
                      <a:r>
                        <a:rPr lang="fr-FR" sz="1000" b="0" dirty="0">
                          <a:solidFill>
                            <a:schemeClr val="tx1"/>
                          </a:solidFill>
                          <a:latin typeface="Roboto" panose="02000000000000000000" pitchFamily="2" charset="0"/>
                          <a:ea typeface="Roboto" panose="02000000000000000000" pitchFamily="2" charset="0"/>
                        </a:rPr>
                        <a:t>Rédigez un bref commentaire pour donner vos impressions sur cette chanson.</a:t>
                      </a:r>
                    </a:p>
                    <a:p>
                      <a:endParaRPr lang="fr-FR" sz="1000" b="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831735">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i="1" kern="1300" baseline="0" dirty="0">
                          <a:solidFill>
                            <a:schemeClr val="tx1"/>
                          </a:solidFill>
                          <a:latin typeface="Roboto" panose="02000000000000000000" pitchFamily="2" charset="0"/>
                          <a:ea typeface="Roboto" panose="02000000000000000000" pitchFamily="2" charset="0"/>
                        </a:rPr>
                        <a:t>En binômes.</a:t>
                      </a:r>
                    </a:p>
                    <a:p>
                      <a:pPr algn="just"/>
                      <a:r>
                        <a:rPr lang="fr-FR" sz="1000" b="0" kern="1300" baseline="0" dirty="0">
                          <a:solidFill>
                            <a:schemeClr val="tx1"/>
                          </a:solidFill>
                          <a:latin typeface="Roboto" panose="02000000000000000000" pitchFamily="2" charset="0"/>
                          <a:ea typeface="Roboto" panose="02000000000000000000" pitchFamily="2" charset="0"/>
                        </a:rPr>
                        <a:t>Comment imaginez-vous la chanteuse Yseult ? Faites son portrait physique, psychologique.</a:t>
                      </a:r>
                    </a:p>
                    <a:p>
                      <a:r>
                        <a:rPr lang="fr-FR" sz="1000" b="0" kern="1300" baseline="0" dirty="0">
                          <a:solidFill>
                            <a:schemeClr val="tx1"/>
                          </a:solidFill>
                          <a:latin typeface="Roboto" panose="02000000000000000000" pitchFamily="2" charset="0"/>
                        </a:rPr>
                        <a:t>Puis découvrez sa photo et lisez sa biographie.</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r>
                        <a:rPr lang="fr-FR" sz="5300" b="1" i="0" dirty="0">
                          <a:solidFill>
                            <a:srgbClr val="A879A8"/>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Medium" panose="02000000000000000000" pitchFamily="2" charset="0"/>
                          <a:ea typeface="Roboto Medium" panose="02000000000000000000" pitchFamily="2" charset="0"/>
                        </a:rPr>
                        <a:t>En binômes. </a:t>
                      </a:r>
                    </a:p>
                    <a:p>
                      <a:pPr algn="just"/>
                      <a:r>
                        <a:rPr lang="fr-FR" sz="1000" b="0" kern="1300" baseline="0" dirty="0">
                          <a:solidFill>
                            <a:schemeClr val="tx1"/>
                          </a:solidFill>
                          <a:latin typeface="Roboto" panose="02000000000000000000" pitchFamily="2" charset="0"/>
                          <a:ea typeface="Roboto" panose="02000000000000000000" pitchFamily="2" charset="0"/>
                        </a:rPr>
                        <a:t>Le mouvement « body positive » a pour but est de faire entendre la voix des personnes dont le corps ne correspond pas aux canons de beauté* imposés par la société actuelle.</a:t>
                      </a:r>
                    </a:p>
                    <a:p>
                      <a:pPr algn="just"/>
                      <a:r>
                        <a:rPr lang="fr-FR" sz="1000" b="0" kern="1300" baseline="0" dirty="0">
                          <a:solidFill>
                            <a:schemeClr val="tx1"/>
                          </a:solidFill>
                          <a:latin typeface="Roboto" panose="02000000000000000000" pitchFamily="2" charset="0"/>
                          <a:ea typeface="Roboto" panose="02000000000000000000" pitchFamily="2" charset="0"/>
                        </a:rPr>
                        <a:t>Rédigez un slogan pour ce mouvement.</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800" b="0" kern="1300" baseline="0" dirty="0">
                          <a:solidFill>
                            <a:schemeClr val="tx1"/>
                          </a:solidFill>
                          <a:latin typeface="Roboto" panose="02000000000000000000" pitchFamily="2" charset="0"/>
                          <a:ea typeface="Roboto" panose="02000000000000000000" pitchFamily="2" charset="0"/>
                        </a:rPr>
                        <a:t>*Canons de beauté : </a:t>
                      </a:r>
                      <a:r>
                        <a:rPr lang="fr-FR" sz="800" b="0" kern="1300" baseline="0" dirty="0">
                          <a:solidFill>
                            <a:schemeClr val="tx1"/>
                          </a:solidFill>
                          <a:latin typeface="Roboto" panose="02000000000000000000" pitchFamily="2" charset="0"/>
                          <a:ea typeface="+mn-ea"/>
                          <a:cs typeface="+mn-cs"/>
                        </a:rPr>
                        <a:t>normes d'une époque donnée déterminant chez la femme et l'homme ce qui est beau et ce qui ne l’est pas. </a:t>
                      </a:r>
                      <a:endParaRPr lang="fr-FR" sz="8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8" name="Image 37">
            <a:extLst>
              <a:ext uri="{FF2B5EF4-FFF2-40B4-BE49-F238E27FC236}">
                <a16:creationId xmlns:a16="http://schemas.microsoft.com/office/drawing/2014/main" id="{FA39D4D1-777C-3044-AE46-6F687E0F9EA1}"/>
              </a:ext>
            </a:extLst>
          </p:cNvPr>
          <p:cNvPicPr>
            <a:picLocks noChangeAspect="1"/>
          </p:cNvPicPr>
          <p:nvPr>
            <p:custDataLst>
              <p:tags r:id="rId5"/>
            </p:custDataLst>
          </p:nvPr>
        </p:nvPicPr>
        <p:blipFill>
          <a:blip r:embed="rId12"/>
          <a:stretch>
            <a:fillRect/>
          </a:stretch>
        </p:blipFill>
        <p:spPr>
          <a:xfrm>
            <a:off x="0" y="7206"/>
            <a:ext cx="2743200" cy="660400"/>
          </a:xfrm>
          <a:prstGeom prst="rect">
            <a:avLst/>
          </a:prstGeom>
        </p:spPr>
      </p:pic>
      <p:pic>
        <p:nvPicPr>
          <p:cNvPr id="11" name="Image 10">
            <a:extLst>
              <a:ext uri="{FF2B5EF4-FFF2-40B4-BE49-F238E27FC236}">
                <a16:creationId xmlns:a16="http://schemas.microsoft.com/office/drawing/2014/main" id="{5BF3BCC4-D45B-00EC-99B5-2251CD975039}"/>
              </a:ext>
            </a:extLst>
          </p:cNvPr>
          <p:cNvPicPr>
            <a:picLocks noChangeAspect="1"/>
          </p:cNvPicPr>
          <p:nvPr>
            <p:custDataLst>
              <p:tags r:id="rId6"/>
            </p:custDataLst>
          </p:nvPr>
        </p:nvPicPr>
        <p:blipFill>
          <a:blip r:embed="rId13"/>
          <a:stretch>
            <a:fillRect/>
          </a:stretch>
        </p:blipFill>
        <p:spPr>
          <a:xfrm>
            <a:off x="1922981" y="6707001"/>
            <a:ext cx="508000" cy="5080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custDataLst>
              <p:tags r:id="rId7"/>
            </p:custDataLst>
          </p:nvPr>
        </p:nvPicPr>
        <p:blipFill>
          <a:blip r:embed="rId14"/>
          <a:stretch>
            <a:fillRect/>
          </a:stretch>
        </p:blipFill>
        <p:spPr>
          <a:xfrm>
            <a:off x="1918513" y="2238697"/>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custDataLst>
              <p:tags r:id="rId8"/>
            </p:custDataLst>
          </p:nvPr>
        </p:nvPicPr>
        <p:blipFill>
          <a:blip r:embed="rId15"/>
          <a:stretch>
            <a:fillRect/>
          </a:stretch>
        </p:blipFill>
        <p:spPr>
          <a:xfrm>
            <a:off x="1922981" y="3929598"/>
            <a:ext cx="508000" cy="508000"/>
          </a:xfrm>
          <a:prstGeom prst="rect">
            <a:avLst/>
          </a:prstGeom>
        </p:spPr>
      </p:pic>
      <p:pic>
        <p:nvPicPr>
          <p:cNvPr id="52" name="Image 51">
            <a:extLst>
              <a:ext uri="{FF2B5EF4-FFF2-40B4-BE49-F238E27FC236}">
                <a16:creationId xmlns:a16="http://schemas.microsoft.com/office/drawing/2014/main" id="{AA8CD17D-D6F7-09F6-FD69-108A45B218C1}"/>
              </a:ext>
            </a:extLst>
          </p:cNvPr>
          <p:cNvPicPr>
            <a:picLocks noChangeAspect="1"/>
          </p:cNvPicPr>
          <p:nvPr>
            <p:custDataLst>
              <p:tags r:id="rId9"/>
            </p:custDataLst>
          </p:nvPr>
        </p:nvPicPr>
        <p:blipFill>
          <a:blip r:embed="rId16"/>
          <a:stretch>
            <a:fillRect/>
          </a:stretch>
        </p:blipFill>
        <p:spPr>
          <a:xfrm>
            <a:off x="1922981" y="5599906"/>
            <a:ext cx="508000" cy="508000"/>
          </a:xfrm>
          <a:prstGeom prst="rect">
            <a:avLst/>
          </a:prstGeom>
        </p:spPr>
      </p:pic>
      <p:pic>
        <p:nvPicPr>
          <p:cNvPr id="5" name="Image 4">
            <a:extLst>
              <a:ext uri="{FF2B5EF4-FFF2-40B4-BE49-F238E27FC236}">
                <a16:creationId xmlns:a16="http://schemas.microsoft.com/office/drawing/2014/main" id="{46D7A2C5-1C75-4913-91D6-8342DA9F4510}"/>
              </a:ext>
            </a:extLst>
          </p:cNvPr>
          <p:cNvPicPr>
            <a:picLocks noChangeAspect="1"/>
          </p:cNvPicPr>
          <p:nvPr/>
        </p:nvPicPr>
        <p:blipFill rotWithShape="1">
          <a:blip r:embed="rId17"/>
          <a:srcRect l="55996" t="19153" b="55902"/>
          <a:stretch/>
        </p:blipFill>
        <p:spPr>
          <a:xfrm>
            <a:off x="3669819" y="4510026"/>
            <a:ext cx="700146" cy="174721"/>
          </a:xfrm>
          <a:prstGeom prst="rect">
            <a:avLst/>
          </a:prstGeom>
        </p:spPr>
      </p:pic>
      <p:pic>
        <p:nvPicPr>
          <p:cNvPr id="25" name="Image 24">
            <a:extLst>
              <a:ext uri="{FF2B5EF4-FFF2-40B4-BE49-F238E27FC236}">
                <a16:creationId xmlns:a16="http://schemas.microsoft.com/office/drawing/2014/main" id="{005C1172-E3AE-48BD-B754-A0ED111E6363}"/>
              </a:ext>
            </a:extLst>
          </p:cNvPr>
          <p:cNvPicPr>
            <a:picLocks noChangeAspect="1"/>
          </p:cNvPicPr>
          <p:nvPr/>
        </p:nvPicPr>
        <p:blipFill rotWithShape="1">
          <a:blip r:embed="rId17"/>
          <a:srcRect l="55996" t="10321" b="55902"/>
          <a:stretch/>
        </p:blipFill>
        <p:spPr>
          <a:xfrm>
            <a:off x="4322237" y="4597386"/>
            <a:ext cx="700146" cy="236582"/>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custDataLst>
              <p:tags r:id="rId1"/>
            </p:custDataLst>
          </p:nvPr>
        </p:nvPicPr>
        <p:blipFill>
          <a:blip r:embed="rId10"/>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431426861"/>
              </p:ext>
            </p:extLst>
          </p:nvPr>
        </p:nvGraphicFramePr>
        <p:xfrm>
          <a:off x="864394" y="970757"/>
          <a:ext cx="6369404" cy="9067415"/>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55913">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1343">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10937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binômes.</a:t>
                      </a:r>
                    </a:p>
                    <a:p>
                      <a:r>
                        <a:rPr lang="fr-FR" sz="1000" b="0" i="0" kern="1300" baseline="0" dirty="0">
                          <a:solidFill>
                            <a:schemeClr val="dk1"/>
                          </a:solidFill>
                          <a:effectLst/>
                          <a:latin typeface="Roboto Medium" panose="02000000000000000000" pitchFamily="2" charset="0"/>
                          <a:ea typeface="+mn-ea"/>
                          <a:cs typeface="+mn-cs"/>
                        </a:rPr>
                        <a:t>Associez chaque mot à sa définition.</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566621">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1343">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61416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 et cochez la critique qui convient le mieux.</a:t>
                      </a:r>
                      <a:br>
                        <a:rPr lang="fr-FR" sz="1000" b="0" i="0" kern="1300" baseline="0" dirty="0">
                          <a:solidFill>
                            <a:schemeClr val="dk1"/>
                          </a:solidFill>
                          <a:effectLst/>
                          <a:latin typeface="Roboto Medium" panose="02000000000000000000" pitchFamily="2" charset="0"/>
                          <a:ea typeface="+mn-ea"/>
                          <a:cs typeface="+mn-cs"/>
                        </a:rPr>
                      </a:br>
                      <a:endParaRPr lang="fr-FR" sz="1000" b="0" i="0" kern="1300" baseline="0" dirty="0">
                        <a:solidFill>
                          <a:schemeClr val="dk1"/>
                        </a:solidFill>
                        <a:effectLst/>
                        <a:latin typeface="Roboto Medium" panose="02000000000000000000" pitchFamily="2" charset="0"/>
                        <a:ea typeface="+mn-ea"/>
                        <a:cs typeface="+mn-cs"/>
                      </a:endParaRPr>
                    </a:p>
                    <a:p>
                      <a:pPr marL="171450" indent="-171450" algn="just">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La douceur du piano est rapidement éveillée par le dynamisme de la batterie qui met en valeur la voix grave et profonde d’Yseult.</a:t>
                      </a:r>
                    </a:p>
                    <a:p>
                      <a:pPr marL="171450" indent="-171450" algn="just">
                        <a:buFont typeface="Wingdings" pitchFamily="2" charset="2"/>
                        <a:buChar char="q"/>
                      </a:pPr>
                      <a:endParaRPr lang="fr-FR" sz="500" b="0" i="0" kern="1300" baseline="0" dirty="0">
                        <a:solidFill>
                          <a:schemeClr val="dk1"/>
                        </a:solidFill>
                        <a:effectLst/>
                        <a:latin typeface="Roboto" panose="02000000000000000000" pitchFamily="2" charset="0"/>
                        <a:ea typeface="+mn-ea"/>
                        <a:cs typeface="+mn-cs"/>
                      </a:endParaRPr>
                    </a:p>
                    <a:p>
                      <a:pPr marL="171450" indent="-171450" algn="just">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Une mélodie de quelques notes de piano met en relief la voix chaude et émouvante d’Yseult, balançant entre intonations graves et chant lyrique.</a:t>
                      </a:r>
                    </a:p>
                    <a:p>
                      <a:pPr marL="171450" indent="-171450" algn="just">
                        <a:buFont typeface="Wingdings" pitchFamily="2" charset="2"/>
                        <a:buChar char="q"/>
                      </a:pPr>
                      <a:endParaRPr lang="fr-FR" sz="500" b="0" i="0" kern="1300" baseline="0" dirty="0">
                        <a:solidFill>
                          <a:schemeClr val="dk1"/>
                        </a:solidFill>
                        <a:effectLst/>
                        <a:latin typeface="Roboto" panose="02000000000000000000" pitchFamily="2" charset="0"/>
                        <a:ea typeface="+mn-ea"/>
                        <a:cs typeface="+mn-cs"/>
                      </a:endParaRPr>
                    </a:p>
                    <a:p>
                      <a:pPr marL="171450" indent="-171450" algn="just">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Sur un air rythmé et dansant, Yseult nous surprend par sa voix pleine de douceur et de sensualité.</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88634">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1343">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351445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i="1" kern="1300" baseline="0" dirty="0">
                          <a:solidFill>
                            <a:schemeClr val="dk1"/>
                          </a:solidFill>
                          <a:effectLst/>
                          <a:latin typeface="Roboto Medium" panose="02000000000000000000" pitchFamily="2" charset="0"/>
                          <a:ea typeface="+mn-ea"/>
                          <a:cs typeface="+mn-cs"/>
                        </a:rPr>
                        <a:t>En binômes.</a:t>
                      </a:r>
                    </a:p>
                    <a:p>
                      <a:pPr marL="0" indent="0">
                        <a:buNone/>
                      </a:pPr>
                      <a:r>
                        <a:rPr lang="fr-FR" sz="1000" b="0" i="1" kern="1300" baseline="0" dirty="0">
                          <a:solidFill>
                            <a:schemeClr val="dk1"/>
                          </a:solidFill>
                          <a:effectLst/>
                          <a:latin typeface="Roboto Medium" panose="02000000000000000000" pitchFamily="2" charset="0"/>
                          <a:ea typeface="+mn-ea"/>
                          <a:cs typeface="+mn-cs"/>
                        </a:rPr>
                        <a:t>Imprimer et découper autant d’étiquettes de la fiche matériel que de binômes. Distribuer à chaque binôme d’apprenants une série d’étiquettes.</a:t>
                      </a:r>
                    </a:p>
                    <a:p>
                      <a:pPr marL="0" indent="0">
                        <a:buNone/>
                      </a:pPr>
                      <a:r>
                        <a:rPr lang="fr-FR" sz="1000" b="0" kern="1300" baseline="0" dirty="0">
                          <a:solidFill>
                            <a:schemeClr val="dk1"/>
                          </a:solidFill>
                          <a:effectLst/>
                          <a:latin typeface="Roboto Medium" panose="02000000000000000000" pitchFamily="2" charset="0"/>
                          <a:ea typeface="+mn-ea"/>
                          <a:cs typeface="+mn-cs"/>
                        </a:rPr>
                        <a:t>Écoutez la chanson et remettez les paroles des couplets dans l’ordre. </a:t>
                      </a:r>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En binômes. </a:t>
                      </a:r>
                    </a:p>
                    <a:p>
                      <a:r>
                        <a:rPr lang="fr-FR" sz="1000" b="0" i="0" kern="1300" baseline="0" dirty="0">
                          <a:solidFill>
                            <a:schemeClr val="dk1"/>
                          </a:solidFill>
                          <a:effectLst/>
                          <a:latin typeface="Roboto Medium" panose="02000000000000000000" pitchFamily="2" charset="0"/>
                          <a:ea typeface="+mn-ea"/>
                          <a:cs typeface="+mn-cs"/>
                        </a:rPr>
                        <a:t>Associez chacune de ces idées aux paroles de la chanson reconstituées en A.</a:t>
                      </a:r>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1. Yseult se moque du regard des autres. </a:t>
                      </a:r>
                    </a:p>
                    <a:p>
                      <a:r>
                        <a:rPr lang="fr-FR" sz="1000" b="0" kern="1300" baseline="0" dirty="0">
                          <a:solidFill>
                            <a:schemeClr val="dk1"/>
                          </a:solidFill>
                          <a:effectLst/>
                          <a:latin typeface="Roboto" panose="02000000000000000000" pitchFamily="2" charset="0"/>
                          <a:ea typeface="+mn-ea"/>
                          <a:cs typeface="+mn-cs"/>
                        </a:rPr>
                        <a:t>2. Yseult refuse de regarder son corps, elle ne l’aime pas.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3. Yseult se bat pour accepter son propre corps.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4. La société n’accepte pas les personnes faibles.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5. Yseult raconte son passé difficile.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6. Yseult malmène, dissimule, cache son corps.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Corps » </a:t>
            </a:r>
            <a:r>
              <a:rPr lang="fr-FR" sz="1200" dirty="0">
                <a:latin typeface="Roboto" panose="02000000000000000000" pitchFamily="2" charset="0"/>
                <a:ea typeface="Roboto" panose="02000000000000000000" pitchFamily="2" charset="0"/>
              </a:rPr>
              <a:t>Yseult</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2" name="Image 41">
            <a:extLst>
              <a:ext uri="{FF2B5EF4-FFF2-40B4-BE49-F238E27FC236}">
                <a16:creationId xmlns:a16="http://schemas.microsoft.com/office/drawing/2014/main" id="{43961641-1F41-154D-8A29-BEBF48EBF758}"/>
              </a:ext>
            </a:extLst>
          </p:cNvPr>
          <p:cNvPicPr>
            <a:picLocks noChangeAspect="1"/>
          </p:cNvPicPr>
          <p:nvPr>
            <p:custDataLst>
              <p:tags r:id="rId5"/>
            </p:custDataLst>
          </p:nvPr>
        </p:nvPicPr>
        <p:blipFill>
          <a:blip r:embed="rId11"/>
          <a:stretch>
            <a:fillRect/>
          </a:stretch>
        </p:blipFill>
        <p:spPr>
          <a:xfrm>
            <a:off x="0" y="10869"/>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custDataLst>
              <p:tags r:id="rId6"/>
            </p:custDataLst>
          </p:nvPr>
        </p:nvPicPr>
        <p:blipFill>
          <a:blip r:embed="rId12"/>
          <a:stretch>
            <a:fillRect/>
          </a:stretch>
        </p:blipFill>
        <p:spPr>
          <a:xfrm>
            <a:off x="1901104" y="1345399"/>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custDataLst>
              <p:tags r:id="rId7"/>
            </p:custDataLst>
          </p:nvPr>
        </p:nvPicPr>
        <p:blipFill>
          <a:blip r:embed="rId13"/>
          <a:stretch>
            <a:fillRect/>
          </a:stretch>
        </p:blipFill>
        <p:spPr>
          <a:xfrm>
            <a:off x="1952278" y="4085930"/>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custDataLst>
              <p:tags r:id="rId8"/>
            </p:custDataLst>
          </p:nvPr>
        </p:nvPicPr>
        <p:blipFill>
          <a:blip r:embed="rId14"/>
          <a:stretch>
            <a:fillRect/>
          </a:stretch>
        </p:blipFill>
        <p:spPr>
          <a:xfrm>
            <a:off x="1984028" y="6288841"/>
            <a:ext cx="508000" cy="508000"/>
          </a:xfrm>
          <a:prstGeom prst="rect">
            <a:avLst/>
          </a:prstGeom>
        </p:spPr>
      </p:pic>
      <p:graphicFrame>
        <p:nvGraphicFramePr>
          <p:cNvPr id="5" name="Tableau 4">
            <a:extLst>
              <a:ext uri="{FF2B5EF4-FFF2-40B4-BE49-F238E27FC236}">
                <a16:creationId xmlns:a16="http://schemas.microsoft.com/office/drawing/2014/main" id="{2363B61D-5595-4ECF-ACC8-EE98F300AB33}"/>
              </a:ext>
            </a:extLst>
          </p:cNvPr>
          <p:cNvGraphicFramePr>
            <a:graphicFrameLocks noGrp="1"/>
          </p:cNvGraphicFramePr>
          <p:nvPr>
            <p:extLst>
              <p:ext uri="{D42A27DB-BD31-4B8C-83A1-F6EECF244321}">
                <p14:modId xmlns:p14="http://schemas.microsoft.com/office/powerpoint/2010/main" val="4174039176"/>
              </p:ext>
            </p:extLst>
          </p:nvPr>
        </p:nvGraphicFramePr>
        <p:xfrm>
          <a:off x="2649071" y="2089687"/>
          <a:ext cx="4592666" cy="1584960"/>
        </p:xfrm>
        <a:graphic>
          <a:graphicData uri="http://schemas.openxmlformats.org/drawingml/2006/table">
            <a:tbl>
              <a:tblPr firstRow="1" bandRow="1">
                <a:tableStyleId>{5C22544A-7EE6-4342-B048-85BDC9FD1C3A}</a:tableStyleId>
              </a:tblPr>
              <a:tblGrid>
                <a:gridCol w="1118043">
                  <a:extLst>
                    <a:ext uri="{9D8B030D-6E8A-4147-A177-3AD203B41FA5}">
                      <a16:colId xmlns:a16="http://schemas.microsoft.com/office/drawing/2014/main" val="3391816701"/>
                    </a:ext>
                  </a:extLst>
                </a:gridCol>
                <a:gridCol w="208280">
                  <a:extLst>
                    <a:ext uri="{9D8B030D-6E8A-4147-A177-3AD203B41FA5}">
                      <a16:colId xmlns:a16="http://schemas.microsoft.com/office/drawing/2014/main" val="2027332024"/>
                    </a:ext>
                  </a:extLst>
                </a:gridCol>
                <a:gridCol w="492181">
                  <a:extLst>
                    <a:ext uri="{9D8B030D-6E8A-4147-A177-3AD203B41FA5}">
                      <a16:colId xmlns:a16="http://schemas.microsoft.com/office/drawing/2014/main" val="2810832213"/>
                    </a:ext>
                  </a:extLst>
                </a:gridCol>
                <a:gridCol w="208280">
                  <a:extLst>
                    <a:ext uri="{9D8B030D-6E8A-4147-A177-3AD203B41FA5}">
                      <a16:colId xmlns:a16="http://schemas.microsoft.com/office/drawing/2014/main" val="4045946492"/>
                    </a:ext>
                  </a:extLst>
                </a:gridCol>
                <a:gridCol w="2565882">
                  <a:extLst>
                    <a:ext uri="{9D8B030D-6E8A-4147-A177-3AD203B41FA5}">
                      <a16:colId xmlns:a16="http://schemas.microsoft.com/office/drawing/2014/main" val="2600608343"/>
                    </a:ext>
                  </a:extLst>
                </a:gridCol>
              </a:tblGrid>
              <a:tr h="368920">
                <a:tc>
                  <a:txBody>
                    <a:bodyPr/>
                    <a:lstStyle/>
                    <a:p>
                      <a:pPr algn="just"/>
                      <a:r>
                        <a:rPr lang="fr-FR" sz="1000" b="0" dirty="0">
                          <a:solidFill>
                            <a:schemeClr val="tx1"/>
                          </a:solidFill>
                          <a:latin typeface="Roboto" panose="02000000000000000000"/>
                        </a:rPr>
                        <a:t>L’émancipation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fr-FR" sz="1000" b="0" dirty="0">
                          <a:solidFill>
                            <a:schemeClr val="tx1"/>
                          </a:solidFill>
                          <a:latin typeface="Roboto" panose="02000000000000000000"/>
                        </a:rPr>
                        <a:t>Discrimination basée sur l’origine ethnique des gens.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8299109"/>
                  </a:ext>
                </a:extLst>
              </a:tr>
              <a:tr h="368920">
                <a:tc>
                  <a:txBody>
                    <a:bodyPr/>
                    <a:lstStyle/>
                    <a:p>
                      <a:pPr algn="just"/>
                      <a:r>
                        <a:rPr lang="fr-FR" sz="1000" b="0" dirty="0">
                          <a:solidFill>
                            <a:schemeClr val="tx1"/>
                          </a:solidFill>
                          <a:latin typeface="Roboto" panose="02000000000000000000"/>
                        </a:rPr>
                        <a:t>La grossophobie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fr-FR" sz="1000" b="0" dirty="0">
                          <a:solidFill>
                            <a:schemeClr val="tx1"/>
                          </a:solidFill>
                          <a:latin typeface="Roboto" panose="02000000000000000000"/>
                        </a:rPr>
                        <a:t>Tendance à ne pas admettre des idées, croyances différentes des siennes.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43235"/>
                  </a:ext>
                </a:extLst>
              </a:tr>
              <a:tr h="368920">
                <a:tc>
                  <a:txBody>
                    <a:bodyPr/>
                    <a:lstStyle/>
                    <a:p>
                      <a:pPr algn="just"/>
                      <a:r>
                        <a:rPr lang="fr-FR" sz="1000" b="0" dirty="0">
                          <a:solidFill>
                            <a:schemeClr val="tx1"/>
                          </a:solidFill>
                          <a:latin typeface="Roboto" panose="02000000000000000000"/>
                        </a:rPr>
                        <a:t>L’intolérance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fr-FR" sz="1000" b="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fr-FR" sz="1000" b="0" dirty="0">
                          <a:solidFill>
                            <a:schemeClr val="tx1"/>
                          </a:solidFill>
                          <a:latin typeface="Roboto" panose="02000000000000000000"/>
                        </a:rPr>
                        <a:t>Attitude discriminatoire envers les personnes obèses ou en surpoids.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5730174"/>
                  </a:ext>
                </a:extLst>
              </a:tr>
              <a:tr h="368920">
                <a:tc>
                  <a:txBody>
                    <a:bodyPr/>
                    <a:lstStyle/>
                    <a:p>
                      <a:pPr algn="just"/>
                      <a:r>
                        <a:rPr lang="fr-FR" sz="1000" b="0" dirty="0">
                          <a:solidFill>
                            <a:schemeClr val="tx1"/>
                          </a:solidFill>
                          <a:latin typeface="Roboto" panose="02000000000000000000"/>
                        </a:rPr>
                        <a:t>Le racisme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sym typeface="Wingdings" panose="05000000000000000000" pitchFamily="2" charset="2"/>
                        </a:rPr>
                        <a:t></a:t>
                      </a:r>
                      <a:endParaRPr lang="fr-FR" sz="1000" b="0" dirty="0">
                        <a:solidFill>
                          <a:schemeClr val="tx1"/>
                        </a:solidFill>
                        <a:latin typeface="Roboto" panose="02000000000000000000"/>
                      </a:endParaRPr>
                    </a:p>
                    <a:p>
                      <a:pPr algn="just"/>
                      <a:endParaRPr lang="fr-FR" sz="1000" b="0" dirty="0">
                        <a:solidFill>
                          <a:schemeClr val="tx1"/>
                        </a:solidFill>
                        <a:latin typeface="Roboto"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fr-FR" sz="1000" b="0" dirty="0">
                          <a:solidFill>
                            <a:schemeClr val="tx1"/>
                          </a:solidFill>
                          <a:latin typeface="Roboto" panose="02000000000000000000"/>
                        </a:rPr>
                        <a:t>Action de devenir libre, de ne plus être dépendant.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9969040"/>
                  </a:ext>
                </a:extLst>
              </a:tr>
            </a:tbl>
          </a:graphicData>
        </a:graphic>
      </p:graphicFrame>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custDataLst>
              <p:tags r:id="rId1"/>
            </p:custDataLst>
          </p:nvPr>
        </p:nvPicPr>
        <p:blipFill>
          <a:blip r:embed="rId10"/>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3115348962"/>
              </p:ext>
            </p:extLst>
          </p:nvPr>
        </p:nvGraphicFramePr>
        <p:xfrm>
          <a:off x="864394" y="1128713"/>
          <a:ext cx="6369404" cy="990837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Échangez en groupe sur l’une des questions suivantes et préparez un compte-rendu oral.</a:t>
                      </a:r>
                    </a:p>
                    <a:p>
                      <a:pPr marL="171450" indent="-171450" algn="just">
                        <a:buFont typeface="Wingdings" panose="05000000000000000000" pitchFamily="2" charset="2"/>
                        <a:buChar char="§"/>
                      </a:pPr>
                      <a:r>
                        <a:rPr lang="fr-FR" sz="1000" b="0" i="0" kern="1300" baseline="0" dirty="0">
                          <a:solidFill>
                            <a:schemeClr val="dk1"/>
                          </a:solidFill>
                          <a:effectLst/>
                          <a:latin typeface="Roboto" panose="02000000000000000000" pitchFamily="2" charset="0"/>
                          <a:ea typeface="Roboto" panose="02000000000000000000" pitchFamily="2" charset="0"/>
                          <a:cs typeface="+mn-cs"/>
                        </a:rPr>
                        <a:t>À votre avis, la beauté est-elle universelle ou culturelle ?</a:t>
                      </a:r>
                    </a:p>
                    <a:p>
                      <a:pPr marL="171450" indent="-171450" algn="just">
                        <a:buFont typeface="Wingdings" panose="05000000000000000000" pitchFamily="2" charset="2"/>
                        <a:buChar char="§"/>
                      </a:pPr>
                      <a:r>
                        <a:rPr lang="fr-FR" sz="1000" b="0" i="0" kern="1300" baseline="0" dirty="0">
                          <a:solidFill>
                            <a:schemeClr val="dk1"/>
                          </a:solidFill>
                          <a:effectLst/>
                          <a:latin typeface="Roboto" panose="02000000000000000000" pitchFamily="2" charset="0"/>
                          <a:ea typeface="Roboto" panose="02000000000000000000" pitchFamily="2" charset="0"/>
                          <a:cs typeface="+mn-cs"/>
                        </a:rPr>
                        <a:t>Une personne mince a-t-elle plus de chance de réussir dans le domaine artistique (cinéma, musique) qu’une personne grosse ? Pourquoi ?</a:t>
                      </a:r>
                    </a:p>
                    <a:p>
                      <a:pPr marL="171450" indent="-171450" algn="just">
                        <a:buFont typeface="Wingdings" panose="05000000000000000000" pitchFamily="2" charset="2"/>
                        <a:buChar char="§"/>
                      </a:pPr>
                      <a:r>
                        <a:rPr lang="fr-FR" sz="1000" b="0" i="0" kern="1300" baseline="0" dirty="0">
                          <a:solidFill>
                            <a:schemeClr val="dk1"/>
                          </a:solidFill>
                          <a:effectLst/>
                          <a:latin typeface="Roboto" panose="02000000000000000000" pitchFamily="2" charset="0"/>
                          <a:ea typeface="Roboto" panose="02000000000000000000" pitchFamily="2" charset="0"/>
                          <a:cs typeface="+mn-cs"/>
                        </a:rPr>
                        <a:t>D’après vous, comment combattre la grossophobie dans la société actuelle ?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chemeClr val="dk1"/>
                          </a:solidFill>
                          <a:effectLst/>
                          <a:latin typeface="Roboto Medium" panose="02000000000000000000"/>
                          <a:ea typeface="+mn-ea"/>
                          <a:cs typeface="+mn-cs"/>
                        </a:rPr>
                        <a:t>Demander ensuite aux apprenants d’enregistrer leur compte-rendu grâce à un enregistreur vocal (téléphone ou application </a:t>
                      </a:r>
                      <a:r>
                        <a:rPr lang="fr-FR" sz="1000" i="1" kern="1300" baseline="0" dirty="0" err="1">
                          <a:solidFill>
                            <a:schemeClr val="dk1"/>
                          </a:solidFill>
                          <a:effectLst/>
                          <a:latin typeface="Roboto Medium" panose="02000000000000000000"/>
                          <a:ea typeface="+mn-ea"/>
                          <a:cs typeface="+mn-cs"/>
                        </a:rPr>
                        <a:t>Vocaroo</a:t>
                      </a:r>
                      <a:r>
                        <a:rPr lang="fr-FR" sz="1000" i="1" kern="1300" baseline="0" dirty="0">
                          <a:solidFill>
                            <a:schemeClr val="dk1"/>
                          </a:solidFill>
                          <a:effectLst/>
                          <a:latin typeface="Roboto Medium" panose="02000000000000000000"/>
                          <a:ea typeface="+mn-ea"/>
                          <a:cs typeface="+mn-cs"/>
                        </a:rPr>
                        <a:t>) et de déposer leurs enregistrements sur le mur collaboratif de la classe (type </a:t>
                      </a:r>
                      <a:r>
                        <a:rPr lang="fr-FR" sz="1000" i="1" kern="1300" baseline="0" dirty="0" err="1">
                          <a:solidFill>
                            <a:schemeClr val="dk1"/>
                          </a:solidFill>
                          <a:effectLst/>
                          <a:latin typeface="Roboto Medium" panose="02000000000000000000"/>
                          <a:ea typeface="+mn-ea"/>
                          <a:cs typeface="+mn-cs"/>
                        </a:rPr>
                        <a:t>padlet</a:t>
                      </a:r>
                      <a:r>
                        <a:rPr lang="fr-FR" sz="1000" i="1" kern="1300" baseline="0" dirty="0">
                          <a:solidFill>
                            <a:schemeClr val="dk1"/>
                          </a:solidFill>
                          <a:effectLst/>
                          <a:latin typeface="Roboto Medium" panose="02000000000000000000"/>
                          <a:ea typeface="+mn-ea"/>
                          <a:cs typeface="+mn-cs"/>
                        </a:rPr>
                        <a: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chemeClr val="dk1"/>
                          </a:solidFill>
                          <a:effectLst/>
                          <a:latin typeface="Roboto Medium" panose="02000000000000000000"/>
                          <a:ea typeface="+mn-ea"/>
                          <a:cs typeface="+mn-cs"/>
                        </a:rPr>
                        <a:t>Écouter le résultat final en classe.</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Et en plus …</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22305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Yseult propose un clip bouleversant pour sa chanson « Corps ». </a:t>
                      </a:r>
                    </a:p>
                    <a:p>
                      <a:r>
                        <a:rPr lang="fr-FR" sz="1000" b="0" kern="1300" baseline="0" dirty="0">
                          <a:solidFill>
                            <a:schemeClr val="dk1"/>
                          </a:solidFill>
                          <a:effectLst/>
                          <a:latin typeface="Roboto Medium" panose="02000000000000000000" pitchFamily="2" charset="0"/>
                          <a:ea typeface="+mn-ea"/>
                          <a:cs typeface="+mn-cs"/>
                        </a:rPr>
                        <a:t>Regardez-le en flashant le QR code.</a:t>
                      </a:r>
                    </a:p>
                    <a:p>
                      <a:r>
                        <a:rPr lang="fr-FR" sz="1000" b="0" kern="1300" baseline="0" dirty="0">
                          <a:solidFill>
                            <a:schemeClr val="dk1"/>
                          </a:solidFill>
                          <a:effectLst/>
                          <a:latin typeface="Roboto Medium" panose="02000000000000000000" pitchFamily="2" charset="0"/>
                          <a:ea typeface="+mn-ea"/>
                          <a:cs typeface="+mn-cs"/>
                        </a:rPr>
                        <a:t> </a:t>
                      </a:r>
                    </a:p>
                    <a:p>
                      <a:r>
                        <a:rPr lang="fr-FR" sz="1000" b="0" kern="1300" baseline="0" dirty="0">
                          <a:solidFill>
                            <a:schemeClr val="dk1"/>
                          </a:solidFill>
                          <a:effectLst/>
                          <a:latin typeface="Roboto Medium" panose="02000000000000000000" pitchFamily="2" charset="0"/>
                          <a:ea typeface="+mn-ea"/>
                          <a:cs typeface="+mn-cs"/>
                        </a:rPr>
                        <a:t>Que pensez-vous de ce clip ? </a:t>
                      </a:r>
                    </a:p>
                    <a:p>
                      <a:r>
                        <a:rPr lang="fr-FR" sz="1000" b="0" kern="1300" baseline="0" dirty="0">
                          <a:solidFill>
                            <a:schemeClr val="dk1"/>
                          </a:solidFill>
                          <a:effectLst/>
                          <a:latin typeface="Roboto Medium" panose="02000000000000000000" pitchFamily="2" charset="0"/>
                          <a:ea typeface="+mn-ea"/>
                          <a:cs typeface="+mn-cs"/>
                        </a:rPr>
                        <a:t>En quoi illustre-t-il bien la chanson d’Yseult ?</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mn-ea"/>
                          <a:cs typeface="+mn-cs"/>
                        </a:rPr>
                        <a:t>Découvrez des activités réalisables avec la chanson « </a:t>
                      </a:r>
                      <a:r>
                        <a:rPr lang="fr-FR" sz="1000" b="0" i="0" kern="1300" baseline="0" dirty="0">
                          <a:solidFill>
                            <a:schemeClr val="dk1"/>
                          </a:solidFill>
                          <a:effectLst/>
                          <a:latin typeface="Roboto" panose="02000000000000000000" pitchFamily="2" charset="0"/>
                          <a:ea typeface="+mn-ea"/>
                          <a:cs typeface="+mn-cs"/>
                        </a:rPr>
                        <a:t>Mon Corps » </a:t>
                      </a:r>
                      <a:r>
                        <a:rPr lang="fr-FR" sz="1000" b="0" kern="1300" baseline="0" dirty="0">
                          <a:solidFill>
                            <a:schemeClr val="dk1"/>
                          </a:solidFill>
                          <a:effectLst/>
                          <a:latin typeface="Roboto" panose="02000000000000000000" pitchFamily="2" charset="0"/>
                          <a:ea typeface="+mn-ea"/>
                          <a:cs typeface="+mn-cs"/>
                        </a:rPr>
                        <a:t>d’Ariane Moffatt en flashant le QR code.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Corps » </a:t>
            </a:r>
            <a:r>
              <a:rPr lang="fr-FR" sz="1200" dirty="0">
                <a:latin typeface="Roboto" panose="02000000000000000000" pitchFamily="2" charset="0"/>
                <a:ea typeface="Roboto" panose="02000000000000000000" pitchFamily="2" charset="0"/>
              </a:rPr>
              <a:t>Yseult</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6" name="Image 25">
            <a:extLst>
              <a:ext uri="{FF2B5EF4-FFF2-40B4-BE49-F238E27FC236}">
                <a16:creationId xmlns:a16="http://schemas.microsoft.com/office/drawing/2014/main" id="{3FC8680E-E5A4-604C-A8BF-CFA2B7EF583E}"/>
              </a:ext>
            </a:extLst>
          </p:cNvPr>
          <p:cNvPicPr>
            <a:picLocks noChangeAspect="1"/>
          </p:cNvPicPr>
          <p:nvPr>
            <p:custDataLst>
              <p:tags r:id="rId5"/>
            </p:custDataLst>
          </p:nvPr>
        </p:nvPicPr>
        <p:blipFill>
          <a:blip r:embed="rId11"/>
          <a:stretch>
            <a:fillRect/>
          </a:stretch>
        </p:blipFill>
        <p:spPr>
          <a:xfrm>
            <a:off x="0" y="0"/>
            <a:ext cx="2743200" cy="660400"/>
          </a:xfrm>
          <a:prstGeom prst="rect">
            <a:avLst/>
          </a:prstGeom>
        </p:spPr>
      </p:pic>
      <p:pic>
        <p:nvPicPr>
          <p:cNvPr id="42" name="Image 41">
            <a:extLst>
              <a:ext uri="{FF2B5EF4-FFF2-40B4-BE49-F238E27FC236}">
                <a16:creationId xmlns:a16="http://schemas.microsoft.com/office/drawing/2014/main" id="{1748B502-5527-CA68-987F-525E859549D7}"/>
              </a:ext>
            </a:extLst>
          </p:cNvPr>
          <p:cNvPicPr>
            <a:picLocks noChangeAspect="1"/>
          </p:cNvPicPr>
          <p:nvPr>
            <p:custDataLst>
              <p:tags r:id="rId6"/>
            </p:custDataLst>
          </p:nvPr>
        </p:nvPicPr>
        <p:blipFill>
          <a:blip r:embed="rId12"/>
          <a:stretch>
            <a:fillRect/>
          </a:stretch>
        </p:blipFill>
        <p:spPr>
          <a:xfrm>
            <a:off x="2006601" y="3321534"/>
            <a:ext cx="508000" cy="508000"/>
          </a:xfrm>
          <a:prstGeom prst="rect">
            <a:avLst/>
          </a:prstGeom>
        </p:spPr>
      </p:pic>
      <p:pic>
        <p:nvPicPr>
          <p:cNvPr id="47" name="Image 46">
            <a:extLst>
              <a:ext uri="{FF2B5EF4-FFF2-40B4-BE49-F238E27FC236}">
                <a16:creationId xmlns:a16="http://schemas.microsoft.com/office/drawing/2014/main" id="{CEEE7265-38E2-2FA9-EA73-AB5682C56C03}"/>
              </a:ext>
            </a:extLst>
          </p:cNvPr>
          <p:cNvPicPr>
            <a:picLocks noChangeAspect="1"/>
          </p:cNvPicPr>
          <p:nvPr>
            <p:custDataLst>
              <p:tags r:id="rId7"/>
            </p:custDataLst>
          </p:nvPr>
        </p:nvPicPr>
        <p:blipFill>
          <a:blip r:embed="rId13"/>
          <a:stretch>
            <a:fillRect/>
          </a:stretch>
        </p:blipFill>
        <p:spPr>
          <a:xfrm>
            <a:off x="2006601" y="1524421"/>
            <a:ext cx="508000" cy="508000"/>
          </a:xfrm>
          <a:prstGeom prst="rect">
            <a:avLst/>
          </a:prstGeom>
        </p:spPr>
      </p:pic>
      <p:pic>
        <p:nvPicPr>
          <p:cNvPr id="5" name="Image 4">
            <a:extLst>
              <a:ext uri="{FF2B5EF4-FFF2-40B4-BE49-F238E27FC236}">
                <a16:creationId xmlns:a16="http://schemas.microsoft.com/office/drawing/2014/main" id="{1C3EC9A0-EFE7-407B-9ACE-DFA66D295471}"/>
              </a:ext>
            </a:extLst>
          </p:cNvPr>
          <p:cNvPicPr>
            <a:picLocks noChangeAspect="1"/>
          </p:cNvPicPr>
          <p:nvPr>
            <p:custDataLst>
              <p:tags r:id="rId8"/>
            </p:custDataLst>
          </p:nvPr>
        </p:nvPicPr>
        <p:blipFill>
          <a:blip r:embed="rId14"/>
          <a:stretch>
            <a:fillRect/>
          </a:stretch>
        </p:blipFill>
        <p:spPr>
          <a:xfrm>
            <a:off x="1575859" y="4474556"/>
            <a:ext cx="1002242" cy="1002242"/>
          </a:xfrm>
          <a:prstGeom prst="rect">
            <a:avLst/>
          </a:prstGeom>
        </p:spPr>
      </p:pic>
      <p:pic>
        <p:nvPicPr>
          <p:cNvPr id="2" name="Image 1">
            <a:extLst>
              <a:ext uri="{FF2B5EF4-FFF2-40B4-BE49-F238E27FC236}">
                <a16:creationId xmlns:a16="http://schemas.microsoft.com/office/drawing/2014/main" id="{0D73880E-1EBA-4FCB-B4BF-C8B45257D871}"/>
              </a:ext>
            </a:extLst>
          </p:cNvPr>
          <p:cNvPicPr>
            <a:picLocks noChangeAspect="1"/>
          </p:cNvPicPr>
          <p:nvPr/>
        </p:nvPicPr>
        <p:blipFill>
          <a:blip r:embed="rId15"/>
          <a:stretch>
            <a:fillRect/>
          </a:stretch>
        </p:blipFill>
        <p:spPr>
          <a:xfrm>
            <a:off x="1646050" y="6271669"/>
            <a:ext cx="898025" cy="903708"/>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2651459121"/>
              </p:ext>
            </p:extLst>
          </p:nvPr>
        </p:nvGraphicFramePr>
        <p:xfrm>
          <a:off x="3867873" y="1453034"/>
          <a:ext cx="3365926" cy="6442046"/>
        </p:xfrm>
        <a:graphic>
          <a:graphicData uri="http://schemas.openxmlformats.org/drawingml/2006/table">
            <a:tbl>
              <a:tblPr bandRow="1">
                <a:tableStyleId>{073A0DAA-6AF3-43AB-8588-CEC1D06C72B9}</a:tableStyleId>
              </a:tblPr>
              <a:tblGrid>
                <a:gridCol w="3365926">
                  <a:extLst>
                    <a:ext uri="{9D8B030D-6E8A-4147-A177-3AD203B41FA5}">
                      <a16:colId xmlns:a16="http://schemas.microsoft.com/office/drawing/2014/main" val="9856797"/>
                    </a:ext>
                  </a:extLst>
                </a:gridCol>
              </a:tblGrid>
              <a:tr h="545491">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6. Yseult malmène, dissimule, cache son corps : « Le corps nu sur le sol, j'me fais du mal depuis des années. »</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1" kern="1300" baseline="0" dirty="0">
                        <a:solidFill>
                          <a:srgbClr val="E05329"/>
                        </a:solidFill>
                        <a:effectLst/>
                        <a:latin typeface="Roboto" panose="02000000000000000000" pitchFamily="2" charset="0"/>
                        <a:ea typeface="+mn-ea"/>
                        <a:cs typeface="+mn-cs"/>
                      </a:endParaRPr>
                    </a:p>
                    <a:p>
                      <a:r>
                        <a:rPr lang="fr-FR" sz="1600" b="1" i="0" kern="1300" baseline="0" dirty="0">
                          <a:latin typeface="Roboto" panose="02000000000000000000" pitchFamily="2" charset="0"/>
                        </a:rPr>
                        <a:t> 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7176">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5513830">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Échangez sur l’une des questions suivantes et préparez un compte-rendu oral.</a:t>
                      </a:r>
                    </a:p>
                    <a:p>
                      <a:pPr marL="171450" indent="-171450" algn="just">
                        <a:buFont typeface="Wingdings" panose="05000000000000000000" pitchFamily="2" charset="2"/>
                        <a:buChar char="§"/>
                      </a:pPr>
                      <a:r>
                        <a:rPr lang="fr-FR" sz="1000" b="0" i="0" kern="1300" baseline="0" dirty="0">
                          <a:solidFill>
                            <a:schemeClr val="dk1"/>
                          </a:solidFill>
                          <a:effectLst/>
                          <a:latin typeface="Roboto" panose="02000000000000000000" pitchFamily="2" charset="0"/>
                          <a:ea typeface="Roboto" panose="02000000000000000000" pitchFamily="2" charset="0"/>
                          <a:cs typeface="+mn-cs"/>
                        </a:rPr>
                        <a:t>La beauté est-elle universelle ou culturelle ?</a:t>
                      </a:r>
                    </a:p>
                    <a:p>
                      <a:pPr marL="171450" indent="-171450" algn="just">
                        <a:buFont typeface="Wingdings" panose="05000000000000000000" pitchFamily="2" charset="2"/>
                        <a:buChar char="§"/>
                      </a:pPr>
                      <a:r>
                        <a:rPr lang="fr-FR" sz="1000" b="0" i="0" kern="1300" baseline="0" dirty="0">
                          <a:solidFill>
                            <a:schemeClr val="dk1"/>
                          </a:solidFill>
                          <a:effectLst/>
                          <a:latin typeface="Roboto" panose="02000000000000000000" pitchFamily="2" charset="0"/>
                          <a:ea typeface="Roboto" panose="02000000000000000000" pitchFamily="2" charset="0"/>
                          <a:cs typeface="+mn-cs"/>
                        </a:rPr>
                        <a:t>Une personne mince a-t-elle plus de chance de réussir dans le domaine artistique (cinéma, musique) qu’une personne grosse ? Pourquoi ?</a:t>
                      </a:r>
                    </a:p>
                    <a:p>
                      <a:pPr marL="171450" indent="-171450" algn="just">
                        <a:buFont typeface="Wingdings" panose="05000000000000000000" pitchFamily="2" charset="2"/>
                        <a:buChar char="§"/>
                      </a:pPr>
                      <a:r>
                        <a:rPr lang="fr-FR" sz="1000" b="0" i="0" kern="1300" baseline="0" dirty="0">
                          <a:solidFill>
                            <a:schemeClr val="dk1"/>
                          </a:solidFill>
                          <a:effectLst/>
                          <a:latin typeface="Roboto" panose="02000000000000000000" pitchFamily="2" charset="0"/>
                          <a:ea typeface="Roboto" panose="02000000000000000000" pitchFamily="2" charset="0"/>
                          <a:cs typeface="+mn-cs"/>
                        </a:rPr>
                        <a:t>D’après vous, comment combattre la grossophobie dans la société actuelle ? </a:t>
                      </a:r>
                    </a:p>
                    <a:p>
                      <a:endParaRPr lang="fr-FR" sz="1000" b="0" i="0" kern="1300" baseline="0" dirty="0">
                        <a:solidFill>
                          <a:schemeClr val="dk1"/>
                        </a:solidFill>
                        <a:effectLst/>
                        <a:latin typeface="Roboto Medium" panose="02000000000000000000" pitchFamily="2" charset="0"/>
                        <a:ea typeface="+mn-ea"/>
                        <a:cs typeface="+mn-cs"/>
                      </a:endParaRP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i="1" kern="1300" baseline="0" dirty="0">
                          <a:solidFill>
                            <a:srgbClr val="E05329"/>
                          </a:solidFill>
                          <a:effectLst/>
                          <a:latin typeface="Roboto" panose="02000000000000000000" pitchFamily="2" charset="0"/>
                          <a:ea typeface="+mn-ea"/>
                          <a:cs typeface="+mn-cs"/>
                        </a:rPr>
                        <a:t>Nous pensons que la </a:t>
                      </a:r>
                      <a:r>
                        <a:rPr lang="fr-FR" sz="1000" i="1" kern="1300" dirty="0">
                          <a:solidFill>
                            <a:srgbClr val="E05329"/>
                          </a:solidFill>
                          <a:effectLst/>
                          <a:latin typeface="Roboto" panose="02000000000000000000" pitchFamily="2" charset="0"/>
                          <a:ea typeface="+mn-ea"/>
                          <a:cs typeface="+mn-cs"/>
                        </a:rPr>
                        <a:t>beauté est liée à la culture et aussi à l’époque. En effet, les normes de la beauté sont différentes selon les pays. Mais cela dépend aussi des époques. Aujourd’hui, les personnes grosses sont souvent victimes de préjugés…</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i="1" kern="1300" dirty="0">
                          <a:solidFill>
                            <a:srgbClr val="E05329"/>
                          </a:solidFill>
                          <a:effectLst/>
                          <a:latin typeface="Roboto" panose="02000000000000000000" pitchFamily="2" charset="0"/>
                          <a:ea typeface="+mn-ea"/>
                          <a:cs typeface="+mn-cs"/>
                        </a:rPr>
                        <a:t>Malheureusement, je crois que c’est vrai et que cela vient de la société. La société impose aux personnes d’être minces, belles, sportives et tout ceci est renforcé par la publicité…</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i="1" kern="1300" dirty="0">
                          <a:solidFill>
                            <a:srgbClr val="E05329"/>
                          </a:solidFill>
                          <a:effectLst/>
                          <a:latin typeface="Roboto" panose="02000000000000000000" pitchFamily="2" charset="0"/>
                          <a:ea typeface="+mn-ea"/>
                          <a:cs typeface="+mn-cs"/>
                        </a:rPr>
                        <a:t>Pour combattre la grossophobie, il faut que les publicités montrent des gens « normaux », avec des femmes et des hommes ronds. Il faut aussi interdire les mannequins trop maigres pendant les défilés. Les maisons de couture devraient faire défiler des femmes grosses, minces, petites, grandes, handicapées…. bref, des femmes normales ! </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Corps » </a:t>
            </a:r>
            <a:r>
              <a:rPr lang="fr-FR" sz="1200" dirty="0">
                <a:latin typeface="Roboto" panose="02000000000000000000" pitchFamily="2" charset="0"/>
                <a:ea typeface="Roboto" panose="02000000000000000000" pitchFamily="2" charset="0"/>
              </a:rPr>
              <a:t>Yseult</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Delcombel</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5"/>
            </p:custDataLst>
            <p:extLst>
              <p:ext uri="{D42A27DB-BD31-4B8C-83A1-F6EECF244321}">
                <p14:modId xmlns:p14="http://schemas.microsoft.com/office/powerpoint/2010/main" val="2267352858"/>
              </p:ext>
            </p:extLst>
          </p:nvPr>
        </p:nvGraphicFramePr>
        <p:xfrm>
          <a:off x="325876" y="1111250"/>
          <a:ext cx="3279702" cy="8808588"/>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56351">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1628">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659407">
                <a:tc>
                  <a:txBody>
                    <a:bodyPr/>
                    <a:lstStyle/>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binômes.</a:t>
                      </a:r>
                    </a:p>
                    <a:p>
                      <a:r>
                        <a:rPr lang="fr-FR" sz="1000" b="0" i="0" kern="1300" baseline="0" dirty="0">
                          <a:solidFill>
                            <a:schemeClr val="dk1"/>
                          </a:solidFill>
                          <a:effectLst/>
                          <a:latin typeface="Roboto Medium" panose="02000000000000000000" pitchFamily="2" charset="0"/>
                          <a:ea typeface="+mn-ea"/>
                          <a:cs typeface="+mn-cs"/>
                        </a:rPr>
                        <a:t>Associez chaque mot à sa définition.</a:t>
                      </a:r>
                    </a:p>
                    <a:p>
                      <a:pPr algn="just"/>
                      <a:r>
                        <a:rPr lang="fr-FR" sz="1000" i="1" kern="1300" dirty="0">
                          <a:solidFill>
                            <a:srgbClr val="E05329"/>
                          </a:solidFill>
                          <a:effectLst/>
                          <a:latin typeface="Roboto" panose="02000000000000000000" pitchFamily="2" charset="0"/>
                          <a:ea typeface="+mn-ea"/>
                          <a:cs typeface="+mn-cs"/>
                        </a:rPr>
                        <a:t>La grossophobie est une attitude discriminatoire envers les personnes obèses ou en surpoids.</a:t>
                      </a:r>
                    </a:p>
                    <a:p>
                      <a:pPr algn="just"/>
                      <a:r>
                        <a:rPr lang="fr-FR" sz="1000" b="0" i="1" kern="1300" baseline="0" dirty="0">
                          <a:solidFill>
                            <a:srgbClr val="E05329"/>
                          </a:solidFill>
                          <a:effectLst/>
                          <a:latin typeface="Roboto" panose="02000000000000000000" pitchFamily="2" charset="0"/>
                          <a:ea typeface="+mn-ea"/>
                          <a:cs typeface="+mn-cs"/>
                        </a:rPr>
                        <a:t>Le racisme est une discrimination basée sur l’origine ethnique des gens.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L’intolérance est la tendance à ne pas admettre des idées, croyances opinions différentes des siennes.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L’émancipation est l’action de devenir libre, de ne plus être dépendant.</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56351">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162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19740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 et cochez la critique qui convient le mieux.</a:t>
                      </a:r>
                    </a:p>
                    <a:p>
                      <a:pPr algn="just"/>
                      <a:r>
                        <a:rPr lang="fr-FR" sz="1000" b="0" i="1" kern="1300" baseline="0" dirty="0">
                          <a:solidFill>
                            <a:srgbClr val="E05329"/>
                          </a:solidFill>
                          <a:effectLst/>
                          <a:latin typeface="Roboto" panose="02000000000000000000" pitchFamily="2" charset="0"/>
                          <a:ea typeface="+mn-ea"/>
                          <a:cs typeface="+mn-cs"/>
                        </a:rPr>
                        <a:t>Une mélodie de quelques notes de piano met délicatement en relief la voix chaude et émouvante d’Yseult, balançant entre intonations graves et chant lyrique.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50855">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1628">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374799">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A. </a:t>
                      </a:r>
                      <a:r>
                        <a:rPr lang="fr-FR" sz="1000" b="0" i="1" kern="1300" baseline="0" dirty="0">
                          <a:solidFill>
                            <a:schemeClr val="dk1"/>
                          </a:solidFill>
                          <a:effectLst/>
                          <a:latin typeface="Roboto Medium" panose="02000000000000000000" pitchFamily="2" charset="0"/>
                          <a:ea typeface="+mn-ea"/>
                          <a:cs typeface="+mn-cs"/>
                        </a:rPr>
                        <a:t>En binômes.</a:t>
                      </a:r>
                    </a:p>
                    <a:p>
                      <a:pPr marL="0" indent="0" algn="just">
                        <a:buNone/>
                      </a:pPr>
                      <a:r>
                        <a:rPr lang="fr-FR" sz="1000" b="0" i="1" kern="1300" baseline="0" dirty="0">
                          <a:solidFill>
                            <a:schemeClr val="dk1"/>
                          </a:solidFill>
                          <a:effectLst/>
                          <a:latin typeface="Roboto Medium" panose="02000000000000000000" pitchFamily="2" charset="0"/>
                          <a:ea typeface="+mn-ea"/>
                          <a:cs typeface="+mn-cs"/>
                        </a:rPr>
                        <a:t>Imprimer et découper autant d’étiquettes de la fiche matériel que de binômes. Distribuer à chaque binôme une série d’étiquettes.</a:t>
                      </a:r>
                    </a:p>
                    <a:p>
                      <a:pPr marL="0" indent="0" algn="just">
                        <a:buNone/>
                      </a:pPr>
                      <a:r>
                        <a:rPr lang="fr-FR" sz="1000" b="0" kern="1300" baseline="0" dirty="0">
                          <a:solidFill>
                            <a:schemeClr val="dk1"/>
                          </a:solidFill>
                          <a:effectLst/>
                          <a:latin typeface="Roboto Medium" panose="02000000000000000000" pitchFamily="2" charset="0"/>
                          <a:ea typeface="+mn-ea"/>
                          <a:cs typeface="+mn-cs"/>
                        </a:rPr>
                        <a:t>Écoutez la chanson et remettez les paroles dans l’ordre. </a:t>
                      </a:r>
                    </a:p>
                    <a:p>
                      <a:pPr marL="0" indent="0">
                        <a:buNone/>
                      </a:pPr>
                      <a:r>
                        <a:rPr lang="fr-FR" sz="1000" i="1" kern="1300" dirty="0">
                          <a:solidFill>
                            <a:srgbClr val="E05329"/>
                          </a:solidFill>
                          <a:effectLst/>
                          <a:latin typeface="Roboto" panose="02000000000000000000" pitchFamily="2" charset="0"/>
                          <a:ea typeface="+mn-ea"/>
                          <a:cs typeface="+mn-cs"/>
                        </a:rPr>
                        <a:t>Se référer aux paroles de la chanson</a:t>
                      </a:r>
                    </a:p>
                    <a:p>
                      <a:pPr marL="0" indent="0">
                        <a:buNone/>
                      </a:pPr>
                      <a:endParaRPr lang="fr-FR" sz="1000" i="1" kern="1300" dirty="0">
                        <a:solidFill>
                          <a:srgbClr val="E05329"/>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Roboto Medium" panose="02000000000000000000" pitchFamily="2" charset="0"/>
                          <a:cs typeface="+mn-cs"/>
                        </a:rPr>
                        <a:t>B. </a:t>
                      </a:r>
                      <a:r>
                        <a:rPr lang="fr-FR" sz="1000" b="0" i="1" kern="1300" baseline="0" dirty="0">
                          <a:solidFill>
                            <a:schemeClr val="dk1"/>
                          </a:solidFill>
                          <a:effectLst/>
                          <a:latin typeface="Roboto Medium" panose="02000000000000000000" pitchFamily="2" charset="0"/>
                          <a:ea typeface="+mn-ea"/>
                          <a:cs typeface="+mn-cs"/>
                        </a:rPr>
                        <a:t>En binômes. </a:t>
                      </a:r>
                    </a:p>
                    <a:p>
                      <a:pPr algn="just"/>
                      <a:r>
                        <a:rPr lang="fr-FR" sz="1000" b="0" i="0" kern="1300" baseline="0" dirty="0">
                          <a:solidFill>
                            <a:schemeClr val="dk1"/>
                          </a:solidFill>
                          <a:effectLst/>
                          <a:latin typeface="Roboto Medium" panose="02000000000000000000" pitchFamily="2" charset="0"/>
                          <a:ea typeface="+mn-ea"/>
                          <a:cs typeface="+mn-cs"/>
                        </a:rPr>
                        <a:t>Associez chacune de ces idées aux paroles de la chanson reconstituées en A.</a:t>
                      </a:r>
                      <a:endParaRPr lang="fr-FR" sz="1000" i="1" kern="130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1. Yseult se moque du regard des autres : «  Le regard des gens j'en ai que faire, qui sont-ils pour me juger ? »</a:t>
                      </a:r>
                    </a:p>
                    <a:p>
                      <a:pPr marL="0" algn="just" defTabSz="755934" rtl="0" eaLnBrk="1" latinLnBrk="0" hangingPunct="1"/>
                      <a:r>
                        <a:rPr lang="fr-FR" sz="1000" i="1" kern="1300" dirty="0">
                          <a:solidFill>
                            <a:srgbClr val="E05329"/>
                          </a:solidFill>
                          <a:effectLst/>
                          <a:latin typeface="Roboto" panose="02000000000000000000" pitchFamily="2" charset="0"/>
                          <a:ea typeface="+mn-ea"/>
                          <a:cs typeface="+mn-cs"/>
                        </a:rPr>
                        <a:t>2. Yseult refuse de regarder son corps, elle ne l’aime pas : « La main sur les yeux, pas envie de la retirer.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3. Yseult se bat pour accepter son propre corps : «  Le cœur sur le sol, </a:t>
                      </a:r>
                      <a:r>
                        <a:rPr lang="fr-FR" sz="1000" i="1" kern="1300" dirty="0" err="1">
                          <a:solidFill>
                            <a:srgbClr val="E05329"/>
                          </a:solidFill>
                          <a:effectLst/>
                          <a:latin typeface="Roboto" panose="02000000000000000000" pitchFamily="2" charset="0"/>
                          <a:ea typeface="+mn-ea"/>
                          <a:cs typeface="+mn-cs"/>
                        </a:rPr>
                        <a:t>relève-toi</a:t>
                      </a:r>
                      <a:r>
                        <a:rPr lang="fr-FR" sz="1000" i="1" kern="1300" dirty="0">
                          <a:solidFill>
                            <a:srgbClr val="E05329"/>
                          </a:solidFill>
                          <a:effectLst/>
                          <a:latin typeface="Roboto" panose="02000000000000000000" pitchFamily="2" charset="0"/>
                          <a:ea typeface="+mn-ea"/>
                          <a:cs typeface="+mn-cs"/>
                        </a:rPr>
                        <a:t> faut pas déconner.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4. La société n’accepte pas les personnes faibles :  « Y’a pas de place pour les faibles, y’a pas de place pour les regrets.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5. Yseult raconte son passé difficile : « Un pardon à mon père, insolente je l'ai été. Dans les yeux de mon frère, des claques il s'en est bouffé. Sur les joues de ma mère, des rivières se sont écoulées.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dirty="0">
                        <a:solidFill>
                          <a:srgbClr val="E05329"/>
                        </a:solidFill>
                        <a:effectLst/>
                        <a:latin typeface="Roboto" panose="02000000000000000000" pitchFamily="2" charset="0"/>
                        <a:ea typeface="+mn-ea"/>
                        <a:cs typeface="+mn-cs"/>
                      </a:endParaRPr>
                    </a:p>
                    <a:p>
                      <a:pPr marL="0" indent="0">
                        <a:buNone/>
                      </a:pPr>
                      <a:endParaRPr lang="fr-FR" sz="1000" i="1" kern="1300" dirty="0">
                        <a:solidFill>
                          <a:srgbClr val="E05329"/>
                        </a:solidFill>
                        <a:effectLst/>
                        <a:latin typeface="Roboto" panose="02000000000000000000" pitchFamily="2" charset="0"/>
                        <a:ea typeface="+mn-ea"/>
                        <a:cs typeface="+mn-cs"/>
                      </a:endParaRPr>
                    </a:p>
                    <a:p>
                      <a:pPr marL="0" indent="0">
                        <a:buNone/>
                      </a:pPr>
                      <a:endParaRPr lang="fr-FR" sz="1000" b="0" i="1"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6"/>
            </p:custDataLst>
          </p:nvPr>
        </p:nvSpPr>
        <p:spPr>
          <a:xfrm>
            <a:off x="325876" y="337508"/>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9CC130F-A3BC-CFBE-7046-FE5553DB5D3F}"/>
              </a:ext>
            </a:extLst>
          </p:cNvPr>
          <p:cNvPicPr>
            <a:picLocks noChangeAspect="1"/>
          </p:cNvPicPr>
          <p:nvPr>
            <p:custDataLst>
              <p:tags r:id="rId1"/>
            </p:custDataLst>
          </p:nvPr>
        </p:nvPicPr>
        <p:blipFill>
          <a:blip r:embed="rId9"/>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Corps » </a:t>
            </a:r>
            <a:r>
              <a:rPr lang="fr-FR" sz="1200" dirty="0">
                <a:latin typeface="Roboto" panose="02000000000000000000" pitchFamily="2" charset="0"/>
                <a:ea typeface="Roboto" panose="02000000000000000000" pitchFamily="2" charset="0"/>
              </a:rPr>
              <a:t>Yseult</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Delcombel</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custDataLst>
              <p:tags r:id="rId4"/>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12" name="ZoneTexte 11">
            <a:extLst>
              <a:ext uri="{FF2B5EF4-FFF2-40B4-BE49-F238E27FC236}">
                <a16:creationId xmlns:a16="http://schemas.microsoft.com/office/drawing/2014/main" id="{4DD95A50-527F-18CC-A104-64E32B83E55B}"/>
              </a:ext>
            </a:extLst>
          </p:cNvPr>
          <p:cNvSpPr txBox="1"/>
          <p:nvPr>
            <p:custDataLst>
              <p:tags r:id="rId5"/>
            </p:custDataLst>
          </p:nvPr>
        </p:nvSpPr>
        <p:spPr>
          <a:xfrm>
            <a:off x="990599" y="1255019"/>
            <a:ext cx="5410199" cy="615553"/>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Écoutez la chanson et remettez les paroles dans l’ordre. </a:t>
            </a:r>
            <a:br>
              <a:rPr lang="fr-FR" sz="1000" kern="1300" dirty="0">
                <a:solidFill>
                  <a:schemeClr val="dk1"/>
                </a:solidFill>
                <a:latin typeface="Roboto" panose="02000000000000000000" pitchFamily="2" charset="0"/>
              </a:rPr>
            </a:br>
            <a:endParaRPr lang="fr-FR" sz="1000" kern="1300" dirty="0">
              <a:solidFill>
                <a:schemeClr val="dk1"/>
              </a:solidFill>
              <a:latin typeface="Roboto" panose="02000000000000000000" pitchFamily="2" charset="0"/>
            </a:endParaRPr>
          </a:p>
          <a:p>
            <a:endParaRPr lang="fr-FR" sz="1000" kern="1300" dirty="0">
              <a:solidFill>
                <a:schemeClr val="dk1"/>
              </a:solidFill>
              <a:latin typeface="Roboto Medium" panose="02000000000000000000" pitchFamily="2" charset="0"/>
            </a:endParaRPr>
          </a:p>
          <a:p>
            <a:endParaRPr lang="fr-FR" sz="1000" kern="1300" dirty="0">
              <a:solidFill>
                <a:schemeClr val="dk1"/>
              </a:solidFill>
              <a:latin typeface="Roboto Medium" panose="02000000000000000000" pitchFamily="2" charset="0"/>
            </a:endParaRPr>
          </a:p>
        </p:txBody>
      </p:sp>
      <p:pic>
        <p:nvPicPr>
          <p:cNvPr id="6" name="Image 5">
            <a:extLst>
              <a:ext uri="{FF2B5EF4-FFF2-40B4-BE49-F238E27FC236}">
                <a16:creationId xmlns:a16="http://schemas.microsoft.com/office/drawing/2014/main" id="{06022D1A-C21F-9954-5838-FDF5292A3CA3}"/>
              </a:ext>
            </a:extLst>
          </p:cNvPr>
          <p:cNvPicPr>
            <a:picLocks noChangeAspect="1"/>
          </p:cNvPicPr>
          <p:nvPr>
            <p:custDataLst>
              <p:tags r:id="rId6"/>
            </p:custDataLst>
          </p:nvPr>
        </p:nvPicPr>
        <p:blipFill>
          <a:blip r:embed="rId10"/>
          <a:stretch>
            <a:fillRect/>
          </a:stretch>
        </p:blipFill>
        <p:spPr>
          <a:xfrm>
            <a:off x="345462" y="1180689"/>
            <a:ext cx="508000" cy="508000"/>
          </a:xfrm>
          <a:prstGeom prst="rect">
            <a:avLst/>
          </a:prstGeom>
        </p:spPr>
      </p:pic>
      <p:graphicFrame>
        <p:nvGraphicFramePr>
          <p:cNvPr id="2" name="Tableau 1">
            <a:extLst>
              <a:ext uri="{FF2B5EF4-FFF2-40B4-BE49-F238E27FC236}">
                <a16:creationId xmlns:a16="http://schemas.microsoft.com/office/drawing/2014/main" id="{6E2B1121-6C2E-4611-A934-748CD30A4A3D}"/>
              </a:ext>
            </a:extLst>
          </p:cNvPr>
          <p:cNvGraphicFramePr>
            <a:graphicFrameLocks noGrp="1"/>
          </p:cNvGraphicFramePr>
          <p:nvPr>
            <p:custDataLst>
              <p:tags r:id="rId7"/>
            </p:custDataLst>
            <p:extLst>
              <p:ext uri="{D42A27DB-BD31-4B8C-83A1-F6EECF244321}">
                <p14:modId xmlns:p14="http://schemas.microsoft.com/office/powerpoint/2010/main" val="1251239406"/>
              </p:ext>
            </p:extLst>
          </p:nvPr>
        </p:nvGraphicFramePr>
        <p:xfrm>
          <a:off x="1028953" y="1762778"/>
          <a:ext cx="5501767" cy="5852160"/>
        </p:xfrm>
        <a:graphic>
          <a:graphicData uri="http://schemas.openxmlformats.org/drawingml/2006/table">
            <a:tbl>
              <a:tblPr firstRow="1" bandRow="1">
                <a:tableStyleId>{073A0DAA-6AF3-43AB-8588-CEC1D06C72B9}</a:tableStyleId>
              </a:tblPr>
              <a:tblGrid>
                <a:gridCol w="5501767">
                  <a:extLst>
                    <a:ext uri="{9D8B030D-6E8A-4147-A177-3AD203B41FA5}">
                      <a16:colId xmlns:a16="http://schemas.microsoft.com/office/drawing/2014/main" val="1801883093"/>
                    </a:ext>
                  </a:extLst>
                </a:gridCol>
              </a:tblGrid>
              <a:tr h="370840">
                <a:tc>
                  <a:txBody>
                    <a:bodyPr/>
                    <a:lstStyle/>
                    <a:p>
                      <a:pPr algn="ctr"/>
                      <a:endParaRPr lang="fr-FR" sz="1400" b="0" dirty="0">
                        <a:solidFill>
                          <a:srgbClr val="202124"/>
                        </a:solidFill>
                        <a:latin typeface="Roboto" panose="02000000000000000000" pitchFamily="2" charset="0"/>
                        <a:ea typeface="Roboto" panose="02000000000000000000" pitchFamily="2" charset="0"/>
                      </a:endParaRPr>
                    </a:p>
                    <a:p>
                      <a:pPr algn="ctr"/>
                      <a:r>
                        <a:rPr lang="fr-FR" sz="1400" b="0" dirty="0">
                          <a:solidFill>
                            <a:srgbClr val="202124"/>
                          </a:solidFill>
                          <a:latin typeface="Roboto" panose="02000000000000000000" pitchFamily="2" charset="0"/>
                          <a:ea typeface="Roboto" panose="02000000000000000000" pitchFamily="2" charset="0"/>
                        </a:rPr>
                        <a:t>Le corps nu sur le sol, j'me fais du mal depuis des années</a:t>
                      </a:r>
                    </a:p>
                    <a:p>
                      <a:pPr algn="ctr"/>
                      <a:endParaRPr lang="fr-FR" sz="1400" b="0" dirty="0">
                        <a:solidFill>
                          <a:schemeClr val="tx1"/>
                        </a:solidFill>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48760511"/>
                  </a:ext>
                </a:extLst>
              </a:tr>
              <a:tr h="370840">
                <a:tc>
                  <a:txBody>
                    <a:bodyPr/>
                    <a:lstStyle/>
                    <a:p>
                      <a:pPr algn="ctr"/>
                      <a:endParaRPr lang="fr-FR" sz="1400" dirty="0">
                        <a:solidFill>
                          <a:srgbClr val="202124"/>
                        </a:solidFill>
                        <a:latin typeface="Roboto" panose="02000000000000000000" pitchFamily="2" charset="0"/>
                        <a:ea typeface="Roboto" panose="02000000000000000000" pitchFamily="2" charset="0"/>
                      </a:endParaRPr>
                    </a:p>
                    <a:p>
                      <a:pPr algn="ctr"/>
                      <a:r>
                        <a:rPr lang="fr-FR" sz="1400" dirty="0">
                          <a:solidFill>
                            <a:srgbClr val="202124"/>
                          </a:solidFill>
                          <a:latin typeface="Roboto" panose="02000000000000000000" pitchFamily="2" charset="0"/>
                          <a:ea typeface="Roboto" panose="02000000000000000000" pitchFamily="2" charset="0"/>
                        </a:rPr>
                        <a:t>La main sur les yeux, pas envie de la retirer</a:t>
                      </a:r>
                    </a:p>
                    <a:p>
                      <a:pPr algn="ct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649261721"/>
                  </a:ext>
                </a:extLst>
              </a:tr>
              <a:tr h="370840">
                <a:tc>
                  <a:txBody>
                    <a:bodyPr/>
                    <a:lstStyle/>
                    <a:p>
                      <a:pPr algn="ctr"/>
                      <a:endParaRPr lang="fr-FR" sz="1400" dirty="0">
                        <a:solidFill>
                          <a:srgbClr val="202124"/>
                        </a:solidFill>
                        <a:latin typeface="Roboto" panose="02000000000000000000" pitchFamily="2" charset="0"/>
                        <a:ea typeface="Roboto" panose="02000000000000000000" pitchFamily="2" charset="0"/>
                      </a:endParaRPr>
                    </a:p>
                    <a:p>
                      <a:pPr algn="ctr"/>
                      <a:r>
                        <a:rPr lang="fr-FR" sz="1400" dirty="0">
                          <a:solidFill>
                            <a:srgbClr val="202124"/>
                          </a:solidFill>
                          <a:latin typeface="Roboto" panose="02000000000000000000" pitchFamily="2" charset="0"/>
                          <a:ea typeface="Roboto" panose="02000000000000000000" pitchFamily="2" charset="0"/>
                        </a:rPr>
                        <a:t>Y a pas de place pour les faibles, y a pas de place pour les regrets</a:t>
                      </a:r>
                    </a:p>
                    <a:p>
                      <a:pPr algn="ct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443096241"/>
                  </a:ext>
                </a:extLst>
              </a:tr>
              <a:tr h="370840">
                <a:tc>
                  <a:txBody>
                    <a:bodyPr/>
                    <a:lstStyle/>
                    <a:p>
                      <a:pPr algn="ctr"/>
                      <a:endParaRPr lang="fr-FR" sz="1400" dirty="0">
                        <a:solidFill>
                          <a:srgbClr val="202124"/>
                        </a:solidFill>
                        <a:latin typeface="Roboto" panose="02000000000000000000" pitchFamily="2" charset="0"/>
                        <a:ea typeface="Roboto" panose="02000000000000000000" pitchFamily="2" charset="0"/>
                      </a:endParaRPr>
                    </a:p>
                    <a:p>
                      <a:pPr algn="ctr"/>
                      <a:r>
                        <a:rPr lang="fr-FR" sz="1400" dirty="0">
                          <a:solidFill>
                            <a:srgbClr val="202124"/>
                          </a:solidFill>
                          <a:latin typeface="Roboto" panose="02000000000000000000" pitchFamily="2" charset="0"/>
                          <a:ea typeface="Roboto" panose="02000000000000000000" pitchFamily="2" charset="0"/>
                        </a:rPr>
                        <a:t>Le cœur sur le sol, relève-toi faut pas déconner</a:t>
                      </a:r>
                    </a:p>
                    <a:p>
                      <a:pPr algn="ct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4001464970"/>
                  </a:ext>
                </a:extLst>
              </a:tr>
              <a:tr h="370840">
                <a:tc>
                  <a:txBody>
                    <a:bodyPr/>
                    <a:lstStyle/>
                    <a:p>
                      <a:pPr algn="ctr"/>
                      <a:endParaRPr lang="fr-FR" sz="1400" dirty="0">
                        <a:solidFill>
                          <a:srgbClr val="202124"/>
                        </a:solidFill>
                        <a:latin typeface="Roboto" panose="02000000000000000000" pitchFamily="2" charset="0"/>
                        <a:ea typeface="Roboto" panose="02000000000000000000" pitchFamily="2" charset="0"/>
                      </a:endParaRPr>
                    </a:p>
                    <a:p>
                      <a:pPr algn="ctr"/>
                      <a:r>
                        <a:rPr lang="fr-FR" sz="1400" dirty="0">
                          <a:solidFill>
                            <a:srgbClr val="202124"/>
                          </a:solidFill>
                          <a:latin typeface="Roboto" panose="02000000000000000000" pitchFamily="2" charset="0"/>
                          <a:ea typeface="Roboto" panose="02000000000000000000" pitchFamily="2" charset="0"/>
                        </a:rPr>
                        <a:t>Le regard des gens j'en ai que faire, qui sont-ils pour me juger ?</a:t>
                      </a:r>
                    </a:p>
                    <a:p>
                      <a:pPr algn="ct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968215876"/>
                  </a:ext>
                </a:extLst>
              </a:tr>
              <a:tr h="370840">
                <a:tc>
                  <a:txBody>
                    <a:bodyPr/>
                    <a:lstStyle/>
                    <a:p>
                      <a:pPr algn="ctr"/>
                      <a:endParaRPr lang="fr-FR" sz="1400" dirty="0">
                        <a:solidFill>
                          <a:srgbClr val="202124"/>
                        </a:solidFill>
                        <a:latin typeface="Roboto" panose="02000000000000000000" pitchFamily="2" charset="0"/>
                        <a:ea typeface="Roboto" panose="02000000000000000000" pitchFamily="2" charset="0"/>
                      </a:endParaRPr>
                    </a:p>
                    <a:p>
                      <a:pPr algn="ctr"/>
                      <a:r>
                        <a:rPr lang="fr-FR" sz="1400" dirty="0">
                          <a:solidFill>
                            <a:srgbClr val="202124"/>
                          </a:solidFill>
                          <a:latin typeface="Roboto" panose="02000000000000000000" pitchFamily="2" charset="0"/>
                          <a:ea typeface="Roboto" panose="02000000000000000000" pitchFamily="2" charset="0"/>
                        </a:rPr>
                        <a:t>Un pardon à mon père, insolente je l'ai été</a:t>
                      </a:r>
                    </a:p>
                    <a:p>
                      <a:pPr algn="ct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323111185"/>
                  </a:ext>
                </a:extLst>
              </a:tr>
              <a:tr h="370840">
                <a:tc>
                  <a:txBody>
                    <a:bodyPr/>
                    <a:lstStyle/>
                    <a:p>
                      <a:pPr algn="ctr"/>
                      <a:endParaRPr lang="fr-FR" sz="1400" dirty="0">
                        <a:solidFill>
                          <a:srgbClr val="202124"/>
                        </a:solidFill>
                        <a:latin typeface="Roboto" panose="02000000000000000000" pitchFamily="2" charset="0"/>
                        <a:ea typeface="Roboto" panose="02000000000000000000" pitchFamily="2" charset="0"/>
                      </a:endParaRPr>
                    </a:p>
                    <a:p>
                      <a:pPr algn="ctr"/>
                      <a:r>
                        <a:rPr lang="fr-FR" sz="1400" dirty="0">
                          <a:solidFill>
                            <a:srgbClr val="202124"/>
                          </a:solidFill>
                          <a:latin typeface="Roboto" panose="02000000000000000000" pitchFamily="2" charset="0"/>
                          <a:ea typeface="Roboto" panose="02000000000000000000" pitchFamily="2" charset="0"/>
                        </a:rPr>
                        <a:t>Dans les yeux de mon frère, ouais des claques il s'en est bouffé</a:t>
                      </a:r>
                    </a:p>
                    <a:p>
                      <a:pPr algn="ct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24644043"/>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400" dirty="0">
                        <a:solidFill>
                          <a:srgbClr val="202124"/>
                        </a:solidFill>
                        <a:latin typeface="Roboto" panose="02000000000000000000" pitchFamily="2" charset="0"/>
                        <a:ea typeface="Roboto" panose="02000000000000000000" pitchFamily="2" charset="0"/>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400" dirty="0">
                          <a:solidFill>
                            <a:srgbClr val="202124"/>
                          </a:solidFill>
                          <a:latin typeface="Roboto" panose="02000000000000000000" pitchFamily="2" charset="0"/>
                          <a:ea typeface="Roboto" panose="02000000000000000000" pitchFamily="2" charset="0"/>
                        </a:rPr>
                        <a:t>Sur les joues de ma mère, des rivières se sont écoulées</a:t>
                      </a:r>
                    </a:p>
                    <a:p>
                      <a:pPr marL="0" marR="0" lvl="0" indent="0" algn="ctr" defTabSz="755934" rtl="0" eaLnBrk="1" fontAlgn="auto" latinLnBrk="0" hangingPunct="1">
                        <a:lnSpc>
                          <a:spcPct val="100000"/>
                        </a:lnSpc>
                        <a:spcBef>
                          <a:spcPts val="0"/>
                        </a:spcBef>
                        <a:spcAft>
                          <a:spcPts val="0"/>
                        </a:spcAft>
                        <a:buClrTx/>
                        <a:buSzTx/>
                        <a:buFontTx/>
                        <a:buNone/>
                        <a:tabLst/>
                        <a:defRPr/>
                      </a:pPr>
                      <a:endParaRPr lang="fr-FR" sz="1400" b="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806490070"/>
                  </a:ext>
                </a:extLst>
              </a:tr>
            </a:tbl>
          </a:graphicData>
        </a:graphic>
      </p:graphicFrame>
    </p:spTree>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20"/>
</p:tagLst>
</file>

<file path=ppt/tags/tag19.xml><?xml version="1.0" encoding="utf-8"?>
<p:tagLst xmlns:a="http://schemas.openxmlformats.org/drawingml/2006/main" xmlns:r="http://schemas.openxmlformats.org/officeDocument/2006/relationships" xmlns:p="http://schemas.openxmlformats.org/presentationml/2006/main">
  <p:tag name="NUM" val="2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9"/>
</p:tagLst>
</file>

<file path=ppt/tags/tag26.xml><?xml version="1.0" encoding="utf-8"?>
<p:tagLst xmlns:a="http://schemas.openxmlformats.org/drawingml/2006/main" xmlns:r="http://schemas.openxmlformats.org/officeDocument/2006/relationships" xmlns:p="http://schemas.openxmlformats.org/presentationml/2006/main">
  <p:tag name="NUM" val="20"/>
</p:tagLst>
</file>

<file path=ppt/tags/tag27.xml><?xml version="1.0" encoding="utf-8"?>
<p:tagLst xmlns:a="http://schemas.openxmlformats.org/drawingml/2006/main" xmlns:r="http://schemas.openxmlformats.org/officeDocument/2006/relationships" xmlns:p="http://schemas.openxmlformats.org/presentationml/2006/main">
  <p:tag name="NUM" val="2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6"/>
</p:tagLst>
</file>

<file path=ppt/tags/tag34.xml><?xml version="1.0" encoding="utf-8"?>
<p:tagLst xmlns:a="http://schemas.openxmlformats.org/drawingml/2006/main" xmlns:r="http://schemas.openxmlformats.org/officeDocument/2006/relationships" xmlns:p="http://schemas.openxmlformats.org/presentationml/2006/main">
  <p:tag name="NUM" val="20"/>
</p:tagLst>
</file>

<file path=ppt/tags/tag35.xml><?xml version="1.0" encoding="utf-8"?>
<p:tagLst xmlns:a="http://schemas.openxmlformats.org/drawingml/2006/main" xmlns:r="http://schemas.openxmlformats.org/officeDocument/2006/relationships" xmlns:p="http://schemas.openxmlformats.org/presentationml/2006/main">
  <p:tag name="NUM" val="2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1883</TotalTime>
  <Words>1991</Words>
  <Application>Microsoft Office PowerPoint</Application>
  <PresentationFormat>Personnalisé</PresentationFormat>
  <Paragraphs>227</Paragraphs>
  <Slides>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Times New Roman</vt:lpstr>
      <vt:lpstr>Wingdings</vt:lpstr>
      <vt:lpstr>Thème Office</vt:lpstr>
      <vt:lpstr>Corps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Frederique TREFFANDIER</cp:lastModifiedBy>
  <cp:revision>124</cp:revision>
  <cp:lastPrinted>2022-09-30T12:17:46Z</cp:lastPrinted>
  <dcterms:created xsi:type="dcterms:W3CDTF">2022-03-24T14:32:05Z</dcterms:created>
  <dcterms:modified xsi:type="dcterms:W3CDTF">2022-09-30T13:41:27Z</dcterms:modified>
</cp:coreProperties>
</file>