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22C208-0FA0-8067-5FF9-740C708E4488}" name="HP" initials="H" userId="HP" providerId="None"/>
  <p188:author id="{C95D2D28-294F-7537-1E66-E08C5AC9F915}" name="Sarah DELBOIS" initials="SD" userId="S-1-5-21-3575051080-1497785314-1522427798-457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ederique TREFFANDIER" initials="FT" lastIdx="0" clrIdx="0">
    <p:extLst>
      <p:ext uri="{19B8F6BF-5375-455C-9EA6-DF929625EA0E}">
        <p15:presenceInfo xmlns:p15="http://schemas.microsoft.com/office/powerpoint/2012/main" userId="S-1-5-21-3575051080-1497785314-1522427798-14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329"/>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87"/>
    <p:restoredTop sz="95827"/>
  </p:normalViewPr>
  <p:slideViewPr>
    <p:cSldViewPr snapToGrid="0" snapToObjects="1">
      <p:cViewPr varScale="1">
        <p:scale>
          <a:sx n="68" d="100"/>
          <a:sy n="68" d="100"/>
        </p:scale>
        <p:origin x="3728" y="240"/>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emf"/><Relationship Id="rId7"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emf"/><Relationship Id="rId7"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13.emf"/><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17.emf"/><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3DC82CB-8100-124C-8565-990BBD13FAD3}"/>
              </a:ext>
            </a:extLst>
          </p:cNvPr>
          <p:cNvPicPr>
            <a:picLocks noChangeAspect="1"/>
          </p:cNvPicPr>
          <p:nvPr/>
        </p:nvPicPr>
        <p:blipFill>
          <a:blip r:embed="rId2"/>
          <a:stretch>
            <a:fillRect/>
          </a:stretch>
        </p:blipFill>
        <p:spPr>
          <a:xfrm>
            <a:off x="7937" y="5556"/>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55505" y="975444"/>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Les fleurs</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nvSpPr>
        <p:spPr>
          <a:xfrm>
            <a:off x="2755505" y="1752523"/>
            <a:ext cx="4490979" cy="7848302"/>
          </a:xfrm>
          <a:prstGeom prst="rect">
            <a:avLst/>
          </a:prstGeom>
          <a:noFill/>
        </p:spPr>
        <p:txBody>
          <a:bodyPr wrap="square" lIns="0" tIns="0" rIns="0" bIns="0" rtlCol="0">
            <a:spAutoFit/>
          </a:bodyPr>
          <a:lstStyle/>
          <a:p>
            <a:pPr algn="l"/>
            <a:r>
              <a:rPr lang="fr-FR" sz="1000" b="0" i="0" dirty="0">
                <a:solidFill>
                  <a:srgbClr val="202124"/>
                </a:solidFill>
                <a:effectLst/>
                <a:latin typeface="arial" panose="020B0604020202020204" pitchFamily="34" charset="0"/>
              </a:rPr>
              <a:t>Quand tout fout le camp</a:t>
            </a:r>
            <a:r>
              <a:rPr lang="fr-FR" sz="1000" b="0" i="0" baseline="30000" dirty="0">
                <a:solidFill>
                  <a:srgbClr val="202124"/>
                </a:solidFill>
                <a:effectLst/>
                <a:latin typeface="arial" panose="020B0604020202020204" pitchFamily="34" charset="0"/>
              </a:rPr>
              <a:t>1</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Quand tout est décevant</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Quand rien n'est à sa place</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Pas même moi</a:t>
            </a:r>
          </a:p>
          <a:p>
            <a:pPr algn="l"/>
            <a:endParaRPr lang="fr-FR" sz="1000" b="0" i="0" dirty="0">
              <a:solidFill>
                <a:srgbClr val="202124"/>
              </a:solidFill>
              <a:effectLst/>
              <a:latin typeface="arial" panose="020B0604020202020204" pitchFamily="34" charset="0"/>
            </a:endParaRPr>
          </a:p>
          <a:p>
            <a:r>
              <a:rPr lang="fr-FR" sz="1000" b="0" i="0" dirty="0">
                <a:solidFill>
                  <a:srgbClr val="202124"/>
                </a:solidFill>
                <a:effectLst/>
                <a:latin typeface="arial" panose="020B0604020202020204" pitchFamily="34" charset="0"/>
              </a:rPr>
              <a:t>Quand tout me lasse</a:t>
            </a:r>
            <a:r>
              <a:rPr lang="fr-FR" sz="1000" b="0" i="0" baseline="30000" dirty="0">
                <a:solidFill>
                  <a:srgbClr val="202124"/>
                </a:solidFill>
                <a:effectLst/>
                <a:latin typeface="arial" panose="020B0604020202020204" pitchFamily="34" charset="0"/>
              </a:rPr>
              <a:t>2</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Quand tout est dégueulasse</a:t>
            </a:r>
            <a:r>
              <a:rPr lang="fr-FR" sz="1000" b="0" i="0" baseline="30000" dirty="0">
                <a:solidFill>
                  <a:srgbClr val="202124"/>
                </a:solidFill>
                <a:effectLst/>
                <a:latin typeface="arial" panose="020B0604020202020204" pitchFamily="34" charset="0"/>
              </a:rPr>
              <a:t>3</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Quand rien ne vaut la peine</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Pas même moi</a:t>
            </a:r>
          </a:p>
          <a:p>
            <a:pPr algn="l"/>
            <a:endParaRPr lang="fr-FR" sz="1000" b="0" i="0" dirty="0">
              <a:solidFill>
                <a:srgbClr val="202124"/>
              </a:solidFill>
              <a:effectLst/>
              <a:latin typeface="arial" panose="020B0604020202020204" pitchFamily="34" charset="0"/>
            </a:endParaRPr>
          </a:p>
          <a:p>
            <a:pPr algn="l"/>
            <a:r>
              <a:rPr lang="fr-FR" sz="1000" b="0" i="0" dirty="0">
                <a:solidFill>
                  <a:srgbClr val="202124"/>
                </a:solidFill>
                <a:effectLst/>
                <a:latin typeface="arial" panose="020B0604020202020204" pitchFamily="34" charset="0"/>
              </a:rPr>
              <a:t>Je pense aux fleurs</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Qui sont parfaites</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Qui n'ont pas d'autre rôle que de l'être</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Je pense aux fleurs</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Et c'est bête</a:t>
            </a:r>
          </a:p>
          <a:p>
            <a:r>
              <a:rPr lang="fr-FR" sz="1000" b="0" i="0" dirty="0">
                <a:solidFill>
                  <a:srgbClr val="202124"/>
                </a:solidFill>
                <a:effectLst/>
                <a:latin typeface="arial" panose="020B0604020202020204" pitchFamily="34" charset="0"/>
              </a:rPr>
              <a:t>Mais j'envie leur beauté muette</a:t>
            </a:r>
            <a:r>
              <a:rPr lang="fr-FR" sz="1000" b="0" i="0" baseline="30000" dirty="0">
                <a:solidFill>
                  <a:srgbClr val="202124"/>
                </a:solidFill>
                <a:effectLst/>
                <a:latin typeface="arial" panose="020B0604020202020204" pitchFamily="34" charset="0"/>
              </a:rPr>
              <a:t>4</a:t>
            </a:r>
            <a:endParaRPr lang="fr-FR" sz="1000" b="0" i="0" dirty="0">
              <a:solidFill>
                <a:srgbClr val="202124"/>
              </a:solidFill>
              <a:effectLst/>
              <a:latin typeface="arial" panose="020B0604020202020204" pitchFamily="34" charset="0"/>
            </a:endParaRPr>
          </a:p>
          <a:p>
            <a:pPr algn="l"/>
            <a:endParaRPr lang="fr-FR" sz="1000" b="0" i="0" dirty="0">
              <a:solidFill>
                <a:srgbClr val="202124"/>
              </a:solidFill>
              <a:effectLst/>
              <a:latin typeface="arial" panose="020B0604020202020204" pitchFamily="34" charset="0"/>
            </a:endParaRPr>
          </a:p>
          <a:p>
            <a:pPr algn="l"/>
            <a:r>
              <a:rPr lang="fr-FR" sz="1000" b="0" i="0" dirty="0">
                <a:solidFill>
                  <a:srgbClr val="202124"/>
                </a:solidFill>
                <a:effectLst/>
                <a:latin typeface="arial" panose="020B0604020202020204" pitchFamily="34" charset="0"/>
              </a:rPr>
              <a:t>Quand les faits divers</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Me donnent des insomnies</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Que rien ne me guérit</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Pas même toi</a:t>
            </a:r>
          </a:p>
          <a:p>
            <a:pPr algn="l"/>
            <a:endParaRPr lang="fr-FR" sz="1000" b="0" i="0" dirty="0">
              <a:solidFill>
                <a:srgbClr val="202124"/>
              </a:solidFill>
              <a:effectLst/>
              <a:latin typeface="arial" panose="020B0604020202020204" pitchFamily="34" charset="0"/>
            </a:endParaRPr>
          </a:p>
          <a:p>
            <a:r>
              <a:rPr lang="fr-FR" sz="1000" b="0" i="0" dirty="0">
                <a:solidFill>
                  <a:srgbClr val="202124"/>
                </a:solidFill>
                <a:effectLst/>
                <a:latin typeface="arial" panose="020B0604020202020204" pitchFamily="34" charset="0"/>
              </a:rPr>
              <a:t>Quand je cherche un sens</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À ma longue errance</a:t>
            </a:r>
            <a:r>
              <a:rPr lang="fr-FR" sz="1000" b="0" i="0" baseline="30000" dirty="0">
                <a:solidFill>
                  <a:srgbClr val="202124"/>
                </a:solidFill>
                <a:effectLst/>
                <a:latin typeface="arial" panose="020B0604020202020204" pitchFamily="34" charset="0"/>
              </a:rPr>
              <a:t>5</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Que rien ne me soulage</a:t>
            </a:r>
            <a:r>
              <a:rPr lang="fr-FR" sz="1000" b="0" i="0" baseline="30000" dirty="0">
                <a:solidFill>
                  <a:srgbClr val="202124"/>
                </a:solidFill>
                <a:effectLst/>
                <a:latin typeface="arial" panose="020B0604020202020204" pitchFamily="34" charset="0"/>
              </a:rPr>
              <a:t>6</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Rien ne me séduit</a:t>
            </a:r>
          </a:p>
          <a:p>
            <a:pPr algn="l"/>
            <a:endParaRPr lang="fr-FR" sz="1000" b="0" i="0" dirty="0">
              <a:solidFill>
                <a:srgbClr val="202124"/>
              </a:solidFill>
              <a:effectLst/>
              <a:latin typeface="arial" panose="020B0604020202020204" pitchFamily="34" charset="0"/>
            </a:endParaRPr>
          </a:p>
          <a:p>
            <a:pPr algn="l"/>
            <a:r>
              <a:rPr lang="fr-FR" sz="1000" b="0" i="0" dirty="0">
                <a:solidFill>
                  <a:srgbClr val="202124"/>
                </a:solidFill>
                <a:effectLst/>
                <a:latin typeface="arial" panose="020B0604020202020204" pitchFamily="34" charset="0"/>
              </a:rPr>
              <a:t>Je pense aux fleurs</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Qui sont parfaites</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Qui n'ont pas d'autre rôle que de l'être</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Je pense aux fleurs</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Et c'est bête</a:t>
            </a:r>
          </a:p>
          <a:p>
            <a:pPr algn="l"/>
            <a:r>
              <a:rPr lang="fr-FR" sz="1000" b="0" i="0" dirty="0">
                <a:solidFill>
                  <a:srgbClr val="202124"/>
                </a:solidFill>
                <a:effectLst/>
                <a:latin typeface="arial" panose="020B0604020202020204" pitchFamily="34" charset="0"/>
              </a:rPr>
              <a:t>Mais j'envie leur beauté muette</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Mais j'envie leur beauté muette</a:t>
            </a:r>
          </a:p>
          <a:p>
            <a:pPr algn="l"/>
            <a:endParaRPr lang="fr-FR" sz="1000" b="0" i="0" dirty="0">
              <a:solidFill>
                <a:srgbClr val="202124"/>
              </a:solidFill>
              <a:effectLst/>
              <a:latin typeface="arial" panose="020B0604020202020204" pitchFamily="34" charset="0"/>
            </a:endParaRPr>
          </a:p>
          <a:p>
            <a:r>
              <a:rPr lang="fr-FR" sz="1000" b="0" i="0" dirty="0">
                <a:solidFill>
                  <a:srgbClr val="202124"/>
                </a:solidFill>
                <a:effectLst/>
                <a:latin typeface="arial" panose="020B0604020202020204" pitchFamily="34" charset="0"/>
              </a:rPr>
              <a:t>Quand mon cœur implose</a:t>
            </a:r>
            <a:r>
              <a:rPr lang="fr-FR" sz="1000" b="0" i="0" baseline="30000" dirty="0">
                <a:solidFill>
                  <a:srgbClr val="202124"/>
                </a:solidFill>
                <a:effectLst/>
                <a:latin typeface="arial" panose="020B0604020202020204" pitchFamily="34" charset="0"/>
              </a:rPr>
              <a:t>7</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Quand le noir de mes pensées</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M'arrive comme une vague</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Prête à m'avaler</a:t>
            </a:r>
          </a:p>
          <a:p>
            <a:pPr algn="l"/>
            <a:endParaRPr lang="fr-FR" sz="1000" b="0" i="0" dirty="0">
              <a:solidFill>
                <a:srgbClr val="202124"/>
              </a:solidFill>
              <a:effectLst/>
              <a:latin typeface="arial" panose="020B0604020202020204" pitchFamily="34" charset="0"/>
            </a:endParaRPr>
          </a:p>
          <a:p>
            <a:pPr algn="l"/>
            <a:r>
              <a:rPr lang="fr-FR" sz="1000" b="0" i="0" dirty="0">
                <a:solidFill>
                  <a:srgbClr val="202124"/>
                </a:solidFill>
                <a:effectLst/>
                <a:latin typeface="arial" panose="020B0604020202020204" pitchFamily="34" charset="0"/>
              </a:rPr>
              <a:t>Quand je suis coincée</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Dans un corps trop étroit</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Que je sens l'univers</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Se refermer sur moi</a:t>
            </a:r>
          </a:p>
          <a:p>
            <a:pPr algn="l"/>
            <a:endParaRPr lang="fr-FR" sz="1000" b="0" i="0" dirty="0">
              <a:solidFill>
                <a:srgbClr val="202124"/>
              </a:solidFill>
              <a:effectLst/>
              <a:latin typeface="arial" panose="020B0604020202020204" pitchFamily="34" charset="0"/>
            </a:endParaRPr>
          </a:p>
          <a:p>
            <a:pPr algn="l"/>
            <a:r>
              <a:rPr lang="fr-FR" sz="1000" b="0" i="0" dirty="0">
                <a:solidFill>
                  <a:srgbClr val="202124"/>
                </a:solidFill>
                <a:effectLst/>
                <a:latin typeface="arial" panose="020B0604020202020204" pitchFamily="34" charset="0"/>
              </a:rPr>
              <a:t>Je pense aux fleurs</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Qui sont parfaites</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Mais qui n'ont pas d'autre rôle que de l'être</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Je pense aux fleurs</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Et c'est bête</a:t>
            </a:r>
            <a:br>
              <a:rPr lang="fr-FR" sz="1000" b="0" i="0" dirty="0">
                <a:solidFill>
                  <a:srgbClr val="202124"/>
                </a:solidFill>
                <a:effectLst/>
                <a:latin typeface="arial" panose="020B0604020202020204" pitchFamily="34" charset="0"/>
              </a:rPr>
            </a:br>
            <a:r>
              <a:rPr lang="fr-FR" sz="1000" b="0" i="0" dirty="0">
                <a:solidFill>
                  <a:srgbClr val="202124"/>
                </a:solidFill>
                <a:effectLst/>
                <a:latin typeface="arial" panose="020B0604020202020204" pitchFamily="34" charset="0"/>
              </a:rPr>
              <a:t>Mais j'envie leur beauté muette</a:t>
            </a:r>
          </a:p>
        </p:txBody>
      </p:sp>
      <p:sp>
        <p:nvSpPr>
          <p:cNvPr id="11" name="ZoneTexte 10">
            <a:extLst>
              <a:ext uri="{FF2B5EF4-FFF2-40B4-BE49-F238E27FC236}">
                <a16:creationId xmlns:a16="http://schemas.microsoft.com/office/drawing/2014/main" id="{BFB56DE7-D704-884C-9813-744311F95B9B}"/>
              </a:ext>
            </a:extLst>
          </p:cNvPr>
          <p:cNvSpPr txBox="1"/>
          <p:nvPr/>
        </p:nvSpPr>
        <p:spPr>
          <a:xfrm>
            <a:off x="322240" y="3001191"/>
            <a:ext cx="2065045" cy="3654847"/>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nSpc>
                <a:spcPts val="1280"/>
              </a:lnSpc>
            </a:pPr>
            <a:endParaRPr lang="fr-FR" sz="1200" dirty="0">
              <a:latin typeface="Roboto Medium" panose="02000000000000000000" pitchFamily="2" charset="0"/>
              <a:ea typeface="Roboto Medium" panose="02000000000000000000" pitchFamily="2" charset="0"/>
            </a:endParaRPr>
          </a:p>
          <a:p>
            <a:pPr algn="just">
              <a:lnSpc>
                <a:spcPts val="1280"/>
              </a:lnSpc>
            </a:pP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A</a:t>
            </a:r>
            <a:r>
              <a:rPr lang="en-US" sz="900" b="0" i="0" dirty="0" err="1">
                <a:solidFill>
                  <a:srgbClr val="4D5156"/>
                </a:solidFill>
                <a:effectLst/>
                <a:latin typeface="Roboto Medium" panose="02000000000000000000" pitchFamily="2" charset="0"/>
                <a:ea typeface="Roboto Medium" panose="02000000000000000000" pitchFamily="2" charset="0"/>
                <a:cs typeface="Roboto Medium" panose="02000000000000000000" pitchFamily="2" charset="0"/>
              </a:rPr>
              <a:t>uteure-compositrice-interprète</a:t>
            </a:r>
            <a:r>
              <a:rPr lang="en-US" sz="900" b="0" i="0" dirty="0">
                <a:solidFill>
                  <a:srgbClr val="4D5156"/>
                </a:solidFill>
                <a:effectLst/>
                <a:latin typeface="Roboto Medium" panose="02000000000000000000" pitchFamily="2" charset="0"/>
                <a:ea typeface="Roboto Medium" panose="02000000000000000000" pitchFamily="2" charset="0"/>
                <a:cs typeface="Roboto Medium" panose="02000000000000000000" pitchFamily="2" charset="0"/>
              </a:rPr>
              <a:t>, Clara </a:t>
            </a:r>
            <a:r>
              <a:rPr lang="en-US" sz="900" b="0" i="0" dirty="0" err="1">
                <a:solidFill>
                  <a:srgbClr val="4D5156"/>
                </a:solidFill>
                <a:effectLst/>
                <a:latin typeface="Roboto Medium" panose="02000000000000000000" pitchFamily="2" charset="0"/>
                <a:ea typeface="Roboto Medium" panose="02000000000000000000" pitchFamily="2" charset="0"/>
                <a:cs typeface="Roboto Medium" panose="02000000000000000000" pitchFamily="2" charset="0"/>
              </a:rPr>
              <a:t>Luciani</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est</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née dans le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sud</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de la France,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en</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1992. Elle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grandit</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à Marseille et commence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très</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jeune</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à chanter dans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une</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chorale. Les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autres</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enfants se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moquent</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de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sa</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voix</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grave et de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sa</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grande</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taille</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cap="all"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à</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partir</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de 2011, Clara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Luciani</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collabore</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sur des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projets</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à succès :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elle</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chante</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pour le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groupe</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La Femme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en</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2011,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puis</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elle</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enchaîne</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les premières parties pour des grands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noms</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de la chanson française,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comme</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Calogero</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ou</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Benjamin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Biolay</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C’est</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en</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2017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qu’elle</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sort son premier album, </a:t>
            </a:r>
            <a:r>
              <a:rPr lang="en-US" sz="900" i="1"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Monstre</a:t>
            </a:r>
            <a:r>
              <a:rPr lang="en-US" sz="900" i="1"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d’amour</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a:t>
            </a:r>
            <a:r>
              <a:rPr lang="en-US" sz="900" i="1"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qui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connaît</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un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incroyable</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succès</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Elle sort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ensuite</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deux albums studios, Sainte-Victoire (2018) et Coeur (2021). Dans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ses</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chansons, Clara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exprime</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ses</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douleurs</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ses</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joies</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et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sa</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 </a:t>
            </a:r>
            <a:r>
              <a:rPr lang="en-US" sz="900" dirty="0" err="1">
                <a:solidFill>
                  <a:srgbClr val="4D5156"/>
                </a:solidFill>
                <a:latin typeface="Roboto Medium" panose="02000000000000000000" pitchFamily="2" charset="0"/>
                <a:ea typeface="Roboto Medium" panose="02000000000000000000" pitchFamily="2" charset="0"/>
                <a:cs typeface="Roboto Medium" panose="02000000000000000000" pitchFamily="2" charset="0"/>
              </a:rPr>
              <a:t>mélancolie</a:t>
            </a:r>
            <a:r>
              <a:rPr lang="en-US" sz="900" dirty="0">
                <a:solidFill>
                  <a:srgbClr val="4D5156"/>
                </a:solidFill>
                <a:latin typeface="Roboto Medium" panose="02000000000000000000" pitchFamily="2" charset="0"/>
                <a:ea typeface="Roboto Medium" panose="02000000000000000000" pitchFamily="2" charset="0"/>
                <a:cs typeface="Roboto Medium" panose="02000000000000000000" pitchFamily="2" charset="0"/>
              </a:rPr>
              <a:t>.</a:t>
            </a:r>
            <a:endParaRPr lang="en-US" sz="900" strike="sngStrike" dirty="0">
              <a:solidFill>
                <a:srgbClr val="4D5156"/>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21" name="ZoneTexte 20">
            <a:extLst>
              <a:ext uri="{FF2B5EF4-FFF2-40B4-BE49-F238E27FC236}">
                <a16:creationId xmlns:a16="http://schemas.microsoft.com/office/drawing/2014/main" id="{CE838379-B8E2-1A4F-88D5-3783376BFB73}"/>
              </a:ext>
            </a:extLst>
          </p:cNvPr>
          <p:cNvSpPr txBox="1"/>
          <p:nvPr/>
        </p:nvSpPr>
        <p:spPr>
          <a:xfrm>
            <a:off x="322240" y="7933093"/>
            <a:ext cx="2165684" cy="1261564"/>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nSpc>
                <a:spcPts val="1080"/>
              </a:lnSpc>
            </a:pPr>
            <a:r>
              <a:rPr lang="fr-FR" sz="850" i="1" dirty="0">
                <a:latin typeface="Roboto" panose="02000000000000000000" pitchFamily="2" charset="0"/>
                <a:ea typeface="Roboto" panose="02000000000000000000" pitchFamily="2" charset="0"/>
              </a:rPr>
              <a:t>1. Quand tout fout le camp : </a:t>
            </a:r>
            <a:r>
              <a:rPr lang="fr-FR" sz="850" dirty="0">
                <a:latin typeface="Roboto" panose="02000000000000000000" pitchFamily="2" charset="0"/>
                <a:ea typeface="Roboto" panose="02000000000000000000" pitchFamily="2" charset="0"/>
              </a:rPr>
              <a:t>quand plus rien ne va.</a:t>
            </a:r>
          </a:p>
          <a:p>
            <a:pPr>
              <a:lnSpc>
                <a:spcPts val="1080"/>
              </a:lnSpc>
            </a:pPr>
            <a:r>
              <a:rPr lang="fr-FR" sz="850" i="1" dirty="0">
                <a:latin typeface="Roboto" panose="02000000000000000000" pitchFamily="2" charset="0"/>
                <a:ea typeface="Roboto" panose="02000000000000000000" pitchFamily="2" charset="0"/>
              </a:rPr>
              <a:t>2. Lasser : </a:t>
            </a:r>
            <a:r>
              <a:rPr lang="fr-FR" sz="850" dirty="0">
                <a:latin typeface="Roboto" panose="02000000000000000000" pitchFamily="2" charset="0"/>
                <a:ea typeface="Roboto" panose="02000000000000000000" pitchFamily="2" charset="0"/>
              </a:rPr>
              <a:t>ennuyer.</a:t>
            </a:r>
          </a:p>
          <a:p>
            <a:pPr>
              <a:lnSpc>
                <a:spcPts val="1080"/>
              </a:lnSpc>
            </a:pPr>
            <a:r>
              <a:rPr lang="fr-FR" sz="850" i="1" dirty="0">
                <a:latin typeface="Roboto" panose="02000000000000000000" pitchFamily="2" charset="0"/>
                <a:ea typeface="Roboto" panose="02000000000000000000" pitchFamily="2" charset="0"/>
              </a:rPr>
              <a:t>3. Dégueulasse : </a:t>
            </a:r>
            <a:r>
              <a:rPr lang="fr-FR" sz="850" dirty="0">
                <a:latin typeface="Roboto" panose="02000000000000000000" pitchFamily="2" charset="0"/>
                <a:ea typeface="Roboto" panose="02000000000000000000" pitchFamily="2" charset="0"/>
              </a:rPr>
              <a:t>qui dégoûte, qui révolte.</a:t>
            </a:r>
          </a:p>
          <a:p>
            <a:pPr>
              <a:lnSpc>
                <a:spcPts val="1080"/>
              </a:lnSpc>
            </a:pPr>
            <a:r>
              <a:rPr lang="fr-FR" sz="850" i="1" dirty="0">
                <a:latin typeface="Roboto" panose="02000000000000000000" pitchFamily="2" charset="0"/>
                <a:ea typeface="Roboto" panose="02000000000000000000" pitchFamily="2" charset="0"/>
              </a:rPr>
              <a:t>4. Muet : </a:t>
            </a:r>
            <a:r>
              <a:rPr lang="fr-FR" sz="850" dirty="0">
                <a:latin typeface="Roboto" panose="02000000000000000000" pitchFamily="2" charset="0"/>
                <a:ea typeface="Roboto" panose="02000000000000000000" pitchFamily="2" charset="0"/>
              </a:rPr>
              <a:t>qui ne parle pas.</a:t>
            </a:r>
          </a:p>
          <a:p>
            <a:pPr>
              <a:lnSpc>
                <a:spcPts val="1080"/>
              </a:lnSpc>
            </a:pPr>
            <a:r>
              <a:rPr lang="fr-FR" sz="850" i="1" dirty="0">
                <a:latin typeface="Roboto" panose="02000000000000000000" pitchFamily="2" charset="0"/>
                <a:ea typeface="Roboto" panose="02000000000000000000" pitchFamily="2" charset="0"/>
              </a:rPr>
              <a:t>5. Une errance : </a:t>
            </a:r>
            <a:r>
              <a:rPr lang="fr-FR" sz="850" dirty="0">
                <a:latin typeface="Roboto" panose="02000000000000000000" pitchFamily="2" charset="0"/>
                <a:ea typeface="Roboto" panose="02000000000000000000" pitchFamily="2" charset="0"/>
              </a:rPr>
              <a:t>une promenade sans but.</a:t>
            </a:r>
          </a:p>
          <a:p>
            <a:pPr>
              <a:lnSpc>
                <a:spcPts val="1080"/>
              </a:lnSpc>
            </a:pPr>
            <a:r>
              <a:rPr lang="fr-FR" sz="850" i="1" dirty="0">
                <a:latin typeface="Roboto" panose="02000000000000000000" pitchFamily="2" charset="0"/>
                <a:ea typeface="Roboto" panose="02000000000000000000" pitchFamily="2" charset="0"/>
              </a:rPr>
              <a:t>6. Soulager : </a:t>
            </a:r>
            <a:r>
              <a:rPr lang="fr-FR" sz="850" dirty="0">
                <a:latin typeface="Roboto" panose="02000000000000000000" pitchFamily="2" charset="0"/>
                <a:ea typeface="Roboto" panose="02000000000000000000" pitchFamily="2" charset="0"/>
              </a:rPr>
              <a:t>calmer.</a:t>
            </a:r>
          </a:p>
          <a:p>
            <a:pPr>
              <a:lnSpc>
                <a:spcPts val="1080"/>
              </a:lnSpc>
            </a:pPr>
            <a:r>
              <a:rPr lang="fr-FR" sz="850" dirty="0">
                <a:latin typeface="Roboto" panose="02000000000000000000" pitchFamily="2" charset="0"/>
                <a:ea typeface="Roboto" panose="02000000000000000000" pitchFamily="2" charset="0"/>
              </a:rPr>
              <a:t>7. </a:t>
            </a:r>
            <a:r>
              <a:rPr lang="fr-FR" sz="850" i="1" dirty="0">
                <a:latin typeface="Roboto" panose="02000000000000000000" pitchFamily="2" charset="0"/>
                <a:ea typeface="Roboto" panose="02000000000000000000" pitchFamily="2" charset="0"/>
              </a:rPr>
              <a:t>Imploser : </a:t>
            </a:r>
            <a:r>
              <a:rPr lang="fr-FR" sz="850" dirty="0">
                <a:latin typeface="Roboto" panose="02000000000000000000" pitchFamily="2" charset="0"/>
                <a:ea typeface="Roboto" panose="02000000000000000000" pitchFamily="2" charset="0"/>
              </a:rPr>
              <a:t>exploser de l’intérieur.</a:t>
            </a:r>
          </a:p>
        </p:txBody>
      </p:sp>
      <p:sp>
        <p:nvSpPr>
          <p:cNvPr id="22" name="ZoneTexte 21">
            <a:extLst>
              <a:ext uri="{FF2B5EF4-FFF2-40B4-BE49-F238E27FC236}">
                <a16:creationId xmlns:a16="http://schemas.microsoft.com/office/drawing/2014/main" id="{74CCE7D7-83BD-9247-8D20-6AFA48C122EC}"/>
              </a:ext>
            </a:extLst>
          </p:cNvPr>
          <p:cNvSpPr txBox="1"/>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Sarah </a:t>
            </a:r>
            <a:r>
              <a:rPr lang="fr-FR" sz="800" dirty="0" err="1">
                <a:latin typeface="Roboto Light" panose="02000000000000000000" pitchFamily="2" charset="0"/>
                <a:ea typeface="Roboto" panose="02000000000000000000" pitchFamily="2" charset="0"/>
              </a:rPr>
              <a:t>Delbois</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5" name="ZoneTexte 14">
            <a:extLst>
              <a:ext uri="{FF2B5EF4-FFF2-40B4-BE49-F238E27FC236}">
                <a16:creationId xmlns:a16="http://schemas.microsoft.com/office/drawing/2014/main" id="{3180AE12-2343-0D48-A30E-196099CEE8B9}"/>
              </a:ext>
            </a:extLst>
          </p:cNvPr>
          <p:cNvSpPr txBox="1"/>
          <p:nvPr/>
        </p:nvSpPr>
        <p:spPr>
          <a:xfrm>
            <a:off x="322240" y="6798297"/>
            <a:ext cx="2082205" cy="561692"/>
          </a:xfrm>
          <a:prstGeom prst="rect">
            <a:avLst/>
          </a:prstGeom>
          <a:noFill/>
        </p:spPr>
        <p:txBody>
          <a:bodyPr wrap="square" lIns="0" tIns="0" rIns="0" bIns="0" rtlCol="0">
            <a:spAutoFit/>
          </a:bodyPr>
          <a:lstStyle/>
          <a:p>
            <a:pPr>
              <a:lnSpc>
                <a:spcPts val="1080"/>
              </a:lnSpc>
            </a:pPr>
            <a:r>
              <a:rPr lang="fr-FR" sz="850" i="1" kern="1100" dirty="0">
                <a:latin typeface="Roboto" panose="02000000000000000000" pitchFamily="2" charset="0"/>
                <a:ea typeface="Roboto" panose="02000000000000000000" pitchFamily="2" charset="0"/>
              </a:rPr>
              <a:t>Pour suivre l’actualité de Clara Luciani, abonnez-vous à son compte Instagram « </a:t>
            </a:r>
            <a:r>
              <a:rPr lang="en-US" sz="850" i="1" kern="1100" dirty="0">
                <a:latin typeface="Roboto" panose="02000000000000000000" pitchFamily="2" charset="0"/>
                <a:ea typeface="Roboto" panose="02000000000000000000" pitchFamily="2" charset="0"/>
              </a:rPr>
              <a:t>@jesuisclaraluciani</a:t>
            </a:r>
            <a:r>
              <a:rPr lang="fr-FR" sz="850" i="1" kern="1100" dirty="0">
                <a:latin typeface="Roboto" panose="02000000000000000000" pitchFamily="2" charset="0"/>
                <a:ea typeface="Roboto" panose="02000000000000000000" pitchFamily="2" charset="0"/>
              </a:rPr>
              <a:t> ».</a:t>
            </a:r>
          </a:p>
          <a:p>
            <a:endParaRPr lang="fr-FR" sz="900" dirty="0">
              <a:latin typeface="Roboto Medium" panose="02000000000000000000" pitchFamily="2" charset="0"/>
              <a:ea typeface="Roboto Medium" panose="02000000000000000000" pitchFamily="2" charset="0"/>
            </a:endParaRPr>
          </a:p>
        </p:txBody>
      </p:sp>
      <p:pic>
        <p:nvPicPr>
          <p:cNvPr id="32" name="Image 31">
            <a:extLst>
              <a:ext uri="{FF2B5EF4-FFF2-40B4-BE49-F238E27FC236}">
                <a16:creationId xmlns:a16="http://schemas.microsoft.com/office/drawing/2014/main" id="{0CE9A250-3CF9-9C4B-9A2D-D66B958E2D97}"/>
              </a:ext>
            </a:extLst>
          </p:cNvPr>
          <p:cNvPicPr>
            <a:picLocks noChangeAspect="1"/>
          </p:cNvPicPr>
          <p:nvPr/>
        </p:nvPicPr>
        <p:blipFill>
          <a:blip r:embed="rId3"/>
          <a:stretch>
            <a:fillRect/>
          </a:stretch>
        </p:blipFill>
        <p:spPr>
          <a:xfrm>
            <a:off x="0" y="8691"/>
            <a:ext cx="2743200" cy="660400"/>
          </a:xfrm>
          <a:prstGeom prst="rect">
            <a:avLst/>
          </a:prstGeom>
        </p:spPr>
      </p:pic>
      <p:pic>
        <p:nvPicPr>
          <p:cNvPr id="8" name="Image 7">
            <a:extLst>
              <a:ext uri="{FF2B5EF4-FFF2-40B4-BE49-F238E27FC236}">
                <a16:creationId xmlns:a16="http://schemas.microsoft.com/office/drawing/2014/main" id="{E1986715-0423-E847-B05B-C51D2C27DE19}"/>
              </a:ext>
            </a:extLst>
          </p:cNvPr>
          <p:cNvPicPr>
            <a:picLocks noChangeAspect="1"/>
          </p:cNvPicPr>
          <p:nvPr/>
        </p:nvPicPr>
        <p:blipFill>
          <a:blip r:embed="rId4"/>
          <a:stretch>
            <a:fillRect/>
          </a:stretch>
        </p:blipFill>
        <p:spPr>
          <a:xfrm>
            <a:off x="322240" y="7300027"/>
            <a:ext cx="469900" cy="5969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55505" y="1388331"/>
            <a:ext cx="2165910"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Clara Luciani</a:t>
            </a:r>
          </a:p>
        </p:txBody>
      </p:sp>
      <p:pic>
        <p:nvPicPr>
          <p:cNvPr id="1032" name="Picture 8" descr="Critique] &quot;Sainte Victoire&quot; (2018) de Clara Luciani : Poings serrés et  points sur les i - Bulles de Culture">
            <a:extLst>
              <a:ext uri="{FF2B5EF4-FFF2-40B4-BE49-F238E27FC236}">
                <a16:creationId xmlns:a16="http://schemas.microsoft.com/office/drawing/2014/main" id="{687F4874-B4F7-4838-BC34-DDE95D5B9C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971" y="875829"/>
            <a:ext cx="1983104" cy="1983104"/>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306C725F-A459-D24C-A8BC-1603870BF252}"/>
              </a:ext>
            </a:extLst>
          </p:cNvPr>
          <p:cNvPicPr>
            <a:picLocks noChangeAspect="1"/>
          </p:cNvPicPr>
          <p:nvPr/>
        </p:nvPicPr>
        <p:blipFill>
          <a:blip r:embed="rId6"/>
          <a:stretch>
            <a:fillRect/>
          </a:stretch>
        </p:blipFill>
        <p:spPr>
          <a:xfrm>
            <a:off x="6614" y="10102536"/>
            <a:ext cx="7546445" cy="589277"/>
          </a:xfrm>
          <a:prstGeom prst="rect">
            <a:avLst/>
          </a:prstGeom>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4E9B13-7D5B-DA42-97B1-871CA6236EE5}"/>
              </a:ext>
            </a:extLst>
          </p:cNvPr>
          <p:cNvPicPr>
            <a:picLocks noChangeAspect="1"/>
          </p:cNvPicPr>
          <p:nvPr/>
        </p:nvPicPr>
        <p:blipFill>
          <a:blip r:embed="rId2"/>
          <a:stretch>
            <a:fillRect/>
          </a:stretch>
        </p:blipFill>
        <p:spPr>
          <a:xfrm>
            <a:off x="7937" y="5556"/>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Les fleurs » </a:t>
            </a:r>
            <a:r>
              <a:rPr lang="fr-FR" sz="1200" dirty="0">
                <a:latin typeface="Roboto" panose="02000000000000000000" pitchFamily="2" charset="0"/>
                <a:ea typeface="Roboto" panose="02000000000000000000" pitchFamily="2" charset="0"/>
              </a:rPr>
              <a:t>Clara Luciani</a:t>
            </a: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607366715"/>
              </p:ext>
            </p:extLst>
          </p:nvPr>
        </p:nvGraphicFramePr>
        <p:xfrm>
          <a:off x="1130984" y="2016359"/>
          <a:ext cx="5717287" cy="5221246"/>
        </p:xfrm>
        <a:graphic>
          <a:graphicData uri="http://schemas.openxmlformats.org/drawingml/2006/table">
            <a:tbl>
              <a:tblPr firstRow="1" bandRow="1">
                <a:tableStyleId>{5C22544A-7EE6-4342-B048-85BDC9FD1C3A}</a:tableStyleId>
              </a:tblPr>
              <a:tblGrid>
                <a:gridCol w="642145">
                  <a:extLst>
                    <a:ext uri="{9D8B030D-6E8A-4147-A177-3AD203B41FA5}">
                      <a16:colId xmlns:a16="http://schemas.microsoft.com/office/drawing/2014/main" val="2770672922"/>
                    </a:ext>
                  </a:extLst>
                </a:gridCol>
                <a:gridCol w="989526">
                  <a:extLst>
                    <a:ext uri="{9D8B030D-6E8A-4147-A177-3AD203B41FA5}">
                      <a16:colId xmlns:a16="http://schemas.microsoft.com/office/drawing/2014/main" val="161568558"/>
                    </a:ext>
                  </a:extLst>
                </a:gridCol>
                <a:gridCol w="4085616">
                  <a:extLst>
                    <a:ext uri="{9D8B030D-6E8A-4147-A177-3AD203B41FA5}">
                      <a16:colId xmlns:a16="http://schemas.microsoft.com/office/drawing/2014/main" val="93050948"/>
                    </a:ext>
                  </a:extLst>
                </a:gridCol>
              </a:tblGrid>
              <a:tr h="1120080">
                <a:tc>
                  <a:txBody>
                    <a:bodyPr/>
                    <a:lstStyle/>
                    <a:p>
                      <a:pPr algn="r"/>
                      <a:r>
                        <a:rPr lang="fr-FR" sz="5300" b="1" i="0" dirty="0">
                          <a:solidFill>
                            <a:srgbClr val="5194C4"/>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1"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marL="0" indent="0">
                        <a:lnSpc>
                          <a:spcPts val="1300"/>
                        </a:lnSpc>
                        <a:buFontTx/>
                        <a:buNone/>
                      </a:pPr>
                      <a:r>
                        <a:rPr lang="fr-FR" sz="1000" b="0" i="0" kern="1300" baseline="0" dirty="0">
                          <a:solidFill>
                            <a:schemeClr val="tx1"/>
                          </a:solidFill>
                          <a:latin typeface="Roboto" panose="02000000000000000000" pitchFamily="2" charset="0"/>
                          <a:ea typeface="Roboto" panose="02000000000000000000" pitchFamily="2" charset="0"/>
                        </a:rPr>
                        <a:t>Complétez la phrase suivante de façon personnelle.</a:t>
                      </a:r>
                    </a:p>
                    <a:p>
                      <a:pPr marL="0" indent="0">
                        <a:lnSpc>
                          <a:spcPts val="1300"/>
                        </a:lnSpc>
                        <a:buFontTx/>
                        <a:buNone/>
                      </a:pPr>
                      <a:r>
                        <a:rPr lang="fr-FR" sz="1000" b="0" i="1" kern="1300" baseline="0" dirty="0">
                          <a:solidFill>
                            <a:schemeClr val="tx1"/>
                          </a:solidFill>
                          <a:latin typeface="Roboto" panose="02000000000000000000" pitchFamily="2" charset="0"/>
                          <a:ea typeface="Roboto" panose="02000000000000000000" pitchFamily="2" charset="0"/>
                        </a:rPr>
                        <a:t>« Quand ça ne va pas, je pense à … et ça va mieux ! » </a:t>
                      </a:r>
                    </a:p>
                    <a:p>
                      <a:pPr marL="0" indent="0">
                        <a:lnSpc>
                          <a:spcPts val="1300"/>
                        </a:lnSpc>
                        <a:buFontTx/>
                        <a:buNone/>
                      </a:pPr>
                      <a:endParaRPr lang="fr-FR" sz="1000" b="0" i="1" kern="1300" baseline="0" dirty="0">
                        <a:solidFill>
                          <a:schemeClr val="tx1"/>
                        </a:solidFill>
                        <a:latin typeface="Roboto" panose="02000000000000000000" pitchFamily="2" charset="0"/>
                        <a:ea typeface="Roboto" panose="02000000000000000000" pitchFamily="2" charset="0"/>
                      </a:endParaRPr>
                    </a:p>
                    <a:p>
                      <a:pPr marL="0" indent="0">
                        <a:lnSpc>
                          <a:spcPts val="1300"/>
                        </a:lnSpc>
                        <a:buFontTx/>
                        <a:buNone/>
                      </a:pPr>
                      <a:r>
                        <a:rPr lang="fr-FR" sz="1000" b="0" i="0" kern="1300" baseline="0" dirty="0">
                          <a:solidFill>
                            <a:schemeClr val="tx1"/>
                          </a:solidFill>
                          <a:latin typeface="Roboto" panose="02000000000000000000" pitchFamily="2" charset="0"/>
                          <a:ea typeface="Roboto" panose="02000000000000000000" pitchFamily="2" charset="0"/>
                        </a:rPr>
                        <a:t>En petits groupes, comparez vos propositions.</a:t>
                      </a:r>
                      <a:endParaRPr lang="fr-FR" sz="1000" b="0" i="1" kern="1300" baseline="0" dirty="0">
                        <a:solidFill>
                          <a:schemeClr val="tx1"/>
                        </a:solidFill>
                        <a:latin typeface="Roboto" panose="02000000000000000000" pitchFamily="2" charset="0"/>
                        <a:ea typeface="Roboto" panose="02000000000000000000" pitchFamily="2" charset="0"/>
                      </a:endParaRPr>
                    </a:p>
                    <a:p>
                      <a:pPr marL="0" indent="0">
                        <a:lnSpc>
                          <a:spcPts val="1300"/>
                        </a:lnSpc>
                        <a:buFontTx/>
                        <a:buNone/>
                      </a:pPr>
                      <a:endParaRPr lang="fr-FR" sz="1000" b="0" i="1" kern="1300" baseline="0" dirty="0">
                        <a:solidFill>
                          <a:schemeClr val="tx1"/>
                        </a:solidFill>
                        <a:highlight>
                          <a:srgbClr val="00FFFF"/>
                        </a:highlight>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331960">
                <a:tc>
                  <a:txBody>
                    <a:bodyPr/>
                    <a:lstStyle/>
                    <a:p>
                      <a:pPr algn="r"/>
                      <a:r>
                        <a:rPr lang="fr-FR" sz="5300" b="1" i="0" dirty="0">
                          <a:solidFill>
                            <a:srgbClr val="5194C4"/>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sz="1000" b="1" kern="1300" baseline="0"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Deuxième temps</a:t>
                      </a:r>
                      <a:br>
                        <a:rPr lang="fr-FR" sz="1000" b="1"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rPr>
                        <a:t>Écoutez la chanson et retrouvez les quatre erreurs dans le refrain.</a:t>
                      </a:r>
                    </a:p>
                    <a:p>
                      <a:endParaRPr lang="fr-FR" sz="1000" b="0" kern="1300" baseline="0" dirty="0">
                        <a:solidFill>
                          <a:schemeClr val="tx1"/>
                        </a:solidFill>
                        <a:latin typeface="Roboto" panose="02000000000000000000" pitchFamily="2" charset="0"/>
                        <a:ea typeface="Roboto" panose="02000000000000000000" pitchFamily="2" charset="0"/>
                      </a:endParaRPr>
                    </a:p>
                    <a:p>
                      <a:pPr algn="l"/>
                      <a:r>
                        <a:rPr lang="fr-FR" sz="10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 Je sens les fleurs</a:t>
                      </a:r>
                      <a:br>
                        <a:rPr lang="fr-FR" sz="10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FR" sz="10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Qui sont </a:t>
                      </a:r>
                      <a:r>
                        <a:rPr lang="fr-FR" sz="1000" b="0" i="0" kern="1200" dirty="0">
                          <a:solidFill>
                            <a:schemeClr val="dk1"/>
                          </a:solidFill>
                          <a:effectLst/>
                          <a:latin typeface="Roboto" panose="02000000000000000000" pitchFamily="2" charset="0"/>
                          <a:ea typeface="Roboto" panose="02000000000000000000" pitchFamily="2" charset="0"/>
                          <a:cs typeface="Roboto" panose="02000000000000000000" pitchFamily="2" charset="0"/>
                        </a:rPr>
                        <a:t>parfumées</a:t>
                      </a:r>
                      <a:br>
                        <a:rPr lang="fr-FR" sz="10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FR" sz="10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Qui n'ont pas d'autre rôle que de l'être</a:t>
                      </a:r>
                      <a:br>
                        <a:rPr lang="fr-FR" sz="10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FR" sz="10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Je pense aux fleurs</a:t>
                      </a:r>
                      <a:br>
                        <a:rPr lang="fr-FR" sz="10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FR" sz="10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Et c'est </a:t>
                      </a:r>
                      <a:r>
                        <a:rPr lang="fr-FR" sz="1000" b="0" i="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chouette</a:t>
                      </a:r>
                    </a:p>
                    <a:p>
                      <a:r>
                        <a:rPr lang="fr-FR" sz="10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Mais j'envie leur odeur muette »</a:t>
                      </a:r>
                    </a:p>
                    <a:p>
                      <a:endParaRPr lang="fr-FR" sz="1000" b="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337912">
                <a:tc>
                  <a:txBody>
                    <a:bodyPr/>
                    <a:lstStyle/>
                    <a:p>
                      <a:pPr algn="r"/>
                      <a:r>
                        <a:rPr lang="fr-FR" sz="5300" b="1" i="0" dirty="0">
                          <a:solidFill>
                            <a:srgbClr val="5194C4"/>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kern="1300" baseline="0"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Troisième temps</a:t>
                      </a:r>
                    </a:p>
                    <a:p>
                      <a:r>
                        <a:rPr lang="fr-FR" sz="1000" b="0" i="1" kern="1300" baseline="0" dirty="0">
                          <a:solidFill>
                            <a:schemeClr val="tx1"/>
                          </a:solidFill>
                          <a:latin typeface="Roboto Medium" panose="02000000000000000000" pitchFamily="2" charset="0"/>
                          <a:ea typeface="Roboto Medium" panose="02000000000000000000" pitchFamily="2" charset="0"/>
                        </a:rPr>
                        <a:t>En petits groupes.</a:t>
                      </a:r>
                    </a:p>
                    <a:p>
                      <a:r>
                        <a:rPr lang="fr-FR" sz="1000" b="0" i="1" kern="1300" baseline="0" dirty="0">
                          <a:solidFill>
                            <a:schemeClr val="tx1"/>
                          </a:solidFill>
                          <a:latin typeface="Roboto Medium" panose="02000000000000000000" pitchFamily="2" charset="0"/>
                          <a:ea typeface="Roboto Medium" panose="02000000000000000000" pitchFamily="2" charset="0"/>
                        </a:rPr>
                        <a:t>Tirez au sort un papier (fiche matériel). </a:t>
                      </a:r>
                    </a:p>
                    <a:p>
                      <a:r>
                        <a:rPr lang="fr-FR" sz="1000" b="0" kern="1300" baseline="0" dirty="0">
                          <a:solidFill>
                            <a:schemeClr val="tx1"/>
                          </a:solidFill>
                          <a:latin typeface="Roboto" panose="02000000000000000000" pitchFamily="2" charset="0"/>
                          <a:ea typeface="Roboto" panose="02000000000000000000" pitchFamily="2" charset="0"/>
                          <a:cs typeface="+mn-cs"/>
                        </a:rPr>
                        <a:t>Le premier ou la première qui complète la phrase gagne un point.</a:t>
                      </a:r>
                    </a:p>
                    <a:p>
                      <a:endParaRPr lang="fr-FR" sz="1000" b="0" i="1" kern="1300" baseline="0" dirty="0">
                        <a:solidFill>
                          <a:schemeClr val="tx1"/>
                        </a:solidFill>
                        <a:latin typeface="Roboto" panose="02000000000000000000" pitchFamily="2" charset="0"/>
                        <a:ea typeface="Roboto" panose="02000000000000000000" pitchFamily="2" charset="0"/>
                        <a:cs typeface="+mn-cs"/>
                      </a:endParaRPr>
                    </a:p>
                    <a:p>
                      <a:r>
                        <a:rPr lang="fr-FR" sz="1000" b="0" i="1" kern="1300" baseline="0" dirty="0">
                          <a:solidFill>
                            <a:schemeClr val="tx1"/>
                          </a:solidFill>
                          <a:latin typeface="Roboto" panose="02000000000000000000" pitchFamily="2" charset="0"/>
                          <a:ea typeface="Roboto" panose="02000000000000000000" pitchFamily="2" charset="0"/>
                          <a:cs typeface="+mn-cs"/>
                        </a:rPr>
                        <a:t>Exemple  : Comme les fleurs, je veux </a:t>
                      </a:r>
                      <a:r>
                        <a:rPr lang="fr-FR" sz="1000" b="1" i="1" kern="1300" baseline="0" dirty="0">
                          <a:solidFill>
                            <a:schemeClr val="tx1"/>
                          </a:solidFill>
                          <a:latin typeface="Roboto" panose="02000000000000000000" pitchFamily="2" charset="0"/>
                          <a:ea typeface="Roboto" panose="02000000000000000000" pitchFamily="2" charset="0"/>
                          <a:cs typeface="+mn-cs"/>
                        </a:rPr>
                        <a:t>être belle.</a:t>
                      </a:r>
                      <a:endParaRPr lang="fr-FR" sz="1050" b="1" i="1" kern="1300" baseline="0" dirty="0">
                        <a:solidFill>
                          <a:schemeClr val="tx1"/>
                        </a:solidFill>
                        <a:latin typeface="Roboto Medium" panose="02000000000000000000" pitchFamily="2" charset="0"/>
                        <a:ea typeface="Roboto Medium" panose="02000000000000000000" pitchFamily="2" charset="0"/>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063616">
                <a:tc>
                  <a:txBody>
                    <a:bodyPr/>
                    <a:lstStyle/>
                    <a:p>
                      <a:pPr algn="r"/>
                      <a:r>
                        <a:rPr lang="fr-FR" sz="5300" b="1" i="0" dirty="0">
                          <a:solidFill>
                            <a:srgbClr val="5194C4"/>
                          </a:solidFill>
                          <a:latin typeface="Proto Grotesk" panose="02000000000000000000" pitchFamily="2" charset="0"/>
                        </a:rPr>
                        <a:t>4</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Quatrième temps</a:t>
                      </a: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Dans la chanson, les fleurs symbolisent le bien-être. </a:t>
                      </a: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Dessinez une fleur avec 5 pétales et écrivez 5 choses qui vous aident à bien vous sentir au quotidien, comme dans l’exemple suivant</a:t>
                      </a:r>
                      <a:r>
                        <a:rPr lang="fr-FR" sz="1000" b="0"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nvSpPr>
        <p:spPr>
          <a:xfrm>
            <a:off x="325877" y="9699633"/>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Sarah </a:t>
            </a:r>
            <a:r>
              <a:rPr lang="fr-FR" sz="800" kern="1000" dirty="0" err="1">
                <a:latin typeface="Roboto Light" panose="02000000000000000000" pitchFamily="2" charset="0"/>
                <a:ea typeface="Roboto" panose="02000000000000000000" pitchFamily="2" charset="0"/>
              </a:rPr>
              <a:t>Delbois</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9" name="Image 28">
            <a:extLst>
              <a:ext uri="{FF2B5EF4-FFF2-40B4-BE49-F238E27FC236}">
                <a16:creationId xmlns:a16="http://schemas.microsoft.com/office/drawing/2014/main" id="{A2E9250E-C621-8542-988E-D46151B9B725}"/>
              </a:ext>
            </a:extLst>
          </p:cNvPr>
          <p:cNvPicPr>
            <a:picLocks noChangeAspect="1"/>
          </p:cNvPicPr>
          <p:nvPr/>
        </p:nvPicPr>
        <p:blipFill>
          <a:blip r:embed="rId3"/>
          <a:stretch>
            <a:fillRect/>
          </a:stretch>
        </p:blipFill>
        <p:spPr>
          <a:xfrm>
            <a:off x="1875705" y="3390610"/>
            <a:ext cx="508000" cy="508000"/>
          </a:xfrm>
          <a:prstGeom prst="rect">
            <a:avLst/>
          </a:prstGeom>
        </p:spPr>
      </p:pic>
      <p:pic>
        <p:nvPicPr>
          <p:cNvPr id="15" name="Image 14">
            <a:extLst>
              <a:ext uri="{FF2B5EF4-FFF2-40B4-BE49-F238E27FC236}">
                <a16:creationId xmlns:a16="http://schemas.microsoft.com/office/drawing/2014/main" id="{43EF110D-EC29-A941-8BBC-7BAA4248E5B2}"/>
              </a:ext>
            </a:extLst>
          </p:cNvPr>
          <p:cNvPicPr>
            <a:picLocks noChangeAspect="1"/>
          </p:cNvPicPr>
          <p:nvPr/>
        </p:nvPicPr>
        <p:blipFill>
          <a:blip r:embed="rId4"/>
          <a:stretch>
            <a:fillRect/>
          </a:stretch>
        </p:blipFill>
        <p:spPr>
          <a:xfrm>
            <a:off x="0" y="0"/>
            <a:ext cx="2743200" cy="660400"/>
          </a:xfrm>
          <a:prstGeom prst="rect">
            <a:avLst/>
          </a:prstGeom>
        </p:spPr>
      </p:pic>
      <p:pic>
        <p:nvPicPr>
          <p:cNvPr id="53" name="Image 52">
            <a:extLst>
              <a:ext uri="{FF2B5EF4-FFF2-40B4-BE49-F238E27FC236}">
                <a16:creationId xmlns:a16="http://schemas.microsoft.com/office/drawing/2014/main" id="{1872E0A7-8036-3E47-B3EA-951B23C7445A}"/>
              </a:ext>
            </a:extLst>
          </p:cNvPr>
          <p:cNvPicPr>
            <a:picLocks noChangeAspect="1"/>
          </p:cNvPicPr>
          <p:nvPr/>
        </p:nvPicPr>
        <p:blipFill>
          <a:blip r:embed="rId5"/>
          <a:stretch>
            <a:fillRect/>
          </a:stretch>
        </p:blipFill>
        <p:spPr>
          <a:xfrm>
            <a:off x="1875705" y="2201663"/>
            <a:ext cx="508000" cy="508000"/>
          </a:xfrm>
          <a:prstGeom prst="rect">
            <a:avLst/>
          </a:prstGeom>
        </p:spPr>
      </p:pic>
      <p:pic>
        <p:nvPicPr>
          <p:cNvPr id="24" name="Image 23">
            <a:extLst>
              <a:ext uri="{FF2B5EF4-FFF2-40B4-BE49-F238E27FC236}">
                <a16:creationId xmlns:a16="http://schemas.microsoft.com/office/drawing/2014/main" id="{A013372C-24A2-4AE0-AA49-B8B229432CF3}"/>
              </a:ext>
            </a:extLst>
          </p:cNvPr>
          <p:cNvPicPr>
            <a:picLocks noChangeAspect="1"/>
          </p:cNvPicPr>
          <p:nvPr/>
        </p:nvPicPr>
        <p:blipFill>
          <a:blip r:embed="rId5"/>
          <a:stretch>
            <a:fillRect/>
          </a:stretch>
        </p:blipFill>
        <p:spPr>
          <a:xfrm>
            <a:off x="1863914" y="6384319"/>
            <a:ext cx="508000" cy="508000"/>
          </a:xfrm>
          <a:prstGeom prst="rect">
            <a:avLst/>
          </a:prstGeom>
        </p:spPr>
      </p:pic>
      <p:pic>
        <p:nvPicPr>
          <p:cNvPr id="17" name="Image 16">
            <a:extLst>
              <a:ext uri="{FF2B5EF4-FFF2-40B4-BE49-F238E27FC236}">
                <a16:creationId xmlns:a16="http://schemas.microsoft.com/office/drawing/2014/main" id="{19E32BEA-0D11-4299-9ABE-6A525E8D05EE}"/>
              </a:ext>
            </a:extLst>
          </p:cNvPr>
          <p:cNvPicPr>
            <a:picLocks noChangeAspect="1"/>
          </p:cNvPicPr>
          <p:nvPr/>
        </p:nvPicPr>
        <p:blipFill>
          <a:blip r:embed="rId6"/>
          <a:stretch>
            <a:fillRect/>
          </a:stretch>
        </p:blipFill>
        <p:spPr>
          <a:xfrm>
            <a:off x="1863914" y="5063682"/>
            <a:ext cx="508000" cy="508000"/>
          </a:xfrm>
          <a:prstGeom prst="rect">
            <a:avLst/>
          </a:prstGeom>
        </p:spPr>
      </p:pic>
      <p:pic>
        <p:nvPicPr>
          <p:cNvPr id="4" name="Image 3">
            <a:extLst>
              <a:ext uri="{FF2B5EF4-FFF2-40B4-BE49-F238E27FC236}">
                <a16:creationId xmlns:a16="http://schemas.microsoft.com/office/drawing/2014/main" id="{7972CBDE-2454-43AE-8EFF-3E407D98A4BE}"/>
              </a:ext>
            </a:extLst>
          </p:cNvPr>
          <p:cNvPicPr>
            <a:picLocks noChangeAspect="1"/>
          </p:cNvPicPr>
          <p:nvPr/>
        </p:nvPicPr>
        <p:blipFill>
          <a:blip r:embed="rId7"/>
          <a:stretch>
            <a:fillRect/>
          </a:stretch>
        </p:blipFill>
        <p:spPr>
          <a:xfrm>
            <a:off x="3302141" y="7002254"/>
            <a:ext cx="2355167" cy="2264251"/>
          </a:xfrm>
          <a:prstGeom prst="rect">
            <a:avLst/>
          </a:prstGeom>
        </p:spPr>
      </p:pic>
      <p:pic>
        <p:nvPicPr>
          <p:cNvPr id="12" name="Image 11">
            <a:extLst>
              <a:ext uri="{FF2B5EF4-FFF2-40B4-BE49-F238E27FC236}">
                <a16:creationId xmlns:a16="http://schemas.microsoft.com/office/drawing/2014/main" id="{C291983B-31BE-2141-9C1F-7684C4741ECA}"/>
              </a:ext>
            </a:extLst>
          </p:cNvPr>
          <p:cNvPicPr>
            <a:picLocks noChangeAspect="1"/>
          </p:cNvPicPr>
          <p:nvPr/>
        </p:nvPicPr>
        <p:blipFill>
          <a:blip r:embed="rId8"/>
          <a:stretch>
            <a:fillRect/>
          </a:stretch>
        </p:blipFill>
        <p:spPr>
          <a:xfrm>
            <a:off x="6614" y="10102536"/>
            <a:ext cx="7546445" cy="589277"/>
          </a:xfrm>
          <a:prstGeom prst="rect">
            <a:avLst/>
          </a:prstGeom>
        </p:spPr>
      </p:pic>
    </p:spTree>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F9218D1-D19B-814F-BCC6-1AB75F3D1B60}"/>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1499854483"/>
              </p:ext>
            </p:extLst>
          </p:nvPr>
        </p:nvGraphicFramePr>
        <p:xfrm>
          <a:off x="864394" y="859631"/>
          <a:ext cx="6369404" cy="8811328"/>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5194C4"/>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04499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pPr algn="just"/>
                      <a:r>
                        <a:rPr lang="fr-FR" sz="1000" b="0" i="0" kern="1300" baseline="0" dirty="0">
                          <a:solidFill>
                            <a:schemeClr val="tx1"/>
                          </a:solidFill>
                          <a:effectLst/>
                          <a:latin typeface="Roboto" panose="02000000000000000000" pitchFamily="2" charset="0"/>
                          <a:ea typeface="Roboto" panose="02000000000000000000" pitchFamily="2" charset="0"/>
                          <a:cs typeface="Roboto" panose="02000000000000000000" pitchFamily="2" charset="0"/>
                        </a:rPr>
                        <a:t>Quand offre-t-on des fleurs ?  </a:t>
                      </a:r>
                    </a:p>
                    <a:p>
                      <a:pPr algn="just"/>
                      <a:r>
                        <a:rPr lang="fr-FR" sz="1000" b="0" i="0" kern="1300" baseline="0" dirty="0">
                          <a:solidFill>
                            <a:schemeClr val="tx1"/>
                          </a:solidFill>
                          <a:effectLst/>
                          <a:latin typeface="Roboto" panose="02000000000000000000" pitchFamily="2" charset="0"/>
                          <a:ea typeface="Roboto" panose="02000000000000000000" pitchFamily="2" charset="0"/>
                          <a:cs typeface="Roboto" panose="02000000000000000000" pitchFamily="2" charset="0"/>
                        </a:rPr>
                        <a:t>Aimez-vous en recevoir ? Expliquez.</a:t>
                      </a:r>
                    </a:p>
                    <a:p>
                      <a:endParaRPr lang="fr-FR" sz="1000" b="0" i="1" kern="1300" baseline="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r>
                        <a:rPr lang="fr-FR" sz="1000" b="0" i="0" kern="1300" baseline="0" dirty="0">
                          <a:solidFill>
                            <a:schemeClr val="tx1"/>
                          </a:solidFill>
                          <a:latin typeface="Roboto" panose="02000000000000000000" pitchFamily="2" charset="0"/>
                          <a:ea typeface="Roboto" panose="02000000000000000000" pitchFamily="2" charset="0"/>
                        </a:rPr>
                        <a:t>Mise en commun. </a:t>
                      </a:r>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246291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marL="0" indent="0">
                        <a:buNone/>
                      </a:pPr>
                      <a:r>
                        <a:rPr lang="fr-FR" sz="1000" b="0" i="0" kern="1300" baseline="0" dirty="0">
                          <a:solidFill>
                            <a:schemeClr val="dk1"/>
                          </a:solidFill>
                          <a:effectLst/>
                          <a:latin typeface="Roboto Medium" panose="02000000000000000000" pitchFamily="2" charset="0"/>
                          <a:ea typeface="+mn-ea"/>
                          <a:cs typeface="+mn-cs"/>
                        </a:rPr>
                        <a:t>Dites si les propositions sont vraies ou fausses.</a:t>
                      </a: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0">
                <a:tc rowSpan="3">
                  <a:txBody>
                    <a:bodyPr/>
                    <a:lstStyle/>
                    <a:p>
                      <a:pPr algn="r"/>
                      <a:r>
                        <a:rPr lang="fr-FR" sz="5300" b="1" i="0" baseline="0" dirty="0">
                          <a:solidFill>
                            <a:srgbClr val="5194C4"/>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355481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A. Cochez les éléments entendus. Attention, ce sont des reformulations.</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Les fleurs sont parfaites.</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Clara Luciani aimerait être muette.</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Clara Luciani n’a pas d’amis sur qui compter.</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Penser aux fleurs aide à se sentir mieux.</a:t>
                      </a:r>
                      <a:endParaRPr lang="fr-FR" sz="1000" b="0" i="1" kern="1300" baseline="0" dirty="0">
                        <a:solidFill>
                          <a:schemeClr val="accent4">
                            <a:lumMod val="75000"/>
                          </a:schemeClr>
                        </a:solidFill>
                        <a:effectLst/>
                        <a:latin typeface="Roboto" panose="02000000000000000000" pitchFamily="2" charset="0"/>
                        <a:ea typeface="+mn-ea"/>
                        <a:cs typeface="+mn-cs"/>
                      </a:endParaRP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Clara Luciani achète souvent des fleurs.</a:t>
                      </a:r>
                    </a:p>
                    <a:p>
                      <a:pPr marL="0" marR="0" lvl="0" indent="0" algn="l" defTabSz="755934" rtl="0" eaLnBrk="1" fontAlgn="auto" latinLnBrk="0" hangingPunct="1">
                        <a:lnSpc>
                          <a:spcPct val="100000"/>
                        </a:lnSpc>
                        <a:spcBef>
                          <a:spcPts val="0"/>
                        </a:spcBef>
                        <a:spcAft>
                          <a:spcPts val="0"/>
                        </a:spcAft>
                        <a:buClrTx/>
                        <a:buSzTx/>
                        <a:buFontTx/>
                        <a:buNone/>
                        <a:tabLst/>
                        <a:defRPr/>
                      </a:pPr>
                      <a:br>
                        <a:rPr lang="fr-FR" sz="1000" b="0" i="0" kern="1300" baseline="0" dirty="0">
                          <a:solidFill>
                            <a:schemeClr val="dk1"/>
                          </a:solidFill>
                          <a:effectLst/>
                          <a:latin typeface="Roboto Medium" panose="02000000000000000000" pitchFamily="2" charset="0"/>
                          <a:ea typeface="+mn-ea"/>
                          <a:cs typeface="+mn-cs"/>
                        </a:rPr>
                      </a:br>
                      <a:r>
                        <a:rPr lang="fr-FR" sz="1000" b="0" i="0" kern="1300" baseline="0" dirty="0">
                          <a:solidFill>
                            <a:schemeClr val="dk1"/>
                          </a:solidFill>
                          <a:effectLst/>
                          <a:latin typeface="Roboto Medium" panose="02000000000000000000" pitchFamily="2" charset="0"/>
                          <a:ea typeface="+mn-ea"/>
                          <a:cs typeface="+mn-cs"/>
                        </a:rPr>
                        <a:t>B. Associez les propositions entre elles.</a:t>
                      </a: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Les fleurs » </a:t>
            </a:r>
            <a:r>
              <a:rPr lang="fr-FR" sz="1200" dirty="0">
                <a:latin typeface="Roboto" panose="02000000000000000000" pitchFamily="2" charset="0"/>
                <a:ea typeface="Roboto" panose="02000000000000000000" pitchFamily="2" charset="0"/>
              </a:rPr>
              <a:t>Clara Luciani</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698721"/>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Sarah </a:t>
            </a:r>
            <a:r>
              <a:rPr lang="fr-FR" sz="800" kern="1000" dirty="0" err="1">
                <a:latin typeface="Roboto Light" panose="02000000000000000000" pitchFamily="2" charset="0"/>
                <a:ea typeface="Roboto" panose="02000000000000000000" pitchFamily="2" charset="0"/>
              </a:rPr>
              <a:t>Delbois</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9" name="Image 28">
            <a:extLst>
              <a:ext uri="{FF2B5EF4-FFF2-40B4-BE49-F238E27FC236}">
                <a16:creationId xmlns:a16="http://schemas.microsoft.com/office/drawing/2014/main" id="{A2E9250E-C621-8542-988E-D46151B9B725}"/>
              </a:ext>
            </a:extLst>
          </p:cNvPr>
          <p:cNvPicPr>
            <a:picLocks noChangeAspect="1"/>
          </p:cNvPicPr>
          <p:nvPr/>
        </p:nvPicPr>
        <p:blipFill>
          <a:blip r:embed="rId3"/>
          <a:stretch>
            <a:fillRect/>
          </a:stretch>
        </p:blipFill>
        <p:spPr>
          <a:xfrm>
            <a:off x="1875705" y="3066872"/>
            <a:ext cx="508000" cy="508000"/>
          </a:xfrm>
          <a:prstGeom prst="rect">
            <a:avLst/>
          </a:prstGeom>
        </p:spPr>
      </p:pic>
      <p:pic>
        <p:nvPicPr>
          <p:cNvPr id="35" name="Image 34">
            <a:extLst>
              <a:ext uri="{FF2B5EF4-FFF2-40B4-BE49-F238E27FC236}">
                <a16:creationId xmlns:a16="http://schemas.microsoft.com/office/drawing/2014/main" id="{78212698-1F12-1745-9AAE-7B340C091073}"/>
              </a:ext>
            </a:extLst>
          </p:cNvPr>
          <p:cNvPicPr>
            <a:picLocks noChangeAspect="1"/>
          </p:cNvPicPr>
          <p:nvPr/>
        </p:nvPicPr>
        <p:blipFill>
          <a:blip r:embed="rId4"/>
          <a:stretch>
            <a:fillRect/>
          </a:stretch>
        </p:blipFill>
        <p:spPr>
          <a:xfrm>
            <a:off x="1875705" y="1283500"/>
            <a:ext cx="508000" cy="508000"/>
          </a:xfrm>
          <a:prstGeom prst="rect">
            <a:avLst/>
          </a:prstGeom>
        </p:spPr>
      </p:pic>
      <p:pic>
        <p:nvPicPr>
          <p:cNvPr id="37" name="Image 36">
            <a:extLst>
              <a:ext uri="{FF2B5EF4-FFF2-40B4-BE49-F238E27FC236}">
                <a16:creationId xmlns:a16="http://schemas.microsoft.com/office/drawing/2014/main" id="{E0459876-6239-784E-B43F-C50AF3B3B9C9}"/>
              </a:ext>
            </a:extLst>
          </p:cNvPr>
          <p:cNvPicPr>
            <a:picLocks noChangeAspect="1"/>
          </p:cNvPicPr>
          <p:nvPr/>
        </p:nvPicPr>
        <p:blipFill>
          <a:blip r:embed="rId5"/>
          <a:stretch>
            <a:fillRect/>
          </a:stretch>
        </p:blipFill>
        <p:spPr>
          <a:xfrm>
            <a:off x="1875705" y="5966751"/>
            <a:ext cx="508000" cy="508000"/>
          </a:xfrm>
          <a:prstGeom prst="rect">
            <a:avLst/>
          </a:prstGeom>
        </p:spPr>
      </p:pic>
      <p:pic>
        <p:nvPicPr>
          <p:cNvPr id="19" name="Image 18">
            <a:extLst>
              <a:ext uri="{FF2B5EF4-FFF2-40B4-BE49-F238E27FC236}">
                <a16:creationId xmlns:a16="http://schemas.microsoft.com/office/drawing/2014/main" id="{297DD925-0B6F-EC48-9FF1-3CDCA7B56591}"/>
              </a:ext>
            </a:extLst>
          </p:cNvPr>
          <p:cNvPicPr>
            <a:picLocks noChangeAspect="1"/>
          </p:cNvPicPr>
          <p:nvPr/>
        </p:nvPicPr>
        <p:blipFill>
          <a:blip r:embed="rId6"/>
          <a:stretch>
            <a:fillRect/>
          </a:stretch>
        </p:blipFill>
        <p:spPr>
          <a:xfrm>
            <a:off x="-5589" y="0"/>
            <a:ext cx="2743200" cy="660400"/>
          </a:xfrm>
          <a:prstGeom prst="rect">
            <a:avLst/>
          </a:prstGeom>
        </p:spPr>
      </p:pic>
      <p:pic>
        <p:nvPicPr>
          <p:cNvPr id="3" name="Picture 2" descr="A bouquet of flowers&#10;&#10;Description automatically generated with low confidence">
            <a:extLst>
              <a:ext uri="{FF2B5EF4-FFF2-40B4-BE49-F238E27FC236}">
                <a16:creationId xmlns:a16="http://schemas.microsoft.com/office/drawing/2014/main" id="{0130C254-0A11-171E-5B45-882054D79C5F}"/>
              </a:ext>
            </a:extLst>
          </p:cNvPr>
          <p:cNvPicPr>
            <a:picLocks noChangeAspect="1"/>
          </p:cNvPicPr>
          <p:nvPr/>
        </p:nvPicPr>
        <p:blipFill rotWithShape="1">
          <a:blip r:embed="rId7"/>
          <a:srcRect l="8044" t="29234" r="4378" b="30953"/>
          <a:stretch/>
        </p:blipFill>
        <p:spPr>
          <a:xfrm>
            <a:off x="5600700" y="1537500"/>
            <a:ext cx="1633098" cy="983851"/>
          </a:xfrm>
          <a:prstGeom prst="rect">
            <a:avLst/>
          </a:prstGeom>
        </p:spPr>
      </p:pic>
      <p:graphicFrame>
        <p:nvGraphicFramePr>
          <p:cNvPr id="6" name="Table 7">
            <a:extLst>
              <a:ext uri="{FF2B5EF4-FFF2-40B4-BE49-F238E27FC236}">
                <a16:creationId xmlns:a16="http://schemas.microsoft.com/office/drawing/2014/main" id="{C7EA5CD3-69E8-3638-17D2-9A5FBD8A1465}"/>
              </a:ext>
            </a:extLst>
          </p:cNvPr>
          <p:cNvGraphicFramePr>
            <a:graphicFrameLocks noGrp="1"/>
          </p:cNvGraphicFramePr>
          <p:nvPr>
            <p:extLst>
              <p:ext uri="{D42A27DB-BD31-4B8C-83A1-F6EECF244321}">
                <p14:modId xmlns:p14="http://schemas.microsoft.com/office/powerpoint/2010/main" val="3424851157"/>
              </p:ext>
            </p:extLst>
          </p:nvPr>
        </p:nvGraphicFramePr>
        <p:xfrm>
          <a:off x="2649484" y="7640560"/>
          <a:ext cx="4498535" cy="1737360"/>
        </p:xfrm>
        <a:graphic>
          <a:graphicData uri="http://schemas.openxmlformats.org/drawingml/2006/table">
            <a:tbl>
              <a:tblPr firstRow="1" bandRow="1">
                <a:tableStyleId>{5C22544A-7EE6-4342-B048-85BDC9FD1C3A}</a:tableStyleId>
              </a:tblPr>
              <a:tblGrid>
                <a:gridCol w="2004990">
                  <a:extLst>
                    <a:ext uri="{9D8B030D-6E8A-4147-A177-3AD203B41FA5}">
                      <a16:colId xmlns:a16="http://schemas.microsoft.com/office/drawing/2014/main" val="1900033078"/>
                    </a:ext>
                  </a:extLst>
                </a:gridCol>
                <a:gridCol w="214846">
                  <a:extLst>
                    <a:ext uri="{9D8B030D-6E8A-4147-A177-3AD203B41FA5}">
                      <a16:colId xmlns:a16="http://schemas.microsoft.com/office/drawing/2014/main" val="26577030"/>
                    </a:ext>
                  </a:extLst>
                </a:gridCol>
                <a:gridCol w="2278699">
                  <a:extLst>
                    <a:ext uri="{9D8B030D-6E8A-4147-A177-3AD203B41FA5}">
                      <a16:colId xmlns:a16="http://schemas.microsoft.com/office/drawing/2014/main" val="4015402216"/>
                    </a:ext>
                  </a:extLst>
                </a:gridCol>
              </a:tblGrid>
              <a:tr h="350814">
                <a:tc>
                  <a:txBody>
                    <a:bodyPr/>
                    <a:lstStyle/>
                    <a:p>
                      <a:r>
                        <a:rPr lang="en-US" sz="1000" b="0" dirty="0">
                          <a:solidFill>
                            <a:schemeClr val="tx1"/>
                          </a:solidFill>
                          <a:latin typeface="Roboto" panose="02000000000000000000" pitchFamily="2" charset="0"/>
                          <a:ea typeface="Roboto" panose="02000000000000000000" pitchFamily="2" charset="0"/>
                        </a:rPr>
                        <a:t>1. Les faits divers…</a:t>
                      </a:r>
                    </a:p>
                  </a:txBody>
                  <a:tcPr>
                    <a:noFill/>
                  </a:tcPr>
                </a:tc>
                <a:tc>
                  <a:txBody>
                    <a:bodyPr/>
                    <a:lstStyle/>
                    <a:p>
                      <a:endParaRPr lang="en-US" sz="1000" b="0">
                        <a:solidFill>
                          <a:schemeClr val="tx1"/>
                        </a:solidFill>
                        <a:latin typeface="Roboto" panose="02000000000000000000" pitchFamily="2" charset="0"/>
                        <a:ea typeface="Roboto" panose="02000000000000000000" pitchFamily="2" charset="0"/>
                      </a:endParaRPr>
                    </a:p>
                  </a:txBody>
                  <a:tcPr>
                    <a:noFill/>
                  </a:tcPr>
                </a:tc>
                <a:tc>
                  <a:txBody>
                    <a:bodyPr/>
                    <a:lstStyle/>
                    <a:p>
                      <a:pPr algn="just"/>
                      <a:r>
                        <a:rPr lang="en-US" sz="1000" b="0" dirty="0">
                          <a:solidFill>
                            <a:schemeClr val="tx1"/>
                          </a:solidFill>
                          <a:latin typeface="Roboto" panose="02000000000000000000" pitchFamily="2" charset="0"/>
                          <a:ea typeface="Roboto" panose="02000000000000000000" pitchFamily="2" charset="0"/>
                        </a:rPr>
                        <a:t>a. … </a:t>
                      </a:r>
                      <a:r>
                        <a:rPr lang="en-US" sz="1000" b="0" dirty="0" err="1">
                          <a:solidFill>
                            <a:schemeClr val="tx1"/>
                          </a:solidFill>
                          <a:latin typeface="Roboto" panose="02000000000000000000" pitchFamily="2" charset="0"/>
                          <a:ea typeface="Roboto" panose="02000000000000000000" pitchFamily="2" charset="0"/>
                        </a:rPr>
                        <a:t>avalent</a:t>
                      </a:r>
                      <a:r>
                        <a:rPr lang="en-US" sz="1000" b="0" dirty="0">
                          <a:solidFill>
                            <a:schemeClr val="tx1"/>
                          </a:solidFill>
                          <a:latin typeface="Roboto" panose="02000000000000000000" pitchFamily="2" charset="0"/>
                          <a:ea typeface="Roboto" panose="02000000000000000000" pitchFamily="2" charset="0"/>
                        </a:rPr>
                        <a:t> la chanteuse </a:t>
                      </a:r>
                      <a:r>
                        <a:rPr lang="en-US" sz="1000" b="0" dirty="0" err="1">
                          <a:solidFill>
                            <a:schemeClr val="tx1"/>
                          </a:solidFill>
                          <a:latin typeface="Roboto" panose="02000000000000000000" pitchFamily="2" charset="0"/>
                          <a:ea typeface="Roboto" panose="02000000000000000000" pitchFamily="2" charset="0"/>
                        </a:rPr>
                        <a:t>comme</a:t>
                      </a:r>
                      <a:r>
                        <a:rPr lang="en-US" sz="1000" b="0" dirty="0">
                          <a:solidFill>
                            <a:schemeClr val="tx1"/>
                          </a:solidFill>
                          <a:latin typeface="Roboto" panose="02000000000000000000" pitchFamily="2" charset="0"/>
                          <a:ea typeface="Roboto" panose="02000000000000000000" pitchFamily="2" charset="0"/>
                        </a:rPr>
                        <a:t> </a:t>
                      </a:r>
                      <a:r>
                        <a:rPr lang="en-US" sz="1000" b="0" dirty="0" err="1">
                          <a:solidFill>
                            <a:schemeClr val="tx1"/>
                          </a:solidFill>
                          <a:latin typeface="Roboto" panose="02000000000000000000" pitchFamily="2" charset="0"/>
                          <a:ea typeface="Roboto" panose="02000000000000000000" pitchFamily="2" charset="0"/>
                        </a:rPr>
                        <a:t>une</a:t>
                      </a:r>
                      <a:r>
                        <a:rPr lang="en-US" sz="1000" b="0" dirty="0">
                          <a:solidFill>
                            <a:schemeClr val="tx1"/>
                          </a:solidFill>
                          <a:latin typeface="Roboto" panose="02000000000000000000" pitchFamily="2" charset="0"/>
                          <a:ea typeface="Roboto" panose="02000000000000000000" pitchFamily="2" charset="0"/>
                        </a:rPr>
                        <a:t> vague.</a:t>
                      </a:r>
                    </a:p>
                  </a:txBody>
                  <a:tcPr>
                    <a:noFill/>
                  </a:tcPr>
                </a:tc>
                <a:extLst>
                  <a:ext uri="{0D108BD9-81ED-4DB2-BD59-A6C34878D82A}">
                    <a16:rowId xmlns:a16="http://schemas.microsoft.com/office/drawing/2014/main" val="3251792925"/>
                  </a:ext>
                </a:extLst>
              </a:tr>
              <a:tr h="370840">
                <a:tc>
                  <a:txBody>
                    <a:bodyPr/>
                    <a:lstStyle/>
                    <a:p>
                      <a:r>
                        <a:rPr lang="en-US" sz="1000" b="0" dirty="0">
                          <a:solidFill>
                            <a:schemeClr val="tx1"/>
                          </a:solidFill>
                          <a:latin typeface="Roboto" panose="02000000000000000000" pitchFamily="2" charset="0"/>
                          <a:ea typeface="Roboto" panose="02000000000000000000" pitchFamily="2" charset="0"/>
                        </a:rPr>
                        <a:t>2. Les fleurs…</a:t>
                      </a:r>
                    </a:p>
                  </a:txBody>
                  <a:tcPr>
                    <a:noFill/>
                  </a:tcPr>
                </a:tc>
                <a:tc>
                  <a:txBody>
                    <a:bodyPr/>
                    <a:lstStyle/>
                    <a:p>
                      <a:endParaRPr lang="en-US" sz="1000" b="0" dirty="0">
                        <a:solidFill>
                          <a:schemeClr val="tx1"/>
                        </a:solidFill>
                        <a:latin typeface="Roboto" panose="02000000000000000000" pitchFamily="2" charset="0"/>
                        <a:ea typeface="Roboto" panose="02000000000000000000" pitchFamily="2" charset="0"/>
                      </a:endParaRPr>
                    </a:p>
                  </a:txBody>
                  <a:tcPr>
                    <a:noFill/>
                  </a:tcPr>
                </a:tc>
                <a:tc>
                  <a:txBody>
                    <a:bodyPr/>
                    <a:lstStyle/>
                    <a:p>
                      <a:pPr algn="just"/>
                      <a:r>
                        <a:rPr lang="en-US" sz="1000" b="0" dirty="0">
                          <a:solidFill>
                            <a:schemeClr val="tx1"/>
                          </a:solidFill>
                          <a:latin typeface="Roboto" panose="02000000000000000000" pitchFamily="2" charset="0"/>
                          <a:ea typeface="Roboto" panose="02000000000000000000" pitchFamily="2" charset="0"/>
                        </a:rPr>
                        <a:t>b. … </a:t>
                      </a:r>
                      <a:r>
                        <a:rPr lang="en-US" sz="1000" b="0" dirty="0" err="1">
                          <a:solidFill>
                            <a:schemeClr val="tx1"/>
                          </a:solidFill>
                          <a:latin typeface="Roboto" panose="02000000000000000000" pitchFamily="2" charset="0"/>
                          <a:ea typeface="Roboto" panose="02000000000000000000" pitchFamily="2" charset="0"/>
                        </a:rPr>
                        <a:t>empêchent</a:t>
                      </a:r>
                      <a:r>
                        <a:rPr lang="en-US" sz="1000" b="0" dirty="0">
                          <a:solidFill>
                            <a:schemeClr val="tx1"/>
                          </a:solidFill>
                          <a:latin typeface="Roboto" panose="02000000000000000000" pitchFamily="2" charset="0"/>
                          <a:ea typeface="Roboto" panose="02000000000000000000" pitchFamily="2" charset="0"/>
                        </a:rPr>
                        <a:t> la chanteuse de </a:t>
                      </a:r>
                      <a:r>
                        <a:rPr lang="en-US" sz="1000" b="0" dirty="0" err="1">
                          <a:solidFill>
                            <a:schemeClr val="tx1"/>
                          </a:solidFill>
                          <a:latin typeface="Roboto" panose="02000000000000000000" pitchFamily="2" charset="0"/>
                          <a:ea typeface="Roboto" panose="02000000000000000000" pitchFamily="2" charset="0"/>
                        </a:rPr>
                        <a:t>dormir</a:t>
                      </a:r>
                      <a:r>
                        <a:rPr lang="en-US" sz="1000" b="0" dirty="0">
                          <a:solidFill>
                            <a:schemeClr val="tx1"/>
                          </a:solidFill>
                          <a:latin typeface="Roboto" panose="02000000000000000000" pitchFamily="2" charset="0"/>
                          <a:ea typeface="Roboto" panose="02000000000000000000" pitchFamily="2" charset="0"/>
                        </a:rPr>
                        <a:t>.</a:t>
                      </a:r>
                    </a:p>
                  </a:txBody>
                  <a:tcPr>
                    <a:noFill/>
                  </a:tcPr>
                </a:tc>
                <a:extLst>
                  <a:ext uri="{0D108BD9-81ED-4DB2-BD59-A6C34878D82A}">
                    <a16:rowId xmlns:a16="http://schemas.microsoft.com/office/drawing/2014/main" val="35888435"/>
                  </a:ext>
                </a:extLst>
              </a:tr>
              <a:tr h="370840">
                <a:tc>
                  <a:txBody>
                    <a:bodyPr/>
                    <a:lstStyle/>
                    <a:p>
                      <a:r>
                        <a:rPr lang="en-US" sz="1000" b="0" dirty="0">
                          <a:solidFill>
                            <a:schemeClr val="tx1"/>
                          </a:solidFill>
                          <a:latin typeface="Roboto" panose="02000000000000000000" pitchFamily="2" charset="0"/>
                          <a:ea typeface="Roboto" panose="02000000000000000000" pitchFamily="2" charset="0"/>
                        </a:rPr>
                        <a:t>3. Les pensées </a:t>
                      </a:r>
                      <a:r>
                        <a:rPr lang="en-US" sz="1000" b="0" dirty="0" err="1">
                          <a:solidFill>
                            <a:schemeClr val="tx1"/>
                          </a:solidFill>
                          <a:latin typeface="Roboto" panose="02000000000000000000" pitchFamily="2" charset="0"/>
                          <a:ea typeface="Roboto" panose="02000000000000000000" pitchFamily="2" charset="0"/>
                        </a:rPr>
                        <a:t>noires</a:t>
                      </a:r>
                      <a:r>
                        <a:rPr lang="en-US" sz="1000" b="0" dirty="0">
                          <a:solidFill>
                            <a:schemeClr val="tx1"/>
                          </a:solidFill>
                          <a:latin typeface="Roboto" panose="02000000000000000000" pitchFamily="2" charset="0"/>
                          <a:ea typeface="Roboto" panose="02000000000000000000" pitchFamily="2" charset="0"/>
                        </a:rPr>
                        <a:t>…</a:t>
                      </a:r>
                    </a:p>
                  </a:txBody>
                  <a:tcPr>
                    <a:noFill/>
                  </a:tcPr>
                </a:tc>
                <a:tc>
                  <a:txBody>
                    <a:bodyPr/>
                    <a:lstStyle/>
                    <a:p>
                      <a:endParaRPr lang="en-US" sz="1000" b="0">
                        <a:solidFill>
                          <a:schemeClr val="tx1"/>
                        </a:solidFill>
                        <a:latin typeface="Roboto" panose="02000000000000000000" pitchFamily="2" charset="0"/>
                        <a:ea typeface="Roboto" panose="02000000000000000000" pitchFamily="2" charset="0"/>
                      </a:endParaRPr>
                    </a:p>
                  </a:txBody>
                  <a:tcPr>
                    <a:noFill/>
                  </a:tcPr>
                </a:tc>
                <a:tc>
                  <a:txBody>
                    <a:bodyPr/>
                    <a:lstStyle/>
                    <a:p>
                      <a:pPr algn="just"/>
                      <a:r>
                        <a:rPr lang="en-US" sz="1000" b="0" dirty="0">
                          <a:solidFill>
                            <a:schemeClr val="tx1"/>
                          </a:solidFill>
                          <a:latin typeface="Roboto" panose="02000000000000000000" pitchFamily="2" charset="0"/>
                          <a:ea typeface="Roboto" panose="02000000000000000000" pitchFamily="2" charset="0"/>
                        </a:rPr>
                        <a:t>c… </a:t>
                      </a:r>
                      <a:r>
                        <a:rPr lang="en-US" sz="1000" b="0" dirty="0" err="1">
                          <a:solidFill>
                            <a:schemeClr val="tx1"/>
                          </a:solidFill>
                          <a:latin typeface="Roboto" panose="02000000000000000000" pitchFamily="2" charset="0"/>
                          <a:ea typeface="Roboto" panose="02000000000000000000" pitchFamily="2" charset="0"/>
                        </a:rPr>
                        <a:t>peuvent</a:t>
                      </a:r>
                      <a:r>
                        <a:rPr lang="en-US" sz="1000" b="0" dirty="0">
                          <a:solidFill>
                            <a:schemeClr val="tx1"/>
                          </a:solidFill>
                          <a:latin typeface="Roboto" panose="02000000000000000000" pitchFamily="2" charset="0"/>
                          <a:ea typeface="Roboto" panose="02000000000000000000" pitchFamily="2" charset="0"/>
                        </a:rPr>
                        <a:t> </a:t>
                      </a:r>
                      <a:r>
                        <a:rPr lang="en-US" sz="1000" b="0" dirty="0" err="1">
                          <a:solidFill>
                            <a:schemeClr val="tx1"/>
                          </a:solidFill>
                          <a:latin typeface="Roboto" panose="02000000000000000000" pitchFamily="2" charset="0"/>
                          <a:ea typeface="Roboto" panose="02000000000000000000" pitchFamily="2" charset="0"/>
                        </a:rPr>
                        <a:t>être</a:t>
                      </a:r>
                      <a:r>
                        <a:rPr lang="en-US" sz="1000" b="0" dirty="0">
                          <a:solidFill>
                            <a:schemeClr val="tx1"/>
                          </a:solidFill>
                          <a:latin typeface="Roboto" panose="02000000000000000000" pitchFamily="2" charset="0"/>
                          <a:ea typeface="Roboto" panose="02000000000000000000" pitchFamily="2" charset="0"/>
                        </a:rPr>
                        <a:t> </a:t>
                      </a:r>
                      <a:r>
                        <a:rPr lang="en-US" sz="1000" b="0" dirty="0" err="1">
                          <a:solidFill>
                            <a:schemeClr val="tx1"/>
                          </a:solidFill>
                          <a:latin typeface="Roboto" panose="02000000000000000000" pitchFamily="2" charset="0"/>
                          <a:ea typeface="Roboto" panose="02000000000000000000" pitchFamily="2" charset="0"/>
                        </a:rPr>
                        <a:t>intérieures</a:t>
                      </a:r>
                      <a:r>
                        <a:rPr lang="en-US" sz="1000" b="0" dirty="0">
                          <a:solidFill>
                            <a:schemeClr val="tx1"/>
                          </a:solidFill>
                          <a:latin typeface="Roboto" panose="02000000000000000000" pitchFamily="2" charset="0"/>
                          <a:ea typeface="Roboto" panose="02000000000000000000" pitchFamily="2" charset="0"/>
                        </a:rPr>
                        <a:t> : on </a:t>
                      </a:r>
                      <a:r>
                        <a:rPr lang="en-US" sz="1000" b="0" dirty="0" err="1">
                          <a:solidFill>
                            <a:schemeClr val="tx1"/>
                          </a:solidFill>
                          <a:latin typeface="Roboto" panose="02000000000000000000" pitchFamily="2" charset="0"/>
                          <a:ea typeface="Roboto" panose="02000000000000000000" pitchFamily="2" charset="0"/>
                        </a:rPr>
                        <a:t>n’a</a:t>
                      </a:r>
                      <a:r>
                        <a:rPr lang="en-US" sz="1000" b="0" dirty="0">
                          <a:solidFill>
                            <a:schemeClr val="tx1"/>
                          </a:solidFill>
                          <a:latin typeface="Roboto" panose="02000000000000000000" pitchFamily="2" charset="0"/>
                          <a:ea typeface="Roboto" panose="02000000000000000000" pitchFamily="2" charset="0"/>
                        </a:rPr>
                        <a:t> pas de but, on ne </a:t>
                      </a:r>
                      <a:r>
                        <a:rPr lang="en-US" sz="1000" b="0" dirty="0" err="1">
                          <a:solidFill>
                            <a:schemeClr val="tx1"/>
                          </a:solidFill>
                          <a:latin typeface="Roboto" panose="02000000000000000000" pitchFamily="2" charset="0"/>
                          <a:ea typeface="Roboto" panose="02000000000000000000" pitchFamily="2" charset="0"/>
                        </a:rPr>
                        <a:t>comprend</a:t>
                      </a:r>
                      <a:r>
                        <a:rPr lang="en-US" sz="1000" b="0" dirty="0">
                          <a:solidFill>
                            <a:schemeClr val="tx1"/>
                          </a:solidFill>
                          <a:latin typeface="Roboto" panose="02000000000000000000" pitchFamily="2" charset="0"/>
                          <a:ea typeface="Roboto" panose="02000000000000000000" pitchFamily="2" charset="0"/>
                        </a:rPr>
                        <a:t> plus le </a:t>
                      </a:r>
                      <a:r>
                        <a:rPr lang="en-US" sz="1000" b="0" dirty="0" err="1">
                          <a:solidFill>
                            <a:schemeClr val="tx1"/>
                          </a:solidFill>
                          <a:latin typeface="Roboto" panose="02000000000000000000" pitchFamily="2" charset="0"/>
                          <a:ea typeface="Roboto" panose="02000000000000000000" pitchFamily="2" charset="0"/>
                        </a:rPr>
                        <a:t>sens</a:t>
                      </a:r>
                      <a:r>
                        <a:rPr lang="en-US" sz="1000" b="0" dirty="0">
                          <a:solidFill>
                            <a:schemeClr val="tx1"/>
                          </a:solidFill>
                          <a:latin typeface="Roboto" panose="02000000000000000000" pitchFamily="2" charset="0"/>
                          <a:ea typeface="Roboto" panose="02000000000000000000" pitchFamily="2" charset="0"/>
                        </a:rPr>
                        <a:t> des choses.</a:t>
                      </a:r>
                    </a:p>
                  </a:txBody>
                  <a:tcPr>
                    <a:noFill/>
                  </a:tcPr>
                </a:tc>
                <a:extLst>
                  <a:ext uri="{0D108BD9-81ED-4DB2-BD59-A6C34878D82A}">
                    <a16:rowId xmlns:a16="http://schemas.microsoft.com/office/drawing/2014/main" val="3693454778"/>
                  </a:ext>
                </a:extLst>
              </a:tr>
              <a:tr h="370840">
                <a:tc>
                  <a:txBody>
                    <a:bodyPr/>
                    <a:lstStyle/>
                    <a:p>
                      <a:r>
                        <a:rPr lang="en-US" sz="1000" b="0" dirty="0">
                          <a:solidFill>
                            <a:schemeClr val="tx1"/>
                          </a:solidFill>
                          <a:latin typeface="Roboto" panose="02000000000000000000" pitchFamily="2" charset="0"/>
                          <a:ea typeface="Roboto" panose="02000000000000000000" pitchFamily="2" charset="0"/>
                        </a:rPr>
                        <a:t>4. Les </a:t>
                      </a:r>
                      <a:r>
                        <a:rPr lang="en-US" sz="1000" b="0" dirty="0" err="1">
                          <a:solidFill>
                            <a:schemeClr val="tx1"/>
                          </a:solidFill>
                          <a:latin typeface="Roboto" panose="02000000000000000000" pitchFamily="2" charset="0"/>
                          <a:ea typeface="Roboto" panose="02000000000000000000" pitchFamily="2" charset="0"/>
                        </a:rPr>
                        <a:t>longues</a:t>
                      </a:r>
                      <a:r>
                        <a:rPr lang="en-US" sz="1000" b="0" dirty="0">
                          <a:solidFill>
                            <a:schemeClr val="tx1"/>
                          </a:solidFill>
                          <a:latin typeface="Roboto" panose="02000000000000000000" pitchFamily="2" charset="0"/>
                          <a:ea typeface="Roboto" panose="02000000000000000000" pitchFamily="2" charset="0"/>
                        </a:rPr>
                        <a:t> </a:t>
                      </a:r>
                      <a:r>
                        <a:rPr lang="en-US" sz="1000" b="0" dirty="0" err="1">
                          <a:solidFill>
                            <a:schemeClr val="tx1"/>
                          </a:solidFill>
                          <a:latin typeface="Roboto" panose="02000000000000000000" pitchFamily="2" charset="0"/>
                          <a:ea typeface="Roboto" panose="02000000000000000000" pitchFamily="2" charset="0"/>
                        </a:rPr>
                        <a:t>errances</a:t>
                      </a:r>
                      <a:r>
                        <a:rPr lang="en-US" sz="1000" b="0" dirty="0">
                          <a:solidFill>
                            <a:schemeClr val="tx1"/>
                          </a:solidFill>
                          <a:latin typeface="Roboto" panose="02000000000000000000" pitchFamily="2" charset="0"/>
                          <a:ea typeface="Roboto" panose="02000000000000000000" pitchFamily="2" charset="0"/>
                        </a:rPr>
                        <a:t>…</a:t>
                      </a:r>
                    </a:p>
                  </a:txBody>
                  <a:tcPr>
                    <a:noFill/>
                  </a:tcPr>
                </a:tc>
                <a:tc>
                  <a:txBody>
                    <a:bodyPr/>
                    <a:lstStyle/>
                    <a:p>
                      <a:endParaRPr lang="en-US" sz="1000" b="0">
                        <a:solidFill>
                          <a:schemeClr val="tx1"/>
                        </a:solidFill>
                        <a:latin typeface="Roboto" panose="02000000000000000000" pitchFamily="2" charset="0"/>
                        <a:ea typeface="Roboto" panose="02000000000000000000" pitchFamily="2" charset="0"/>
                      </a:endParaRPr>
                    </a:p>
                  </a:txBody>
                  <a:tcPr>
                    <a:noFill/>
                  </a:tcPr>
                </a:tc>
                <a:tc>
                  <a:txBody>
                    <a:bodyPr/>
                    <a:lstStyle/>
                    <a:p>
                      <a:pPr algn="just"/>
                      <a:r>
                        <a:rPr lang="en-US" sz="1000" b="0" dirty="0">
                          <a:solidFill>
                            <a:schemeClr val="tx1"/>
                          </a:solidFill>
                          <a:latin typeface="Roboto" panose="02000000000000000000" pitchFamily="2" charset="0"/>
                          <a:ea typeface="Roboto" panose="02000000000000000000" pitchFamily="2" charset="0"/>
                        </a:rPr>
                        <a:t>d. … </a:t>
                      </a:r>
                      <a:r>
                        <a:rPr lang="en-US" sz="1000" b="0" dirty="0" err="1">
                          <a:solidFill>
                            <a:schemeClr val="tx1"/>
                          </a:solidFill>
                          <a:latin typeface="Roboto" panose="02000000000000000000" pitchFamily="2" charset="0"/>
                          <a:ea typeface="Roboto" panose="02000000000000000000" pitchFamily="2" charset="0"/>
                        </a:rPr>
                        <a:t>aident</a:t>
                      </a:r>
                      <a:r>
                        <a:rPr lang="en-US" sz="1000" b="0" dirty="0">
                          <a:solidFill>
                            <a:schemeClr val="tx1"/>
                          </a:solidFill>
                          <a:latin typeface="Roboto" panose="02000000000000000000" pitchFamily="2" charset="0"/>
                          <a:ea typeface="Roboto" panose="02000000000000000000" pitchFamily="2" charset="0"/>
                        </a:rPr>
                        <a:t> la chanteuse à se </a:t>
                      </a:r>
                      <a:r>
                        <a:rPr lang="en-US" sz="1000" b="0" dirty="0" err="1">
                          <a:solidFill>
                            <a:schemeClr val="tx1"/>
                          </a:solidFill>
                          <a:latin typeface="Roboto" panose="02000000000000000000" pitchFamily="2" charset="0"/>
                          <a:ea typeface="Roboto" panose="02000000000000000000" pitchFamily="2" charset="0"/>
                        </a:rPr>
                        <a:t>sentir</a:t>
                      </a:r>
                      <a:r>
                        <a:rPr lang="en-US" sz="1000" b="0" dirty="0">
                          <a:solidFill>
                            <a:schemeClr val="tx1"/>
                          </a:solidFill>
                          <a:latin typeface="Roboto" panose="02000000000000000000" pitchFamily="2" charset="0"/>
                          <a:ea typeface="Roboto" panose="02000000000000000000" pitchFamily="2" charset="0"/>
                        </a:rPr>
                        <a:t> </a:t>
                      </a:r>
                      <a:r>
                        <a:rPr lang="en-US" sz="1000" b="0" dirty="0" err="1">
                          <a:solidFill>
                            <a:schemeClr val="tx1"/>
                          </a:solidFill>
                          <a:latin typeface="Roboto" panose="02000000000000000000" pitchFamily="2" charset="0"/>
                          <a:ea typeface="Roboto" panose="02000000000000000000" pitchFamily="2" charset="0"/>
                        </a:rPr>
                        <a:t>mieux</a:t>
                      </a:r>
                      <a:r>
                        <a:rPr lang="en-US" sz="1000" b="0" dirty="0">
                          <a:solidFill>
                            <a:schemeClr val="tx1"/>
                          </a:solidFill>
                          <a:latin typeface="Roboto" panose="02000000000000000000" pitchFamily="2" charset="0"/>
                          <a:ea typeface="Roboto" panose="02000000000000000000" pitchFamily="2" charset="0"/>
                        </a:rPr>
                        <a:t> au </a:t>
                      </a:r>
                      <a:r>
                        <a:rPr lang="en-US" sz="1000" b="0" dirty="0" err="1">
                          <a:solidFill>
                            <a:schemeClr val="tx1"/>
                          </a:solidFill>
                          <a:latin typeface="Roboto" panose="02000000000000000000" pitchFamily="2" charset="0"/>
                          <a:ea typeface="Roboto" panose="02000000000000000000" pitchFamily="2" charset="0"/>
                        </a:rPr>
                        <a:t>quotidien</a:t>
                      </a:r>
                      <a:r>
                        <a:rPr lang="en-US" sz="1000" b="0" dirty="0">
                          <a:solidFill>
                            <a:schemeClr val="tx1"/>
                          </a:solidFill>
                          <a:latin typeface="Roboto" panose="02000000000000000000" pitchFamily="2" charset="0"/>
                          <a:ea typeface="Roboto" panose="02000000000000000000" pitchFamily="2" charset="0"/>
                        </a:rPr>
                        <a:t>.</a:t>
                      </a:r>
                    </a:p>
                  </a:txBody>
                  <a:tcPr>
                    <a:noFill/>
                  </a:tcPr>
                </a:tc>
                <a:extLst>
                  <a:ext uri="{0D108BD9-81ED-4DB2-BD59-A6C34878D82A}">
                    <a16:rowId xmlns:a16="http://schemas.microsoft.com/office/drawing/2014/main" val="2346197711"/>
                  </a:ext>
                </a:extLst>
              </a:tr>
            </a:tbl>
          </a:graphicData>
        </a:graphic>
      </p:graphicFrame>
      <p:graphicFrame>
        <p:nvGraphicFramePr>
          <p:cNvPr id="8" name="Table 8">
            <a:extLst>
              <a:ext uri="{FF2B5EF4-FFF2-40B4-BE49-F238E27FC236}">
                <a16:creationId xmlns:a16="http://schemas.microsoft.com/office/drawing/2014/main" id="{EDF213AD-D0F3-DB60-9E3C-9DCD916568D1}"/>
              </a:ext>
            </a:extLst>
          </p:cNvPr>
          <p:cNvGraphicFramePr>
            <a:graphicFrameLocks noGrp="1"/>
          </p:cNvGraphicFramePr>
          <p:nvPr>
            <p:extLst>
              <p:ext uri="{D42A27DB-BD31-4B8C-83A1-F6EECF244321}">
                <p14:modId xmlns:p14="http://schemas.microsoft.com/office/powerpoint/2010/main" val="510716719"/>
              </p:ext>
            </p:extLst>
          </p:nvPr>
        </p:nvGraphicFramePr>
        <p:xfrm>
          <a:off x="2735263" y="3675629"/>
          <a:ext cx="4498535" cy="1913429"/>
        </p:xfrm>
        <a:graphic>
          <a:graphicData uri="http://schemas.openxmlformats.org/drawingml/2006/table">
            <a:tbl>
              <a:tblPr firstRow="1" bandRow="1">
                <a:tableStyleId>{5C22544A-7EE6-4342-B048-85BDC9FD1C3A}</a:tableStyleId>
              </a:tblPr>
              <a:tblGrid>
                <a:gridCol w="3444311">
                  <a:extLst>
                    <a:ext uri="{9D8B030D-6E8A-4147-A177-3AD203B41FA5}">
                      <a16:colId xmlns:a16="http://schemas.microsoft.com/office/drawing/2014/main" val="340148890"/>
                    </a:ext>
                  </a:extLst>
                </a:gridCol>
                <a:gridCol w="545691">
                  <a:extLst>
                    <a:ext uri="{9D8B030D-6E8A-4147-A177-3AD203B41FA5}">
                      <a16:colId xmlns:a16="http://schemas.microsoft.com/office/drawing/2014/main" val="4100611213"/>
                    </a:ext>
                  </a:extLst>
                </a:gridCol>
                <a:gridCol w="508533">
                  <a:extLst>
                    <a:ext uri="{9D8B030D-6E8A-4147-A177-3AD203B41FA5}">
                      <a16:colId xmlns:a16="http://schemas.microsoft.com/office/drawing/2014/main" val="3640838345"/>
                    </a:ext>
                  </a:extLst>
                </a:gridCol>
              </a:tblGrid>
              <a:tr h="0">
                <a:tc>
                  <a:txBody>
                    <a:bodyPr/>
                    <a:lstStyle/>
                    <a:p>
                      <a:endParaRPr lang="en-US" dirty="0"/>
                    </a:p>
                  </a:txBody>
                  <a:tcPr>
                    <a:solidFill>
                      <a:schemeClr val="accent4">
                        <a:alpha val="22000"/>
                      </a:schemeClr>
                    </a:solidFill>
                  </a:tcPr>
                </a:tc>
                <a:tc>
                  <a:txBody>
                    <a:bodyPr/>
                    <a:lstStyle/>
                    <a:p>
                      <a:pPr algn="ctr"/>
                      <a:r>
                        <a:rPr lang="en-US" sz="1000" b="1" i="0" dirty="0" err="1">
                          <a:solidFill>
                            <a:schemeClr val="tx1"/>
                          </a:solidFill>
                          <a:latin typeface="Roboto" panose="02000000000000000000" pitchFamily="2" charset="0"/>
                          <a:ea typeface="Roboto" panose="02000000000000000000" pitchFamily="2" charset="0"/>
                        </a:rPr>
                        <a:t>Vrai</a:t>
                      </a:r>
                      <a:endParaRPr lang="en-US" sz="1000" b="1" i="0" dirty="0">
                        <a:solidFill>
                          <a:schemeClr val="tx1"/>
                        </a:solidFill>
                        <a:latin typeface="Roboto" panose="02000000000000000000" pitchFamily="2" charset="0"/>
                        <a:ea typeface="Roboto" panose="02000000000000000000" pitchFamily="2" charset="0"/>
                      </a:endParaRPr>
                    </a:p>
                  </a:txBody>
                  <a:tcPr>
                    <a:solidFill>
                      <a:schemeClr val="accent4">
                        <a:alpha val="22000"/>
                      </a:schemeClr>
                    </a:solidFill>
                  </a:tcPr>
                </a:tc>
                <a:tc>
                  <a:txBody>
                    <a:bodyPr/>
                    <a:lstStyle/>
                    <a:p>
                      <a:pPr algn="ctr"/>
                      <a:r>
                        <a:rPr lang="en-US" sz="1000" b="1" i="0" dirty="0">
                          <a:solidFill>
                            <a:schemeClr val="tx1"/>
                          </a:solidFill>
                          <a:latin typeface="Roboto" panose="02000000000000000000" pitchFamily="2" charset="0"/>
                          <a:ea typeface="Roboto" panose="02000000000000000000" pitchFamily="2" charset="0"/>
                        </a:rPr>
                        <a:t>Faux </a:t>
                      </a:r>
                    </a:p>
                  </a:txBody>
                  <a:tcPr>
                    <a:solidFill>
                      <a:schemeClr val="accent4">
                        <a:alpha val="22000"/>
                      </a:schemeClr>
                    </a:solidFill>
                  </a:tcPr>
                </a:tc>
                <a:extLst>
                  <a:ext uri="{0D108BD9-81ED-4DB2-BD59-A6C34878D82A}">
                    <a16:rowId xmlns:a16="http://schemas.microsoft.com/office/drawing/2014/main" val="2628035083"/>
                  </a:ext>
                </a:extLst>
              </a:tr>
              <a:tr h="303005">
                <a:tc>
                  <a:txBody>
                    <a:bodyPr/>
                    <a:lstStyle/>
                    <a:p>
                      <a:r>
                        <a:rPr lang="en-US" sz="1000" dirty="0">
                          <a:latin typeface="Roboto" panose="02000000000000000000" pitchFamily="2" charset="0"/>
                          <a:ea typeface="Roboto" panose="02000000000000000000" pitchFamily="2" charset="0"/>
                        </a:rPr>
                        <a:t>1.  Le </a:t>
                      </a:r>
                      <a:r>
                        <a:rPr lang="en-US" sz="1000" dirty="0" err="1">
                          <a:latin typeface="Roboto" panose="02000000000000000000" pitchFamily="2" charset="0"/>
                          <a:ea typeface="Roboto" panose="02000000000000000000" pitchFamily="2" charset="0"/>
                        </a:rPr>
                        <a:t>rythme</a:t>
                      </a:r>
                      <a:r>
                        <a:rPr lang="en-US" sz="1000" dirty="0">
                          <a:latin typeface="Roboto" panose="02000000000000000000" pitchFamily="2" charset="0"/>
                          <a:ea typeface="Roboto" panose="02000000000000000000" pitchFamily="2" charset="0"/>
                        </a:rPr>
                        <a:t> de la chanson </a:t>
                      </a:r>
                      <a:r>
                        <a:rPr lang="en-US" sz="1000" dirty="0" err="1">
                          <a:latin typeface="Roboto" panose="02000000000000000000" pitchFamily="2" charset="0"/>
                          <a:ea typeface="Roboto" panose="02000000000000000000" pitchFamily="2" charset="0"/>
                        </a:rPr>
                        <a:t>est</a:t>
                      </a:r>
                      <a:r>
                        <a:rPr lang="en-US" sz="1000" dirty="0">
                          <a:latin typeface="Roboto" panose="02000000000000000000" pitchFamily="2" charset="0"/>
                          <a:ea typeface="Roboto" panose="02000000000000000000" pitchFamily="2" charset="0"/>
                        </a:rPr>
                        <a:t> </a:t>
                      </a:r>
                      <a:r>
                        <a:rPr lang="en-US" sz="1000" dirty="0" err="1">
                          <a:latin typeface="Roboto" panose="02000000000000000000" pitchFamily="2" charset="0"/>
                          <a:ea typeface="Roboto" panose="02000000000000000000" pitchFamily="2" charset="0"/>
                        </a:rPr>
                        <a:t>régulier</a:t>
                      </a:r>
                      <a:r>
                        <a:rPr lang="en-US" sz="1000" dirty="0">
                          <a:latin typeface="Roboto" panose="02000000000000000000" pitchFamily="2" charset="0"/>
                          <a:ea typeface="Roboto" panose="02000000000000000000" pitchFamily="2" charset="0"/>
                        </a:rPr>
                        <a:t>.</a:t>
                      </a:r>
                    </a:p>
                  </a:txBody>
                  <a:tcPr>
                    <a:solidFill>
                      <a:schemeClr val="accent4">
                        <a:alpha val="22000"/>
                      </a:schemeClr>
                    </a:solidFill>
                  </a:tcPr>
                </a:tc>
                <a:tc>
                  <a:txBody>
                    <a:bodyPr/>
                    <a:lstStyle/>
                    <a:p>
                      <a:endParaRPr lang="en-US" sz="1000" dirty="0">
                        <a:latin typeface="Roboto" panose="02000000000000000000" pitchFamily="2" charset="0"/>
                        <a:ea typeface="Roboto" panose="02000000000000000000" pitchFamily="2" charset="0"/>
                      </a:endParaRPr>
                    </a:p>
                  </a:txBody>
                  <a:tcPr>
                    <a:solidFill>
                      <a:schemeClr val="accent4">
                        <a:alpha val="22000"/>
                      </a:schemeClr>
                    </a:solidFill>
                  </a:tcPr>
                </a:tc>
                <a:tc>
                  <a:txBody>
                    <a:bodyPr/>
                    <a:lstStyle/>
                    <a:p>
                      <a:endParaRPr lang="en-US" sz="1000" dirty="0">
                        <a:latin typeface="Roboto" panose="02000000000000000000" pitchFamily="2" charset="0"/>
                        <a:ea typeface="Roboto" panose="02000000000000000000" pitchFamily="2" charset="0"/>
                      </a:endParaRPr>
                    </a:p>
                  </a:txBody>
                  <a:tcPr>
                    <a:solidFill>
                      <a:schemeClr val="accent4">
                        <a:alpha val="22000"/>
                      </a:schemeClr>
                    </a:solidFill>
                  </a:tcPr>
                </a:tc>
                <a:extLst>
                  <a:ext uri="{0D108BD9-81ED-4DB2-BD59-A6C34878D82A}">
                    <a16:rowId xmlns:a16="http://schemas.microsoft.com/office/drawing/2014/main" val="2380354050"/>
                  </a:ext>
                </a:extLst>
              </a:tr>
              <a:tr h="295275">
                <a:tc>
                  <a:txBody>
                    <a:bodyPr/>
                    <a:lstStyle/>
                    <a:p>
                      <a:r>
                        <a:rPr lang="en-US" sz="1000" dirty="0">
                          <a:latin typeface="Roboto" panose="02000000000000000000" pitchFamily="2" charset="0"/>
                          <a:ea typeface="Roboto" panose="02000000000000000000" pitchFamily="2" charset="0"/>
                        </a:rPr>
                        <a:t>2.  La </a:t>
                      </a:r>
                      <a:r>
                        <a:rPr lang="en-US" sz="1000" dirty="0" err="1">
                          <a:latin typeface="Roboto" panose="02000000000000000000" pitchFamily="2" charset="0"/>
                          <a:ea typeface="Roboto" panose="02000000000000000000" pitchFamily="2" charset="0"/>
                        </a:rPr>
                        <a:t>mélodie</a:t>
                      </a:r>
                      <a:r>
                        <a:rPr lang="en-US" sz="1000" dirty="0">
                          <a:latin typeface="Roboto" panose="02000000000000000000" pitchFamily="2" charset="0"/>
                          <a:ea typeface="Roboto" panose="02000000000000000000" pitchFamily="2" charset="0"/>
                        </a:rPr>
                        <a:t> </a:t>
                      </a:r>
                      <a:r>
                        <a:rPr lang="en-US" sz="1000" dirty="0" err="1">
                          <a:latin typeface="Roboto" panose="02000000000000000000" pitchFamily="2" charset="0"/>
                          <a:ea typeface="Roboto" panose="02000000000000000000" pitchFamily="2" charset="0"/>
                        </a:rPr>
                        <a:t>est</a:t>
                      </a:r>
                      <a:r>
                        <a:rPr lang="en-US" sz="1000" dirty="0">
                          <a:latin typeface="Roboto" panose="02000000000000000000" pitchFamily="2" charset="0"/>
                          <a:ea typeface="Roboto" panose="02000000000000000000" pitchFamily="2" charset="0"/>
                        </a:rPr>
                        <a:t> </a:t>
                      </a:r>
                      <a:r>
                        <a:rPr lang="en-US" sz="1000" dirty="0" err="1">
                          <a:latin typeface="Roboto" panose="02000000000000000000" pitchFamily="2" charset="0"/>
                          <a:ea typeface="Roboto" panose="02000000000000000000" pitchFamily="2" charset="0"/>
                        </a:rPr>
                        <a:t>très</a:t>
                      </a:r>
                      <a:r>
                        <a:rPr lang="en-US" sz="1000" dirty="0">
                          <a:latin typeface="Roboto" panose="02000000000000000000" pitchFamily="2" charset="0"/>
                          <a:ea typeface="Roboto" panose="02000000000000000000" pitchFamily="2" charset="0"/>
                        </a:rPr>
                        <a:t> triste.</a:t>
                      </a:r>
                      <a:endParaRPr lang="en-US" sz="1000" i="1" dirty="0">
                        <a:solidFill>
                          <a:schemeClr val="accent4">
                            <a:lumMod val="75000"/>
                          </a:schemeClr>
                        </a:solidFill>
                        <a:latin typeface="Roboto" panose="02000000000000000000" pitchFamily="2" charset="0"/>
                        <a:ea typeface="Roboto" panose="02000000000000000000" pitchFamily="2" charset="0"/>
                      </a:endParaRPr>
                    </a:p>
                  </a:txBody>
                  <a:tcPr>
                    <a:solidFill>
                      <a:schemeClr val="accent4">
                        <a:alpha val="22000"/>
                      </a:schemeClr>
                    </a:solidFill>
                  </a:tcPr>
                </a:tc>
                <a:tc>
                  <a:txBody>
                    <a:bodyPr/>
                    <a:lstStyle/>
                    <a:p>
                      <a:endParaRPr lang="en-US" sz="1000" dirty="0">
                        <a:latin typeface="Roboto" panose="02000000000000000000" pitchFamily="2" charset="0"/>
                        <a:ea typeface="Roboto" panose="02000000000000000000" pitchFamily="2" charset="0"/>
                      </a:endParaRPr>
                    </a:p>
                  </a:txBody>
                  <a:tcPr>
                    <a:solidFill>
                      <a:schemeClr val="accent4">
                        <a:alpha val="22000"/>
                      </a:schemeClr>
                    </a:solidFill>
                  </a:tcPr>
                </a:tc>
                <a:tc>
                  <a:txBody>
                    <a:bodyPr/>
                    <a:lstStyle/>
                    <a:p>
                      <a:endParaRPr lang="en-US" sz="1000">
                        <a:latin typeface="Roboto" panose="02000000000000000000" pitchFamily="2" charset="0"/>
                        <a:ea typeface="Roboto" panose="02000000000000000000" pitchFamily="2" charset="0"/>
                      </a:endParaRPr>
                    </a:p>
                  </a:txBody>
                  <a:tcPr>
                    <a:solidFill>
                      <a:schemeClr val="accent4">
                        <a:alpha val="22000"/>
                      </a:schemeClr>
                    </a:solidFill>
                  </a:tcPr>
                </a:tc>
                <a:extLst>
                  <a:ext uri="{0D108BD9-81ED-4DB2-BD59-A6C34878D82A}">
                    <a16:rowId xmlns:a16="http://schemas.microsoft.com/office/drawing/2014/main" val="2573926355"/>
                  </a:ext>
                </a:extLst>
              </a:tr>
              <a:tr h="285750">
                <a:tc>
                  <a:txBody>
                    <a:bodyPr/>
                    <a:lstStyle/>
                    <a:p>
                      <a:r>
                        <a:rPr lang="en-US" sz="1000" dirty="0">
                          <a:latin typeface="Roboto" panose="02000000000000000000" pitchFamily="2" charset="0"/>
                          <a:ea typeface="Roboto" panose="02000000000000000000" pitchFamily="2" charset="0"/>
                        </a:rPr>
                        <a:t>3.  Il </a:t>
                      </a:r>
                      <a:r>
                        <a:rPr lang="en-US" sz="1000" dirty="0" err="1">
                          <a:latin typeface="Roboto" panose="02000000000000000000" pitchFamily="2" charset="0"/>
                          <a:ea typeface="Roboto" panose="02000000000000000000" pitchFamily="2" charset="0"/>
                        </a:rPr>
                        <a:t>n’y</a:t>
                      </a:r>
                      <a:r>
                        <a:rPr lang="en-US" sz="1000" dirty="0">
                          <a:latin typeface="Roboto" panose="02000000000000000000" pitchFamily="2" charset="0"/>
                          <a:ea typeface="Roboto" panose="02000000000000000000" pitchFamily="2" charset="0"/>
                        </a:rPr>
                        <a:t> a pas de refrain dans la chanson.</a:t>
                      </a:r>
                    </a:p>
                  </a:txBody>
                  <a:tcPr>
                    <a:solidFill>
                      <a:schemeClr val="accent4">
                        <a:alpha val="22000"/>
                      </a:schemeClr>
                    </a:solidFill>
                  </a:tcPr>
                </a:tc>
                <a:tc>
                  <a:txBody>
                    <a:bodyPr/>
                    <a:lstStyle/>
                    <a:p>
                      <a:endParaRPr lang="en-US" sz="1000" dirty="0">
                        <a:latin typeface="Roboto" panose="02000000000000000000" pitchFamily="2" charset="0"/>
                        <a:ea typeface="Roboto" panose="02000000000000000000" pitchFamily="2" charset="0"/>
                      </a:endParaRPr>
                    </a:p>
                  </a:txBody>
                  <a:tcPr>
                    <a:solidFill>
                      <a:schemeClr val="accent4">
                        <a:alpha val="22000"/>
                      </a:schemeClr>
                    </a:solidFill>
                  </a:tcPr>
                </a:tc>
                <a:tc>
                  <a:txBody>
                    <a:bodyPr/>
                    <a:lstStyle/>
                    <a:p>
                      <a:endParaRPr lang="en-US" sz="1000">
                        <a:latin typeface="Roboto" panose="02000000000000000000" pitchFamily="2" charset="0"/>
                        <a:ea typeface="Roboto" panose="02000000000000000000" pitchFamily="2" charset="0"/>
                      </a:endParaRPr>
                    </a:p>
                  </a:txBody>
                  <a:tcPr>
                    <a:solidFill>
                      <a:schemeClr val="accent4">
                        <a:alpha val="22000"/>
                      </a:schemeClr>
                    </a:solidFill>
                  </a:tcPr>
                </a:tc>
                <a:extLst>
                  <a:ext uri="{0D108BD9-81ED-4DB2-BD59-A6C34878D82A}">
                    <a16:rowId xmlns:a16="http://schemas.microsoft.com/office/drawing/2014/main" val="729214532"/>
                  </a:ext>
                </a:extLst>
              </a:tr>
              <a:tr h="314960">
                <a:tc>
                  <a:txBody>
                    <a:bodyPr/>
                    <a:lstStyle/>
                    <a:p>
                      <a:r>
                        <a:rPr lang="en-US" sz="1000" dirty="0">
                          <a:latin typeface="Roboto" panose="02000000000000000000" pitchFamily="2" charset="0"/>
                          <a:ea typeface="Roboto" panose="02000000000000000000" pitchFamily="2" charset="0"/>
                        </a:rPr>
                        <a:t>4. La chanteuse </a:t>
                      </a:r>
                      <a:r>
                        <a:rPr lang="en-US" sz="1000" dirty="0" err="1">
                          <a:latin typeface="Roboto" panose="02000000000000000000" pitchFamily="2" charset="0"/>
                          <a:ea typeface="Roboto" panose="02000000000000000000" pitchFamily="2" charset="0"/>
                        </a:rPr>
                        <a:t>chante</a:t>
                      </a:r>
                      <a:r>
                        <a:rPr lang="en-US" sz="1000" dirty="0">
                          <a:latin typeface="Roboto" panose="02000000000000000000" pitchFamily="2" charset="0"/>
                          <a:ea typeface="Roboto" panose="02000000000000000000" pitchFamily="2" charset="0"/>
                        </a:rPr>
                        <a:t> </a:t>
                      </a:r>
                      <a:r>
                        <a:rPr lang="en-US" sz="1000" dirty="0" err="1">
                          <a:latin typeface="Roboto" panose="02000000000000000000" pitchFamily="2" charset="0"/>
                          <a:ea typeface="Roboto" panose="02000000000000000000" pitchFamily="2" charset="0"/>
                        </a:rPr>
                        <a:t>lentement</a:t>
                      </a:r>
                      <a:r>
                        <a:rPr lang="en-US" sz="1000" dirty="0">
                          <a:latin typeface="Roboto" panose="02000000000000000000" pitchFamily="2" charset="0"/>
                          <a:ea typeface="Roboto" panose="02000000000000000000" pitchFamily="2" charset="0"/>
                        </a:rPr>
                        <a:t>.</a:t>
                      </a:r>
                    </a:p>
                  </a:txBody>
                  <a:tcPr>
                    <a:solidFill>
                      <a:schemeClr val="accent4">
                        <a:alpha val="22000"/>
                      </a:schemeClr>
                    </a:solidFill>
                  </a:tcPr>
                </a:tc>
                <a:tc>
                  <a:txBody>
                    <a:bodyPr/>
                    <a:lstStyle/>
                    <a:p>
                      <a:endParaRPr lang="en-US" sz="1000" dirty="0">
                        <a:latin typeface="Roboto" panose="02000000000000000000" pitchFamily="2" charset="0"/>
                        <a:ea typeface="Roboto" panose="02000000000000000000" pitchFamily="2" charset="0"/>
                      </a:endParaRPr>
                    </a:p>
                  </a:txBody>
                  <a:tcPr>
                    <a:solidFill>
                      <a:schemeClr val="accent4">
                        <a:alpha val="22000"/>
                      </a:schemeClr>
                    </a:solidFill>
                  </a:tcPr>
                </a:tc>
                <a:tc>
                  <a:txBody>
                    <a:bodyPr/>
                    <a:lstStyle/>
                    <a:p>
                      <a:endParaRPr lang="en-US" sz="1000" dirty="0">
                        <a:latin typeface="Roboto" panose="02000000000000000000" pitchFamily="2" charset="0"/>
                        <a:ea typeface="Roboto" panose="02000000000000000000" pitchFamily="2" charset="0"/>
                      </a:endParaRPr>
                    </a:p>
                  </a:txBody>
                  <a:tcPr>
                    <a:solidFill>
                      <a:schemeClr val="accent4">
                        <a:alpha val="22000"/>
                      </a:schemeClr>
                    </a:solidFill>
                  </a:tcPr>
                </a:tc>
                <a:extLst>
                  <a:ext uri="{0D108BD9-81ED-4DB2-BD59-A6C34878D82A}">
                    <a16:rowId xmlns:a16="http://schemas.microsoft.com/office/drawing/2014/main" val="3137296711"/>
                  </a:ext>
                </a:extLst>
              </a:tr>
              <a:tr h="370840">
                <a:tc>
                  <a:txBody>
                    <a:bodyPr/>
                    <a:lstStyle/>
                    <a:p>
                      <a:pPr algn="just"/>
                      <a:r>
                        <a:rPr lang="en-US" sz="1000" dirty="0">
                          <a:latin typeface="Roboto" panose="02000000000000000000" pitchFamily="2" charset="0"/>
                          <a:ea typeface="Roboto" panose="02000000000000000000" pitchFamily="2" charset="0"/>
                        </a:rPr>
                        <a:t>5.  </a:t>
                      </a:r>
                      <a:r>
                        <a:rPr lang="en-US" sz="1000" dirty="0" err="1">
                          <a:latin typeface="Roboto" panose="02000000000000000000" pitchFamily="2" charset="0"/>
                          <a:ea typeface="Roboto" panose="02000000000000000000" pitchFamily="2" charset="0"/>
                        </a:rPr>
                        <a:t>D’une</a:t>
                      </a:r>
                      <a:r>
                        <a:rPr lang="en-US" sz="1000" dirty="0">
                          <a:latin typeface="Roboto" panose="02000000000000000000" pitchFamily="2" charset="0"/>
                          <a:ea typeface="Roboto" panose="02000000000000000000" pitchFamily="2" charset="0"/>
                        </a:rPr>
                        <a:t> manière </a:t>
                      </a:r>
                      <a:r>
                        <a:rPr lang="en-US" sz="1000" dirty="0" err="1">
                          <a:latin typeface="Roboto" panose="02000000000000000000" pitchFamily="2" charset="0"/>
                          <a:ea typeface="Roboto" panose="02000000000000000000" pitchFamily="2" charset="0"/>
                        </a:rPr>
                        <a:t>générale</a:t>
                      </a:r>
                      <a:r>
                        <a:rPr lang="en-US" sz="1000" dirty="0">
                          <a:latin typeface="Roboto" panose="02000000000000000000" pitchFamily="2" charset="0"/>
                          <a:ea typeface="Roboto" panose="02000000000000000000" pitchFamily="2" charset="0"/>
                        </a:rPr>
                        <a:t>, la </a:t>
                      </a:r>
                      <a:r>
                        <a:rPr lang="en-US" sz="1000" dirty="0" err="1">
                          <a:latin typeface="Roboto" panose="02000000000000000000" pitchFamily="2" charset="0"/>
                          <a:ea typeface="Roboto" panose="02000000000000000000" pitchFamily="2" charset="0"/>
                        </a:rPr>
                        <a:t>voix</a:t>
                      </a:r>
                      <a:r>
                        <a:rPr lang="en-US" sz="1000" dirty="0">
                          <a:latin typeface="Roboto" panose="02000000000000000000" pitchFamily="2" charset="0"/>
                          <a:ea typeface="Roboto" panose="02000000000000000000" pitchFamily="2" charset="0"/>
                        </a:rPr>
                        <a:t> de la chanteuse </a:t>
                      </a:r>
                      <a:r>
                        <a:rPr lang="en-US" sz="1000" dirty="0" err="1">
                          <a:latin typeface="Roboto" panose="02000000000000000000" pitchFamily="2" charset="0"/>
                          <a:ea typeface="Roboto" panose="02000000000000000000" pitchFamily="2" charset="0"/>
                        </a:rPr>
                        <a:t>est</a:t>
                      </a:r>
                      <a:r>
                        <a:rPr lang="en-US" sz="1000" dirty="0">
                          <a:latin typeface="Roboto" panose="02000000000000000000" pitchFamily="2" charset="0"/>
                          <a:ea typeface="Roboto" panose="02000000000000000000" pitchFamily="2" charset="0"/>
                        </a:rPr>
                        <a:t> </a:t>
                      </a:r>
                      <a:r>
                        <a:rPr lang="en-US" sz="1000" dirty="0" err="1">
                          <a:latin typeface="Roboto" panose="02000000000000000000" pitchFamily="2" charset="0"/>
                          <a:ea typeface="Roboto" panose="02000000000000000000" pitchFamily="2" charset="0"/>
                        </a:rPr>
                        <a:t>plutôt</a:t>
                      </a:r>
                      <a:r>
                        <a:rPr lang="en-US" sz="1000" dirty="0">
                          <a:latin typeface="Roboto" panose="02000000000000000000" pitchFamily="2" charset="0"/>
                          <a:ea typeface="Roboto" panose="02000000000000000000" pitchFamily="2" charset="0"/>
                        </a:rPr>
                        <a:t> grave.</a:t>
                      </a:r>
                    </a:p>
                  </a:txBody>
                  <a:tcPr>
                    <a:solidFill>
                      <a:schemeClr val="accent4">
                        <a:alpha val="22000"/>
                      </a:schemeClr>
                    </a:solidFill>
                  </a:tcPr>
                </a:tc>
                <a:tc>
                  <a:txBody>
                    <a:bodyPr/>
                    <a:lstStyle/>
                    <a:p>
                      <a:endParaRPr lang="en-US" sz="1000" dirty="0">
                        <a:latin typeface="Roboto" panose="02000000000000000000" pitchFamily="2" charset="0"/>
                        <a:ea typeface="Roboto" panose="02000000000000000000" pitchFamily="2" charset="0"/>
                      </a:endParaRPr>
                    </a:p>
                  </a:txBody>
                  <a:tcPr>
                    <a:solidFill>
                      <a:schemeClr val="accent4">
                        <a:alpha val="22000"/>
                      </a:schemeClr>
                    </a:solidFill>
                  </a:tcPr>
                </a:tc>
                <a:tc>
                  <a:txBody>
                    <a:bodyPr/>
                    <a:lstStyle/>
                    <a:p>
                      <a:endParaRPr lang="en-US" sz="1000" dirty="0">
                        <a:latin typeface="Roboto" panose="02000000000000000000" pitchFamily="2" charset="0"/>
                        <a:ea typeface="Roboto" panose="02000000000000000000" pitchFamily="2" charset="0"/>
                      </a:endParaRPr>
                    </a:p>
                  </a:txBody>
                  <a:tcPr>
                    <a:solidFill>
                      <a:schemeClr val="accent4">
                        <a:alpha val="22000"/>
                      </a:schemeClr>
                    </a:solidFill>
                  </a:tcPr>
                </a:tc>
                <a:extLst>
                  <a:ext uri="{0D108BD9-81ED-4DB2-BD59-A6C34878D82A}">
                    <a16:rowId xmlns:a16="http://schemas.microsoft.com/office/drawing/2014/main" val="2919902252"/>
                  </a:ext>
                </a:extLst>
              </a:tr>
            </a:tbl>
          </a:graphicData>
        </a:graphic>
      </p:graphicFrame>
      <p:pic>
        <p:nvPicPr>
          <p:cNvPr id="13" name="Image 12">
            <a:extLst>
              <a:ext uri="{FF2B5EF4-FFF2-40B4-BE49-F238E27FC236}">
                <a16:creationId xmlns:a16="http://schemas.microsoft.com/office/drawing/2014/main" id="{9E432912-9145-EF4F-BA9D-C4A1E8822C14}"/>
              </a:ext>
            </a:extLst>
          </p:cNvPr>
          <p:cNvPicPr>
            <a:picLocks noChangeAspect="1"/>
          </p:cNvPicPr>
          <p:nvPr/>
        </p:nvPicPr>
        <p:blipFill>
          <a:blip r:embed="rId8"/>
          <a:stretch>
            <a:fillRect/>
          </a:stretch>
        </p:blipFill>
        <p:spPr>
          <a:xfrm>
            <a:off x="6614" y="10102536"/>
            <a:ext cx="7546445" cy="589277"/>
          </a:xfrm>
          <a:prstGeom prst="rect">
            <a:avLst/>
          </a:prstGeom>
        </p:spPr>
      </p:pic>
    </p:spTree>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F9B9375-AFAD-884F-832E-997C5952A166}"/>
              </a:ext>
            </a:extLst>
          </p:cNvPr>
          <p:cNvPicPr>
            <a:picLocks noChangeAspect="1"/>
          </p:cNvPicPr>
          <p:nvPr/>
        </p:nvPicPr>
        <p:blipFill>
          <a:blip r:embed="rId2"/>
          <a:stretch>
            <a:fillRect/>
          </a:stretch>
        </p:blipFill>
        <p:spPr>
          <a:xfrm>
            <a:off x="12184"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13129919"/>
              </p:ext>
            </p:extLst>
          </p:nvPr>
        </p:nvGraphicFramePr>
        <p:xfrm>
          <a:off x="864394" y="1128713"/>
          <a:ext cx="6369404" cy="10517978"/>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4930">
                  <a:extLst>
                    <a:ext uri="{9D8B030D-6E8A-4147-A177-3AD203B41FA5}">
                      <a16:colId xmlns:a16="http://schemas.microsoft.com/office/drawing/2014/main" val="1509632764"/>
                    </a:ext>
                  </a:extLst>
                </a:gridCol>
                <a:gridCol w="4500074">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5194C4"/>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77736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trike="noStrike"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strike="noStrike" kern="1300" baseline="0" dirty="0">
                        <a:solidFill>
                          <a:schemeClr val="dk1"/>
                        </a:solidFill>
                        <a:effectLst/>
                        <a:latin typeface="Roboto" panose="02000000000000000000" pitchFamily="2" charset="0"/>
                        <a:ea typeface="+mn-ea"/>
                        <a:cs typeface="+mn-cs"/>
                      </a:endParaRPr>
                    </a:p>
                    <a:p>
                      <a:r>
                        <a:rPr lang="fr-FR" sz="1000" b="0" i="0" strike="noStrike" kern="1300" baseline="0" dirty="0">
                          <a:solidFill>
                            <a:schemeClr val="dk1"/>
                          </a:solidFill>
                          <a:effectLst/>
                          <a:latin typeface="Roboto Medium" panose="02000000000000000000" pitchFamily="2" charset="0"/>
                          <a:ea typeface="+mn-ea"/>
                          <a:cs typeface="+mn-cs"/>
                        </a:rPr>
                        <a:t>Quand rien ne va, Clara Luciani pense aux fleurs. Et vous ? Que faites-vous pour vous sentir mieux ?</a:t>
                      </a:r>
                    </a:p>
                    <a:p>
                      <a:endParaRPr lang="fr-FR" sz="1000" b="0" i="0" strike="noStrike" kern="1300" baseline="0" dirty="0">
                        <a:solidFill>
                          <a:schemeClr val="dk1"/>
                        </a:solidFill>
                        <a:effectLst/>
                        <a:latin typeface="Roboto Medium" panose="02000000000000000000" pitchFamily="2" charset="0"/>
                        <a:ea typeface="+mn-ea"/>
                        <a:cs typeface="+mn-cs"/>
                      </a:endParaRPr>
                    </a:p>
                    <a:p>
                      <a:endParaRPr lang="fr-FR" sz="1000" b="0" i="0" strike="noStrike"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endParaRPr>
                    </a:p>
                    <a:p>
                      <a:endParaRPr lang="fr-FR" sz="1000" b="0" i="0" strike="noStrike"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endParaRPr>
                    </a:p>
                    <a:p>
                      <a:endParaRPr lang="fr-FR" sz="1000" b="0" i="0" strike="noStrike"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endParaRPr>
                    </a:p>
                    <a:p>
                      <a:endParaRPr lang="fr-FR" sz="1000" b="0" i="0" strike="noStrike"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endParaRPr>
                    </a:p>
                    <a:p>
                      <a:endParaRPr lang="fr-FR" sz="1000" b="0" i="0" strike="noStrike"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endParaRPr>
                    </a:p>
                    <a:p>
                      <a:r>
                        <a:rPr lang="fr-FR" sz="1000" b="0" i="0" strike="noStrike"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Expliquez vos techniques et enregistrez-vous. </a:t>
                      </a:r>
                    </a:p>
                    <a:p>
                      <a:pPr algn="just"/>
                      <a:r>
                        <a:rPr lang="fr-FR" sz="1000" b="0" i="0" strike="noStrike"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À quel moment et avec qui faites-vous ces activités ? Comment vous sentez-vous avant et après… ?</a:t>
                      </a:r>
                    </a:p>
                    <a:p>
                      <a:endParaRPr lang="fr-FR" sz="1000" i="0" strike="noStrike" kern="1300" baseline="0" dirty="0">
                        <a:solidFill>
                          <a:schemeClr val="tx1"/>
                        </a:solidFill>
                        <a:effectLst/>
                        <a:latin typeface="Roboto" panose="02000000000000000000" pitchFamily="2" charset="0"/>
                        <a:ea typeface="+mn-ea"/>
                        <a:cs typeface="+mn-cs"/>
                      </a:endParaRPr>
                    </a:p>
                    <a:p>
                      <a:endParaRPr lang="fr-FR" sz="1000" b="0" i="0" strike="noStrike"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3534">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sz="1000" b="0" i="1"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174148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1" kern="1300" baseline="0" dirty="0">
                        <a:solidFill>
                          <a:schemeClr val="dk1"/>
                        </a:solidFill>
                        <a:effectLst/>
                        <a:latin typeface="Roboto Medium" panose="02000000000000000000" pitchFamily="2" charset="0"/>
                        <a:ea typeface="+mn-ea"/>
                        <a:cs typeface="+mn-cs"/>
                      </a:endParaRPr>
                    </a:p>
                    <a:p>
                      <a:r>
                        <a:rPr lang="fr-FR" sz="1000" b="1" kern="1300" baseline="0" dirty="0">
                          <a:solidFill>
                            <a:schemeClr val="tx1"/>
                          </a:solidFill>
                          <a:latin typeface="Roboto" panose="02000000000000000000" pitchFamily="2" charset="0"/>
                          <a:ea typeface="Roboto" panose="02000000000000000000" pitchFamily="2" charset="0"/>
                        </a:rPr>
                        <a:t>Quatrième temps</a:t>
                      </a:r>
                    </a:p>
                    <a:p>
                      <a:r>
                        <a:rPr lang="fr-FR" sz="1000" b="0" i="1" kern="1300" baseline="0" dirty="0">
                          <a:solidFill>
                            <a:schemeClr val="tx1"/>
                          </a:solidFill>
                          <a:latin typeface="Roboto Medium" panose="02000000000000000000" pitchFamily="2" charset="0"/>
                          <a:ea typeface="Roboto Medium" panose="02000000000000000000" pitchFamily="2" charset="0"/>
                        </a:rPr>
                        <a:t>En petits groupes. </a:t>
                      </a:r>
                    </a:p>
                    <a:p>
                      <a:endParaRPr lang="fr-FR" sz="1000" b="0" kern="1300" baseline="0" dirty="0">
                        <a:solidFill>
                          <a:schemeClr val="tx1"/>
                        </a:solidFill>
                        <a:latin typeface="Roboto" panose="02000000000000000000" pitchFamily="2" charset="0"/>
                        <a:ea typeface="Roboto" panose="02000000000000000000" pitchFamily="2" charset="0"/>
                      </a:endParaRPr>
                    </a:p>
                    <a:p>
                      <a:pPr algn="just"/>
                      <a:r>
                        <a:rPr lang="fr-FR" sz="1000" b="0" kern="1300" baseline="0" dirty="0">
                          <a:solidFill>
                            <a:schemeClr val="tx1"/>
                          </a:solidFill>
                          <a:latin typeface="Roboto" panose="02000000000000000000" pitchFamily="2" charset="0"/>
                          <a:ea typeface="Roboto" panose="02000000000000000000" pitchFamily="2" charset="0"/>
                        </a:rPr>
                        <a:t>Vous envoyez un bouquet de fleurs accompagné d’un petit mot. Choisissez l’une des situations suivantes et rédigez votre message. </a:t>
                      </a:r>
                    </a:p>
                    <a:p>
                      <a:endParaRPr lang="fr-FR" sz="1000" b="0" kern="1300" baseline="0" dirty="0">
                        <a:solidFill>
                          <a:schemeClr val="tx1"/>
                        </a:solidFill>
                        <a:latin typeface="Roboto" panose="02000000000000000000" pitchFamily="2" charset="0"/>
                        <a:ea typeface="Roboto" panose="02000000000000000000" pitchFamily="2" charset="0"/>
                      </a:endParaRPr>
                    </a:p>
                    <a:p>
                      <a:pPr marL="171450" indent="-171450">
                        <a:buFont typeface="Arial" panose="020B0604020202020204" pitchFamily="34" charset="0"/>
                        <a:buChar char="•"/>
                      </a:pPr>
                      <a:r>
                        <a:rPr lang="fr-FR" sz="1000" b="0" kern="1300" baseline="0" dirty="0">
                          <a:solidFill>
                            <a:schemeClr val="tx1"/>
                          </a:solidFill>
                          <a:latin typeface="Roboto" panose="02000000000000000000" pitchFamily="2" charset="0"/>
                          <a:ea typeface="Roboto" panose="02000000000000000000" pitchFamily="2" charset="0"/>
                        </a:rPr>
                        <a:t>Un couple d’amis se marie.</a:t>
                      </a:r>
                    </a:p>
                    <a:p>
                      <a:pPr marL="171450" indent="-171450">
                        <a:buFont typeface="Arial" panose="020B0604020202020204" pitchFamily="34" charset="0"/>
                        <a:buChar char="•"/>
                      </a:pPr>
                      <a:r>
                        <a:rPr lang="fr-FR" sz="1000" b="0" kern="1300" baseline="0" dirty="0">
                          <a:solidFill>
                            <a:schemeClr val="tx1"/>
                          </a:solidFill>
                          <a:latin typeface="Roboto" panose="02000000000000000000" pitchFamily="2" charset="0"/>
                          <a:ea typeface="Roboto" panose="02000000000000000000" pitchFamily="2" charset="0"/>
                        </a:rPr>
                        <a:t>Votre amie a eu un bébé.</a:t>
                      </a:r>
                    </a:p>
                    <a:p>
                      <a:pPr marL="171450" indent="-171450">
                        <a:buFont typeface="Arial" panose="020B0604020202020204" pitchFamily="34" charset="0"/>
                        <a:buChar char="•"/>
                      </a:pPr>
                      <a:r>
                        <a:rPr lang="fr-FR" sz="1000" b="0" kern="1300" baseline="0" dirty="0">
                          <a:solidFill>
                            <a:schemeClr val="tx1"/>
                          </a:solidFill>
                          <a:latin typeface="Roboto" panose="02000000000000000000" pitchFamily="2" charset="0"/>
                          <a:ea typeface="Roboto" panose="02000000000000000000" pitchFamily="2" charset="0"/>
                        </a:rPr>
                        <a:t>Votre ami(e) a réussi un examen.</a:t>
                      </a:r>
                    </a:p>
                    <a:p>
                      <a:pPr marL="171450" indent="-171450">
                        <a:buFont typeface="Arial" panose="020B0604020202020204" pitchFamily="34" charset="0"/>
                        <a:buChar char="•"/>
                      </a:pPr>
                      <a:r>
                        <a:rPr lang="fr-FR" sz="1000" b="0" kern="1300" baseline="0" dirty="0">
                          <a:solidFill>
                            <a:schemeClr val="tx1"/>
                          </a:solidFill>
                          <a:latin typeface="Roboto" panose="02000000000000000000" pitchFamily="2" charset="0"/>
                          <a:ea typeface="Roboto" panose="02000000000000000000" pitchFamily="2" charset="0"/>
                        </a:rPr>
                        <a:t>Votre ami(e) fête son anniversaire.</a:t>
                      </a:r>
                    </a:p>
                    <a:p>
                      <a:pPr marL="171450" indent="-171450" algn="just">
                        <a:buFont typeface="Arial" panose="020B0604020202020204" pitchFamily="34" charset="0"/>
                        <a:buChar char="•"/>
                      </a:pPr>
                      <a:r>
                        <a:rPr lang="fr-FR" sz="1000" b="0" kern="1300" baseline="0" dirty="0">
                          <a:solidFill>
                            <a:schemeClr val="tx1"/>
                          </a:solidFill>
                          <a:latin typeface="Roboto" panose="02000000000000000000" pitchFamily="2" charset="0"/>
                          <a:ea typeface="Roboto" panose="02000000000000000000" pitchFamily="2" charset="0"/>
                        </a:rPr>
                        <a:t>C’est la Saint Valentin et vous envoyez un bouquet à la personne que vous aimez.</a:t>
                      </a:r>
                    </a:p>
                    <a:p>
                      <a:endParaRPr lang="fr-FR" sz="1000" i="1" kern="1300" baseline="0" dirty="0">
                        <a:solidFill>
                          <a:schemeClr val="accent4">
                            <a:lumMod val="75000"/>
                          </a:schemeClr>
                        </a:solidFill>
                        <a:effectLst/>
                        <a:highlight>
                          <a:srgbClr val="00FFFF"/>
                        </a:highlight>
                        <a:latin typeface="Roboto" panose="02000000000000000000" pitchFamily="2" charset="0"/>
                        <a:ea typeface="+mn-ea"/>
                        <a:cs typeface="+mn-cs"/>
                      </a:endParaRPr>
                    </a:p>
                    <a:p>
                      <a:pPr algn="just"/>
                      <a:r>
                        <a:rPr lang="fr-FR" sz="1000" i="0" kern="1300" baseline="0" dirty="0">
                          <a:solidFill>
                            <a:schemeClr val="tx1"/>
                          </a:solidFill>
                          <a:effectLst/>
                          <a:latin typeface="Roboto" panose="02000000000000000000" pitchFamily="2" charset="0"/>
                          <a:ea typeface="+mn-ea"/>
                          <a:cs typeface="+mn-cs"/>
                        </a:rPr>
                        <a:t>Partagez ensuite vos messages avec vos camarades, qui retrouvent la situation. </a:t>
                      </a:r>
                    </a:p>
                    <a:p>
                      <a:endParaRPr lang="fr-FR" sz="1000" i="1" kern="1300" baseline="0" dirty="0">
                        <a:solidFill>
                          <a:schemeClr val="accent4">
                            <a:lumMod val="75000"/>
                          </a:schemeClr>
                        </a:solidFill>
                        <a:effectLst/>
                        <a:highlight>
                          <a:srgbClr val="00FFFF"/>
                        </a:highligh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algn="just"/>
                      <a:r>
                        <a:rPr lang="fr-FR" sz="1000" b="0" kern="1300" baseline="0" dirty="0">
                          <a:solidFill>
                            <a:schemeClr val="dk1"/>
                          </a:solidFill>
                          <a:effectLst/>
                          <a:latin typeface="Roboto Medium" panose="02000000000000000000" pitchFamily="2" charset="0"/>
                          <a:ea typeface="+mn-ea"/>
                          <a:cs typeface="+mn-cs"/>
                        </a:rPr>
                        <a:t>Si vous deviez réaliser le clip de la chanson, comment serait-il ? Rédigez un petit scénario. </a:t>
                      </a:r>
                    </a:p>
                    <a:p>
                      <a:pPr algn="just"/>
                      <a:endParaRPr lang="fr-FR" sz="1000" b="0" i="1" kern="1300" baseline="0" dirty="0">
                        <a:solidFill>
                          <a:schemeClr val="accent4">
                            <a:lumMod val="75000"/>
                          </a:schemeClr>
                        </a:solidFill>
                        <a:effectLst/>
                        <a:latin typeface="Roboto Medium" panose="02000000000000000000" pitchFamily="2" charset="0"/>
                        <a:ea typeface="+mn-ea"/>
                        <a:cs typeface="+mn-cs"/>
                      </a:endParaRPr>
                    </a:p>
                    <a:p>
                      <a:pPr algn="just"/>
                      <a:r>
                        <a:rPr lang="fr-FR" sz="1000" b="0" kern="1300" baseline="0" dirty="0">
                          <a:solidFill>
                            <a:schemeClr val="dk1"/>
                          </a:solidFill>
                          <a:effectLst/>
                          <a:latin typeface="Roboto Medium" panose="02000000000000000000" pitchFamily="2" charset="0"/>
                          <a:ea typeface="+mn-ea"/>
                          <a:cs typeface="+mn-cs"/>
                        </a:rPr>
                        <a:t>Voici le clip de Clara Luciani, tourné dans les mêmes conditions qu’un live.</a:t>
                      </a:r>
                    </a:p>
                    <a:p>
                      <a:pPr algn="just"/>
                      <a:r>
                        <a:rPr lang="fr-FR" sz="1000" b="0" kern="1300" baseline="0" dirty="0">
                          <a:solidFill>
                            <a:schemeClr val="dk1"/>
                          </a:solidFill>
                          <a:effectLst/>
                          <a:latin typeface="Roboto Medium" panose="02000000000000000000" pitchFamily="2" charset="0"/>
                          <a:ea typeface="+mn-ea"/>
                          <a:cs typeface="+mn-cs"/>
                        </a:rPr>
                        <a:t>Regardez-le en flashant le QR code.</a:t>
                      </a:r>
                    </a:p>
                    <a:p>
                      <a:pPr algn="just"/>
                      <a:r>
                        <a:rPr lang="fr-FR" sz="1000" b="0" kern="1300" baseline="0" dirty="0">
                          <a:solidFill>
                            <a:schemeClr val="dk1"/>
                          </a:solidFill>
                          <a:effectLst/>
                          <a:latin typeface="Roboto Medium" panose="02000000000000000000" pitchFamily="2" charset="0"/>
                          <a:ea typeface="+mn-ea"/>
                          <a:cs typeface="+mn-cs"/>
                        </a:rPr>
                        <a:t> </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b="0" i="1" kern="1300" baseline="0" dirty="0">
                        <a:solidFill>
                          <a:schemeClr val="accent4">
                            <a:lumMod val="75000"/>
                          </a:schemeClr>
                        </a:solidFill>
                        <a:effectLst/>
                        <a:latin typeface="Roboto Medium" panose="02000000000000000000" pitchFamily="2" charset="0"/>
                        <a:ea typeface="+mn-ea"/>
                        <a:cs typeface="+mn-cs"/>
                      </a:endParaRPr>
                    </a:p>
                    <a:p>
                      <a:endParaRPr lang="fr-FR" sz="1000" b="0" i="1" kern="1300" baseline="0" dirty="0">
                        <a:solidFill>
                          <a:schemeClr val="accent4">
                            <a:lumMod val="75000"/>
                          </a:schemeClr>
                        </a:solidFill>
                        <a:effectLst/>
                        <a:highlight>
                          <a:srgbClr val="00FFFF"/>
                        </a:highligh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Les fleurs » </a:t>
            </a:r>
            <a:r>
              <a:rPr lang="fr-FR" sz="1200" dirty="0">
                <a:latin typeface="Roboto" panose="02000000000000000000" pitchFamily="2" charset="0"/>
                <a:ea typeface="Roboto" panose="02000000000000000000" pitchFamily="2" charset="0"/>
              </a:rPr>
              <a:t>Clara Luciani</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704549"/>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Sarah </a:t>
            </a:r>
            <a:r>
              <a:rPr lang="fr-FR" sz="800" kern="1000" dirty="0" err="1">
                <a:latin typeface="Roboto Light" panose="02000000000000000000" pitchFamily="2" charset="0"/>
                <a:ea typeface="Roboto" panose="02000000000000000000" pitchFamily="2" charset="0"/>
              </a:rPr>
              <a:t>Delbois</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6" name="Image 5">
            <a:extLst>
              <a:ext uri="{FF2B5EF4-FFF2-40B4-BE49-F238E27FC236}">
                <a16:creationId xmlns:a16="http://schemas.microsoft.com/office/drawing/2014/main" id="{350B1E5B-C8AC-0143-A94C-98301AC55708}"/>
              </a:ext>
            </a:extLst>
          </p:cNvPr>
          <p:cNvPicPr>
            <a:picLocks noChangeAspect="1"/>
          </p:cNvPicPr>
          <p:nvPr/>
        </p:nvPicPr>
        <p:blipFill>
          <a:blip r:embed="rId3"/>
          <a:srcRect/>
          <a:stretch/>
        </p:blipFill>
        <p:spPr>
          <a:xfrm>
            <a:off x="1736788" y="7079571"/>
            <a:ext cx="785833" cy="785833"/>
          </a:xfrm>
          <a:prstGeom prst="rect">
            <a:avLst/>
          </a:prstGeom>
        </p:spPr>
      </p:pic>
      <p:pic>
        <p:nvPicPr>
          <p:cNvPr id="21" name="Image 20">
            <a:extLst>
              <a:ext uri="{FF2B5EF4-FFF2-40B4-BE49-F238E27FC236}">
                <a16:creationId xmlns:a16="http://schemas.microsoft.com/office/drawing/2014/main" id="{16F26DB1-2A78-E346-9947-722D0861B403}"/>
              </a:ext>
            </a:extLst>
          </p:cNvPr>
          <p:cNvPicPr>
            <a:picLocks noChangeAspect="1"/>
          </p:cNvPicPr>
          <p:nvPr/>
        </p:nvPicPr>
        <p:blipFill>
          <a:blip r:embed="rId4"/>
          <a:stretch>
            <a:fillRect/>
          </a:stretch>
        </p:blipFill>
        <p:spPr>
          <a:xfrm>
            <a:off x="322" y="342"/>
            <a:ext cx="2743200" cy="660400"/>
          </a:xfrm>
          <a:prstGeom prst="rect">
            <a:avLst/>
          </a:prstGeom>
        </p:spPr>
      </p:pic>
      <p:pic>
        <p:nvPicPr>
          <p:cNvPr id="33" name="Image 32">
            <a:extLst>
              <a:ext uri="{FF2B5EF4-FFF2-40B4-BE49-F238E27FC236}">
                <a16:creationId xmlns:a16="http://schemas.microsoft.com/office/drawing/2014/main" id="{F20B8CA3-62DA-9A43-8546-0894D1DD474F}"/>
              </a:ext>
            </a:extLst>
          </p:cNvPr>
          <p:cNvPicPr>
            <a:picLocks noChangeAspect="1"/>
          </p:cNvPicPr>
          <p:nvPr/>
        </p:nvPicPr>
        <p:blipFill>
          <a:blip r:embed="rId5"/>
          <a:stretch>
            <a:fillRect/>
          </a:stretch>
        </p:blipFill>
        <p:spPr>
          <a:xfrm>
            <a:off x="1875705" y="1529899"/>
            <a:ext cx="508000" cy="508000"/>
          </a:xfrm>
          <a:prstGeom prst="rect">
            <a:avLst/>
          </a:prstGeom>
        </p:spPr>
      </p:pic>
      <p:pic>
        <p:nvPicPr>
          <p:cNvPr id="16" name="Image 15">
            <a:extLst>
              <a:ext uri="{FF2B5EF4-FFF2-40B4-BE49-F238E27FC236}">
                <a16:creationId xmlns:a16="http://schemas.microsoft.com/office/drawing/2014/main" id="{927AE2C6-FF88-45AB-83BC-0563DA5FA45A}"/>
              </a:ext>
            </a:extLst>
          </p:cNvPr>
          <p:cNvPicPr>
            <a:picLocks noChangeAspect="1"/>
          </p:cNvPicPr>
          <p:nvPr/>
        </p:nvPicPr>
        <p:blipFill>
          <a:blip r:embed="rId6"/>
          <a:stretch>
            <a:fillRect/>
          </a:stretch>
        </p:blipFill>
        <p:spPr>
          <a:xfrm>
            <a:off x="1875705" y="4236776"/>
            <a:ext cx="508000" cy="508000"/>
          </a:xfrm>
          <a:prstGeom prst="rect">
            <a:avLst/>
          </a:prstGeom>
        </p:spPr>
      </p:pic>
      <p:sp>
        <p:nvSpPr>
          <p:cNvPr id="2" name="Rectangle 1">
            <a:extLst>
              <a:ext uri="{FF2B5EF4-FFF2-40B4-BE49-F238E27FC236}">
                <a16:creationId xmlns:a16="http://schemas.microsoft.com/office/drawing/2014/main" id="{BEA4B892-6143-49F1-8694-62A42B44CF5A}"/>
              </a:ext>
            </a:extLst>
          </p:cNvPr>
          <p:cNvSpPr/>
          <p:nvPr/>
        </p:nvSpPr>
        <p:spPr>
          <a:xfrm rot="438298">
            <a:off x="4888545" y="2767941"/>
            <a:ext cx="3778250" cy="276999"/>
          </a:xfrm>
          <a:prstGeom prst="rect">
            <a:avLst/>
          </a:prstGeom>
        </p:spPr>
        <p:txBody>
          <a:bodyPr>
            <a:spAutoFit/>
          </a:bodyPr>
          <a:lstStyle/>
          <a:p>
            <a:r>
              <a:rPr lang="fr-FR" sz="1200" kern="1300" dirty="0">
                <a:ln/>
                <a:solidFill>
                  <a:schemeClr val="accent4"/>
                </a:solidFill>
                <a:latin typeface="Roboto" panose="02000000000000000000" pitchFamily="2" charset="0"/>
                <a:ea typeface="Roboto" panose="02000000000000000000" pitchFamily="2" charset="0"/>
                <a:cs typeface="Roboto" panose="02000000000000000000" pitchFamily="2" charset="0"/>
              </a:rPr>
              <a:t>Regarder une série ou un film ?</a:t>
            </a:r>
          </a:p>
        </p:txBody>
      </p:sp>
      <p:sp>
        <p:nvSpPr>
          <p:cNvPr id="3" name="Rectangle 2">
            <a:extLst>
              <a:ext uri="{FF2B5EF4-FFF2-40B4-BE49-F238E27FC236}">
                <a16:creationId xmlns:a16="http://schemas.microsoft.com/office/drawing/2014/main" id="{C4658B9A-0192-44D7-8BAB-58F2004EEE0D}"/>
              </a:ext>
            </a:extLst>
          </p:cNvPr>
          <p:cNvSpPr/>
          <p:nvPr/>
        </p:nvSpPr>
        <p:spPr>
          <a:xfrm>
            <a:off x="5084706" y="2207575"/>
            <a:ext cx="1212191" cy="276999"/>
          </a:xfrm>
          <a:prstGeom prst="rect">
            <a:avLst/>
          </a:prstGeom>
        </p:spPr>
        <p:txBody>
          <a:bodyPr wrap="none">
            <a:spAutoFit/>
          </a:bodyPr>
          <a:lstStyle/>
          <a:p>
            <a:r>
              <a:rPr lang="fr-FR" sz="1200" kern="1300" dirty="0">
                <a:ln/>
                <a:solidFill>
                  <a:schemeClr val="accent4"/>
                </a:solidFill>
                <a:latin typeface="Roboto" panose="02000000000000000000" pitchFamily="2" charset="0"/>
                <a:ea typeface="Roboto" panose="02000000000000000000" pitchFamily="2" charset="0"/>
                <a:cs typeface="Roboto" panose="02000000000000000000" pitchFamily="2" charset="0"/>
              </a:rPr>
              <a:t>Faire du yoga ?</a:t>
            </a:r>
          </a:p>
        </p:txBody>
      </p:sp>
      <p:sp>
        <p:nvSpPr>
          <p:cNvPr id="5" name="Rectangle 4">
            <a:extLst>
              <a:ext uri="{FF2B5EF4-FFF2-40B4-BE49-F238E27FC236}">
                <a16:creationId xmlns:a16="http://schemas.microsoft.com/office/drawing/2014/main" id="{0752CBBE-0057-46A3-BDF1-A79FBDB83212}"/>
              </a:ext>
            </a:extLst>
          </p:cNvPr>
          <p:cNvSpPr/>
          <p:nvPr/>
        </p:nvSpPr>
        <p:spPr>
          <a:xfrm rot="21089703">
            <a:off x="2661466" y="2378640"/>
            <a:ext cx="2489784" cy="276999"/>
          </a:xfrm>
          <a:prstGeom prst="rect">
            <a:avLst/>
          </a:prstGeom>
        </p:spPr>
        <p:txBody>
          <a:bodyPr wrap="square">
            <a:spAutoFit/>
          </a:bodyPr>
          <a:lstStyle/>
          <a:p>
            <a:r>
              <a:rPr lang="fr-FR" sz="1200" kern="1300" dirty="0">
                <a:ln/>
                <a:solidFill>
                  <a:schemeClr val="accent4"/>
                </a:solidFill>
                <a:latin typeface="Roboto" panose="02000000000000000000" pitchFamily="2" charset="0"/>
                <a:ea typeface="Roboto" panose="02000000000000000000" pitchFamily="2" charset="0"/>
                <a:cs typeface="Roboto" panose="02000000000000000000" pitchFamily="2" charset="0"/>
              </a:rPr>
              <a:t>Écouter de la musique ?</a:t>
            </a:r>
          </a:p>
        </p:txBody>
      </p:sp>
      <p:sp>
        <p:nvSpPr>
          <p:cNvPr id="8" name="Rectangle 7">
            <a:extLst>
              <a:ext uri="{FF2B5EF4-FFF2-40B4-BE49-F238E27FC236}">
                <a16:creationId xmlns:a16="http://schemas.microsoft.com/office/drawing/2014/main" id="{3CA8065B-DAC3-4C96-9D48-334A1F869697}"/>
              </a:ext>
            </a:extLst>
          </p:cNvPr>
          <p:cNvSpPr/>
          <p:nvPr/>
        </p:nvSpPr>
        <p:spPr>
          <a:xfrm>
            <a:off x="6385570" y="2410818"/>
            <a:ext cx="663964" cy="276999"/>
          </a:xfrm>
          <a:prstGeom prst="rect">
            <a:avLst/>
          </a:prstGeom>
        </p:spPr>
        <p:txBody>
          <a:bodyPr wrap="none">
            <a:spAutoFit/>
          </a:bodyPr>
          <a:lstStyle/>
          <a:p>
            <a:r>
              <a:rPr lang="fr-FR" sz="1200" kern="1300" dirty="0">
                <a:ln/>
                <a:solidFill>
                  <a:schemeClr val="accent4"/>
                </a:solidFill>
                <a:latin typeface="Roboto" panose="02000000000000000000" pitchFamily="2" charset="0"/>
                <a:ea typeface="Roboto" panose="02000000000000000000" pitchFamily="2" charset="0"/>
                <a:cs typeface="Roboto" panose="02000000000000000000" pitchFamily="2" charset="0"/>
              </a:rPr>
              <a:t>Sortir ?</a:t>
            </a:r>
          </a:p>
        </p:txBody>
      </p:sp>
      <p:sp>
        <p:nvSpPr>
          <p:cNvPr id="9" name="Rectangle 8">
            <a:extLst>
              <a:ext uri="{FF2B5EF4-FFF2-40B4-BE49-F238E27FC236}">
                <a16:creationId xmlns:a16="http://schemas.microsoft.com/office/drawing/2014/main" id="{F16FE3FB-5DF4-4168-8667-340806AF3E4B}"/>
              </a:ext>
            </a:extLst>
          </p:cNvPr>
          <p:cNvSpPr/>
          <p:nvPr/>
        </p:nvSpPr>
        <p:spPr>
          <a:xfrm>
            <a:off x="3319059" y="2757618"/>
            <a:ext cx="1749197" cy="276999"/>
          </a:xfrm>
          <a:prstGeom prst="rect">
            <a:avLst/>
          </a:prstGeom>
        </p:spPr>
        <p:txBody>
          <a:bodyPr wrap="none">
            <a:spAutoFit/>
          </a:bodyPr>
          <a:lstStyle/>
          <a:p>
            <a:r>
              <a:rPr lang="fr-FR" sz="1200" kern="1300" dirty="0">
                <a:ln/>
                <a:solidFill>
                  <a:schemeClr val="accent4"/>
                </a:solidFill>
                <a:latin typeface="Roboto" panose="02000000000000000000" pitchFamily="2" charset="0"/>
                <a:ea typeface="Roboto" panose="02000000000000000000" pitchFamily="2" charset="0"/>
                <a:cs typeface="Roboto" panose="02000000000000000000" pitchFamily="2" charset="0"/>
              </a:rPr>
              <a:t>Parler avec ses amis ? </a:t>
            </a:r>
          </a:p>
        </p:txBody>
      </p:sp>
      <p:pic>
        <p:nvPicPr>
          <p:cNvPr id="15" name="Image 14">
            <a:extLst>
              <a:ext uri="{FF2B5EF4-FFF2-40B4-BE49-F238E27FC236}">
                <a16:creationId xmlns:a16="http://schemas.microsoft.com/office/drawing/2014/main" id="{B6C23990-6C76-8B4F-B175-E32051D57BAB}"/>
              </a:ext>
            </a:extLst>
          </p:cNvPr>
          <p:cNvPicPr>
            <a:picLocks noChangeAspect="1"/>
          </p:cNvPicPr>
          <p:nvPr/>
        </p:nvPicPr>
        <p:blipFill>
          <a:blip r:embed="rId7"/>
          <a:stretch>
            <a:fillRect/>
          </a:stretch>
        </p:blipFill>
        <p:spPr>
          <a:xfrm>
            <a:off x="6614" y="10102536"/>
            <a:ext cx="7546445" cy="589277"/>
          </a:xfrm>
          <a:prstGeom prst="rect">
            <a:avLst/>
          </a:prstGeom>
        </p:spPr>
      </p:pic>
    </p:spTree>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F3B948B-0300-344F-9CFE-286342CEE9EB}"/>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531158377"/>
              </p:ext>
            </p:extLst>
          </p:nvPr>
        </p:nvGraphicFramePr>
        <p:xfrm>
          <a:off x="3954097" y="1311554"/>
          <a:ext cx="3279702" cy="7221134"/>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2266645">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0" i="0" kern="1300" baseline="0" dirty="0">
                          <a:solidFill>
                            <a:schemeClr val="dk1"/>
                          </a:solidFill>
                          <a:effectLst/>
                          <a:latin typeface="Roboto Medium" panose="02000000000000000000" pitchFamily="2" charset="0"/>
                          <a:ea typeface="+mn-ea"/>
                          <a:cs typeface="+mn-cs"/>
                        </a:rPr>
                        <a:t>Quand rien ne va, Clara Luciani pense aux fleurs. </a:t>
                      </a:r>
                    </a:p>
                    <a:p>
                      <a:pPr algn="just"/>
                      <a:r>
                        <a:rPr lang="fr-FR" sz="1000" b="0" i="0" kern="1300" baseline="0" dirty="0">
                          <a:solidFill>
                            <a:schemeClr val="dk1"/>
                          </a:solidFill>
                          <a:effectLst/>
                          <a:latin typeface="Roboto Medium" panose="02000000000000000000" pitchFamily="2" charset="0"/>
                          <a:ea typeface="+mn-ea"/>
                          <a:cs typeface="+mn-cs"/>
                        </a:rPr>
                        <a:t>Et vous ? Que faites-vous pour vous sentir mieux ?</a:t>
                      </a:r>
                    </a:p>
                    <a:p>
                      <a:r>
                        <a:rPr lang="fr-FR" sz="1000" b="0" i="0" kern="1300" baseline="0" dirty="0">
                          <a:solidFill>
                            <a:schemeClr val="dk1"/>
                          </a:solidFill>
                          <a:effectLst/>
                          <a:latin typeface="Roboto Medium" panose="02000000000000000000" pitchFamily="2" charset="0"/>
                          <a:ea typeface="+mn-ea"/>
                          <a:cs typeface="+mn-cs"/>
                        </a:rPr>
                        <a:t>Expliquez vos techniques et enregistrez-vous. </a:t>
                      </a:r>
                    </a:p>
                    <a:p>
                      <a:r>
                        <a:rPr lang="fr-FR" sz="1000" b="0" i="0" kern="1300" baseline="0" dirty="0">
                          <a:solidFill>
                            <a:schemeClr val="dk1"/>
                          </a:solidFill>
                          <a:effectLst/>
                          <a:latin typeface="Roboto Medium" panose="02000000000000000000" pitchFamily="2" charset="0"/>
                          <a:ea typeface="+mn-ea"/>
                          <a:cs typeface="+mn-cs"/>
                        </a:rPr>
                        <a:t>À quel moment et avec qui faites-vous ces activités ? Comment vous sentez avant et après… ?</a:t>
                      </a:r>
                    </a:p>
                    <a:p>
                      <a:endParaRPr lang="fr-FR" sz="1000" b="0" i="0" kern="1300" baseline="0" dirty="0">
                        <a:solidFill>
                          <a:schemeClr val="dk1"/>
                        </a:solidFill>
                        <a:effectLst/>
                        <a:latin typeface="Roboto Medium" panose="02000000000000000000" pitchFamily="2" charset="0"/>
                        <a:ea typeface="+mn-ea"/>
                        <a:cs typeface="+mn-cs"/>
                      </a:endParaRPr>
                    </a:p>
                    <a:p>
                      <a:r>
                        <a:rPr lang="fr-FR" sz="1000" i="1" kern="1300" baseline="0" dirty="0">
                          <a:solidFill>
                            <a:srgbClr val="E05329"/>
                          </a:solidFill>
                          <a:effectLst/>
                          <a:latin typeface="Roboto" panose="02000000000000000000" pitchFamily="2" charset="0"/>
                          <a:ea typeface="+mn-ea"/>
                          <a:cs typeface="+mn-cs"/>
                        </a:rPr>
                        <a:t>Exemple de réponse possible : </a:t>
                      </a:r>
                      <a:endParaRPr lang="fr-FR" sz="1000" b="0" i="0" kern="1300" baseline="0" dirty="0">
                        <a:solidFill>
                          <a:srgbClr val="E05329"/>
                        </a:solidFill>
                        <a:effectLst/>
                        <a:latin typeface="Roboto" panose="02000000000000000000" pitchFamily="2" charset="0"/>
                        <a:ea typeface="+mn-ea"/>
                        <a:cs typeface="+mn-cs"/>
                      </a:endParaRPr>
                    </a:p>
                    <a:p>
                      <a:pPr algn="l"/>
                      <a:r>
                        <a:rPr lang="fr-FR" sz="1000" b="0" i="1" kern="1300" baseline="0" dirty="0">
                          <a:solidFill>
                            <a:srgbClr val="E05329"/>
                          </a:solidFill>
                          <a:effectLst/>
                          <a:latin typeface="Roboto" panose="02000000000000000000" pitchFamily="2" charset="0"/>
                          <a:ea typeface="+mn-ea"/>
                          <a:cs typeface="+mn-cs"/>
                        </a:rPr>
                        <a:t>Moi, quand je ne me sens pas bien, je regarde une série. J’adore les séries comiques, ça me détend. Avant de regarder la série, je suis stressé. Mais après, je ne pense plus à mes problèmes. Je pense seulement aux personnages de la série. Généralement, je la regarde seul, mais parfois avec mon frère. </a:t>
                      </a:r>
                    </a:p>
                    <a:p>
                      <a:endParaRPr lang="fr-FR" sz="1000" b="0" i="0" kern="1300" baseline="0" dirty="0">
                        <a:solidFill>
                          <a:srgbClr val="E05329"/>
                        </a:solidFill>
                        <a:effectLst/>
                        <a:latin typeface="Roboto" panose="02000000000000000000" pitchFamily="2" charset="0"/>
                        <a:ea typeface="+mn-ea"/>
                        <a:cs typeface="+mn-cs"/>
                      </a:endParaRPr>
                    </a:p>
                    <a:p>
                      <a:endParaRPr lang="fr-FR" sz="1000" kern="1300" baseline="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3954734">
                <a:tc>
                  <a:txBody>
                    <a:bodyPr/>
                    <a:lstStyle/>
                    <a:p>
                      <a:endParaRPr lang="fr-FR" sz="1000" b="0" i="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Quatrième temps</a:t>
                      </a:r>
                    </a:p>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1" u="none" strike="noStrike" kern="13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En petits groupes. </a:t>
                      </a:r>
                    </a:p>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Vous envoyez un bouquet de fleurs accompagné d’un petit mot. Choisissez l’une des situations suivantes et rédigez votre message. </a:t>
                      </a:r>
                    </a:p>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Un couple d’amis se marie.</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Votre amie a eu un bébé.</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Votre ami(e) a réussi un examen.</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Votre ami(e) fête son anniversaire.</a:t>
                      </a:r>
                    </a:p>
                    <a:p>
                      <a:pPr marL="171450" marR="0" lvl="0" indent="-171450" algn="just"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C’est la Saint Valentin et vous envoyez un bouquet à la personne que vous aimez.</a:t>
                      </a:r>
                    </a:p>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000" b="0" i="1" u="none" strike="noStrike" kern="1300" cap="none" spc="0" normalizeH="0" baseline="0" noProof="0" dirty="0">
                        <a:ln>
                          <a:noFill/>
                        </a:ln>
                        <a:solidFill>
                          <a:srgbClr val="1D6FA9">
                            <a:lumMod val="75000"/>
                          </a:srgbClr>
                        </a:solidFill>
                        <a:effectLst/>
                        <a:highlight>
                          <a:srgbClr val="00FFFF"/>
                        </a:highlight>
                        <a:uLnTx/>
                        <a:uFillTx/>
                        <a:latin typeface="Roboto Medium" panose="02000000000000000000" pitchFamily="2" charset="0"/>
                        <a:ea typeface="Roboto Medium" panose="02000000000000000000" pitchFamily="2" charset="0"/>
                        <a:cs typeface="Roboto Medium" panose="02000000000000000000" pitchFamily="2"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 Medium" panose="02000000000000000000" pitchFamily="2" charset="0"/>
                        </a:rPr>
                        <a:t>Partagez ensuite vos messages avec vos camarades, qui retrouvent la situation. </a:t>
                      </a:r>
                    </a:p>
                    <a:p>
                      <a:endParaRPr lang="fr-FR" sz="1000" b="0" kern="1300" baseline="0" dirty="0">
                        <a:solidFill>
                          <a:srgbClr val="E05329"/>
                        </a:solidFill>
                        <a:effectLst/>
                        <a:latin typeface="Roboto" panose="02000000000000000000" pitchFamily="2" charset="0"/>
                        <a:ea typeface="+mn-ea"/>
                        <a:cs typeface="+mn-cs"/>
                      </a:endParaRPr>
                    </a:p>
                    <a:p>
                      <a:pPr algn="l"/>
                      <a:r>
                        <a:rPr lang="fr-FR" sz="1000" i="1" kern="1300" dirty="0">
                          <a:solidFill>
                            <a:srgbClr val="E05329"/>
                          </a:solidFill>
                          <a:effectLst/>
                          <a:latin typeface="Roboto" panose="02000000000000000000" pitchFamily="2" charset="0"/>
                          <a:ea typeface="+mn-ea"/>
                          <a:cs typeface="+mn-cs"/>
                        </a:rPr>
                        <a:t>Exemple de réponse possible : </a:t>
                      </a:r>
                      <a:br>
                        <a:rPr lang="fr-FR" sz="1000" kern="1300" dirty="0">
                          <a:solidFill>
                            <a:srgbClr val="E05329"/>
                          </a:solidFill>
                          <a:effectLst/>
                          <a:latin typeface="Roboto" panose="02000000000000000000" pitchFamily="2" charset="0"/>
                          <a:ea typeface="+mn-ea"/>
                          <a:cs typeface="+mn-cs"/>
                        </a:rPr>
                      </a:br>
                      <a:r>
                        <a:rPr lang="fr-FR" sz="1000" i="1" kern="1300" dirty="0">
                          <a:solidFill>
                            <a:srgbClr val="E05329"/>
                          </a:solidFill>
                          <a:effectLst/>
                          <a:latin typeface="Roboto" panose="02000000000000000000" pitchFamily="2" charset="0"/>
                          <a:ea typeface="+mn-ea"/>
                          <a:cs typeface="+mn-cs"/>
                        </a:rPr>
                        <a:t>Félicitations pour ton DELF ! C’est super ! Je te souhaite bonne chance avec tes études en France. Tu vas voir, ce sera une super expérience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Les fleurs » </a:t>
            </a:r>
            <a:r>
              <a:rPr lang="fr-FR" sz="1200" dirty="0">
                <a:latin typeface="Roboto" panose="02000000000000000000" pitchFamily="2" charset="0"/>
                <a:ea typeface="Roboto" panose="02000000000000000000" pitchFamily="2" charset="0"/>
              </a:rPr>
              <a:t>Clara Luciani</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6" y="971714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Sarah </a:t>
            </a:r>
            <a:r>
              <a:rPr lang="fr-FR" sz="800" kern="1000" dirty="0" err="1">
                <a:latin typeface="Roboto Light" panose="02000000000000000000" pitchFamily="2" charset="0"/>
                <a:ea typeface="Roboto" panose="02000000000000000000" pitchFamily="2" charset="0"/>
              </a:rPr>
              <a:t>Delbois</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1536121113"/>
              </p:ext>
            </p:extLst>
          </p:nvPr>
        </p:nvGraphicFramePr>
        <p:xfrm>
          <a:off x="325877" y="1311554"/>
          <a:ext cx="3279702" cy="7702828"/>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408713">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tx1"/>
                          </a:solidFill>
                          <a:effectLst/>
                          <a:latin typeface="Roboto Medium" panose="02000000000000000000" pitchFamily="2" charset="0"/>
                          <a:ea typeface="Roboto Medium" panose="02000000000000000000" pitchFamily="2" charset="0"/>
                          <a:cs typeface="Roboto Medium" panose="02000000000000000000" pitchFamily="2" charset="0"/>
                        </a:rPr>
                        <a:t>En petits groupes.</a:t>
                      </a:r>
                    </a:p>
                    <a:p>
                      <a:r>
                        <a:rPr lang="fr-FR" sz="1000" b="0" i="0" kern="1300" baseline="0" dirty="0">
                          <a:solidFill>
                            <a:schemeClr val="tx1"/>
                          </a:solidFill>
                          <a:effectLst/>
                          <a:latin typeface="Roboto Medium" panose="02000000000000000000" pitchFamily="2" charset="0"/>
                          <a:ea typeface="Roboto Medium" panose="02000000000000000000" pitchFamily="2" charset="0"/>
                          <a:cs typeface="Roboto Medium" panose="02000000000000000000" pitchFamily="2" charset="0"/>
                        </a:rPr>
                        <a:t>Quand offre-t-on des fleurs ? Aimez-vous en recevoir ?</a:t>
                      </a:r>
                    </a:p>
                    <a:p>
                      <a:endParaRPr lang="fr-FR" sz="1000" b="0" i="0" kern="1300" baseline="0" dirty="0">
                        <a:solidFill>
                          <a:schemeClr val="tx1"/>
                        </a:solidFill>
                        <a:effectLst/>
                        <a:latin typeface="Roboto Medium" panose="02000000000000000000" pitchFamily="2" charset="0"/>
                        <a:ea typeface="Roboto Medium" panose="02000000000000000000" pitchFamily="2" charset="0"/>
                        <a:cs typeface="Roboto Medium" panose="02000000000000000000" pitchFamily="2" charset="0"/>
                      </a:endParaRPr>
                    </a:p>
                    <a:p>
                      <a:r>
                        <a:rPr lang="fr-FR" sz="1000" i="1" kern="1300" dirty="0">
                          <a:solidFill>
                            <a:srgbClr val="E05329"/>
                          </a:solidFill>
                          <a:effectLst/>
                          <a:latin typeface="Roboto" panose="02000000000000000000" pitchFamily="2" charset="0"/>
                          <a:ea typeface="+mn-ea"/>
                          <a:cs typeface="+mn-cs"/>
                        </a:rPr>
                        <a:t>Exemples de réponses possibles : </a:t>
                      </a:r>
                      <a:endParaRPr lang="fr-FR" sz="1000" kern="1300" dirty="0">
                        <a:solidFill>
                          <a:srgbClr val="E05329"/>
                        </a:solidFill>
                        <a:effectLst/>
                        <a:latin typeface="Roboto" panose="02000000000000000000" pitchFamily="2" charset="0"/>
                        <a:ea typeface="+mn-ea"/>
                        <a:cs typeface="+mn-cs"/>
                      </a:endParaRPr>
                    </a:p>
                    <a:p>
                      <a:r>
                        <a:rPr lang="fr-FR" sz="1000" b="0" i="1" kern="1300" baseline="0" dirty="0">
                          <a:solidFill>
                            <a:srgbClr val="E05329"/>
                          </a:solidFill>
                          <a:effectLst/>
                          <a:latin typeface="Roboto" panose="02000000000000000000" pitchFamily="2" charset="0"/>
                          <a:ea typeface="+mn-ea"/>
                          <a:cs typeface="+mn-cs"/>
                        </a:rPr>
                        <a:t>On peur offrir des fleurs pour un mariage, pour un anniversaire, pour la Saint-Valentin, pour un enterrement, etc. J’aime bien en offrir à la fête des mères, parce que ma mère adore les fleurs. Je n’aime pas en recevoir parce que je suis allergique.</a:t>
                      </a:r>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1490669">
                <a:tc>
                  <a:txBody>
                    <a:bodyPr/>
                    <a:lstStyle/>
                    <a:p>
                      <a:endParaRPr lang="fr-FR" sz="1000" b="0" i="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Dites si les propositions sont vraies ou fausses.</a:t>
                      </a: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Réponses : </a:t>
                      </a:r>
                    </a:p>
                    <a:p>
                      <a:pPr marL="228600" marR="0" lvl="0" indent="-228600" algn="l" defTabSz="755934" rtl="0" eaLnBrk="1" fontAlgn="auto" latinLnBrk="0" hangingPunct="1">
                        <a:lnSpc>
                          <a:spcPct val="100000"/>
                        </a:lnSpc>
                        <a:spcBef>
                          <a:spcPts val="0"/>
                        </a:spcBef>
                        <a:spcAft>
                          <a:spcPts val="0"/>
                        </a:spcAft>
                        <a:buClrTx/>
                        <a:buSzTx/>
                        <a:buFontTx/>
                        <a:buAutoNum type="arabicPeriod"/>
                        <a:tabLst/>
                        <a:defRPr/>
                      </a:pPr>
                      <a:r>
                        <a:rPr lang="fr-FR" sz="1000" i="1" kern="1300" dirty="0">
                          <a:solidFill>
                            <a:srgbClr val="E05329"/>
                          </a:solidFill>
                          <a:effectLst/>
                          <a:latin typeface="Roboto" panose="02000000000000000000" pitchFamily="2" charset="0"/>
                          <a:ea typeface="+mn-ea"/>
                          <a:cs typeface="+mn-cs"/>
                        </a:rPr>
                        <a:t>Le rythme de la chanson est régulier. VRAI</a:t>
                      </a:r>
                    </a:p>
                    <a:p>
                      <a:pPr marL="228600" marR="0" lvl="0" indent="-228600" algn="l" defTabSz="755934" rtl="0" eaLnBrk="1" fontAlgn="auto" latinLnBrk="0" hangingPunct="1">
                        <a:lnSpc>
                          <a:spcPct val="100000"/>
                        </a:lnSpc>
                        <a:spcBef>
                          <a:spcPts val="0"/>
                        </a:spcBef>
                        <a:spcAft>
                          <a:spcPts val="0"/>
                        </a:spcAft>
                        <a:buClrTx/>
                        <a:buSzTx/>
                        <a:buFontTx/>
                        <a:buAutoNum type="arabicPeriod"/>
                        <a:tabLst/>
                        <a:defRPr/>
                      </a:pPr>
                      <a:r>
                        <a:rPr lang="fr-FR" sz="1000" i="1" kern="1300" dirty="0">
                          <a:solidFill>
                            <a:srgbClr val="E05329"/>
                          </a:solidFill>
                          <a:effectLst/>
                          <a:latin typeface="Roboto" panose="02000000000000000000" pitchFamily="2" charset="0"/>
                          <a:ea typeface="+mn-ea"/>
                          <a:cs typeface="+mn-cs"/>
                        </a:rPr>
                        <a:t>La mélodie est très triste. FAUX</a:t>
                      </a:r>
                    </a:p>
                    <a:p>
                      <a:pPr marL="228600" marR="0" lvl="0" indent="-228600" algn="l" defTabSz="755934" rtl="0" eaLnBrk="1" fontAlgn="auto" latinLnBrk="0" hangingPunct="1">
                        <a:lnSpc>
                          <a:spcPct val="100000"/>
                        </a:lnSpc>
                        <a:spcBef>
                          <a:spcPts val="0"/>
                        </a:spcBef>
                        <a:spcAft>
                          <a:spcPts val="0"/>
                        </a:spcAft>
                        <a:buClrTx/>
                        <a:buSzTx/>
                        <a:buFontTx/>
                        <a:buAutoNum type="arabicPeriod"/>
                        <a:tabLst/>
                        <a:defRPr/>
                      </a:pPr>
                      <a:r>
                        <a:rPr lang="fr-FR" sz="1000" i="1" kern="1300" dirty="0">
                          <a:solidFill>
                            <a:srgbClr val="E05329"/>
                          </a:solidFill>
                          <a:effectLst/>
                          <a:latin typeface="Roboto" panose="02000000000000000000" pitchFamily="2" charset="0"/>
                          <a:ea typeface="+mn-ea"/>
                          <a:cs typeface="+mn-cs"/>
                        </a:rPr>
                        <a:t>Il n’y a pas de refrain dans la chanson. FAUX</a:t>
                      </a:r>
                    </a:p>
                    <a:p>
                      <a:pPr marL="228600" marR="0" lvl="0" indent="-228600" algn="l" defTabSz="755934" rtl="0" eaLnBrk="1" fontAlgn="auto" latinLnBrk="0" hangingPunct="1">
                        <a:lnSpc>
                          <a:spcPct val="100000"/>
                        </a:lnSpc>
                        <a:spcBef>
                          <a:spcPts val="0"/>
                        </a:spcBef>
                        <a:spcAft>
                          <a:spcPts val="0"/>
                        </a:spcAft>
                        <a:buClrTx/>
                        <a:buSzTx/>
                        <a:buFontTx/>
                        <a:buAutoNum type="arabicPeriod"/>
                        <a:tabLst/>
                        <a:defRPr/>
                      </a:pPr>
                      <a:r>
                        <a:rPr lang="fr-FR" sz="1000" i="1" kern="1300" dirty="0">
                          <a:solidFill>
                            <a:srgbClr val="E05329"/>
                          </a:solidFill>
                          <a:effectLst/>
                          <a:latin typeface="Roboto" panose="02000000000000000000" pitchFamily="2" charset="0"/>
                          <a:ea typeface="+mn-ea"/>
                          <a:cs typeface="+mn-cs"/>
                        </a:rPr>
                        <a:t>La chanteuse chante lentement. VRAI</a:t>
                      </a:r>
                    </a:p>
                    <a:p>
                      <a:pPr marL="228600" marR="0" lvl="0" indent="-228600" algn="l" defTabSz="755934" rtl="0" eaLnBrk="1" fontAlgn="auto" latinLnBrk="0" hangingPunct="1">
                        <a:lnSpc>
                          <a:spcPct val="100000"/>
                        </a:lnSpc>
                        <a:spcBef>
                          <a:spcPts val="0"/>
                        </a:spcBef>
                        <a:spcAft>
                          <a:spcPts val="0"/>
                        </a:spcAft>
                        <a:buClrTx/>
                        <a:buSzTx/>
                        <a:buFontTx/>
                        <a:buAutoNum type="arabicPeriod"/>
                        <a:tabLst/>
                        <a:defRPr/>
                      </a:pPr>
                      <a:r>
                        <a:rPr lang="en-US" sz="1000" i="1" kern="1300" dirty="0" err="1">
                          <a:solidFill>
                            <a:srgbClr val="E05329"/>
                          </a:solidFill>
                          <a:effectLst/>
                          <a:latin typeface="Roboto" panose="02000000000000000000" pitchFamily="2" charset="0"/>
                          <a:ea typeface="+mn-ea"/>
                          <a:cs typeface="+mn-cs"/>
                        </a:rPr>
                        <a:t>D’une</a:t>
                      </a:r>
                      <a:r>
                        <a:rPr lang="en-US" sz="1000" i="1" kern="1300" dirty="0">
                          <a:solidFill>
                            <a:srgbClr val="E05329"/>
                          </a:solidFill>
                          <a:effectLst/>
                          <a:latin typeface="Roboto" panose="02000000000000000000" pitchFamily="2" charset="0"/>
                          <a:ea typeface="+mn-ea"/>
                          <a:cs typeface="+mn-cs"/>
                        </a:rPr>
                        <a:t> manière </a:t>
                      </a:r>
                      <a:r>
                        <a:rPr lang="en-US" sz="1000" i="1" kern="1300" dirty="0" err="1">
                          <a:solidFill>
                            <a:srgbClr val="E05329"/>
                          </a:solidFill>
                          <a:effectLst/>
                          <a:latin typeface="Roboto" panose="02000000000000000000" pitchFamily="2" charset="0"/>
                          <a:ea typeface="+mn-ea"/>
                          <a:cs typeface="+mn-cs"/>
                        </a:rPr>
                        <a:t>générale</a:t>
                      </a:r>
                      <a:r>
                        <a:rPr lang="en-US" sz="1000" i="1" kern="1300" dirty="0">
                          <a:solidFill>
                            <a:srgbClr val="E05329"/>
                          </a:solidFill>
                          <a:effectLst/>
                          <a:latin typeface="Roboto" panose="02000000000000000000" pitchFamily="2" charset="0"/>
                          <a:ea typeface="+mn-ea"/>
                          <a:cs typeface="+mn-cs"/>
                        </a:rPr>
                        <a:t>, la </a:t>
                      </a:r>
                      <a:r>
                        <a:rPr lang="en-US" sz="1000" i="1" kern="1300" dirty="0" err="1">
                          <a:solidFill>
                            <a:srgbClr val="E05329"/>
                          </a:solidFill>
                          <a:effectLst/>
                          <a:latin typeface="Roboto" panose="02000000000000000000" pitchFamily="2" charset="0"/>
                          <a:ea typeface="+mn-ea"/>
                          <a:cs typeface="+mn-cs"/>
                        </a:rPr>
                        <a:t>voix</a:t>
                      </a:r>
                      <a:r>
                        <a:rPr lang="en-US" sz="1000" i="1" kern="1300" dirty="0">
                          <a:solidFill>
                            <a:srgbClr val="E05329"/>
                          </a:solidFill>
                          <a:effectLst/>
                          <a:latin typeface="Roboto" panose="02000000000000000000" pitchFamily="2" charset="0"/>
                          <a:ea typeface="+mn-ea"/>
                          <a:cs typeface="+mn-cs"/>
                        </a:rPr>
                        <a:t> de la chanteuse </a:t>
                      </a:r>
                      <a:r>
                        <a:rPr lang="en-US" sz="1000" i="1" kern="1300" dirty="0" err="1">
                          <a:solidFill>
                            <a:srgbClr val="E05329"/>
                          </a:solidFill>
                          <a:effectLst/>
                          <a:latin typeface="Roboto" panose="02000000000000000000" pitchFamily="2" charset="0"/>
                          <a:ea typeface="+mn-ea"/>
                          <a:cs typeface="+mn-cs"/>
                        </a:rPr>
                        <a:t>est</a:t>
                      </a:r>
                      <a:r>
                        <a:rPr lang="en-US" sz="1000" i="1" kern="1300" dirty="0">
                          <a:solidFill>
                            <a:srgbClr val="E05329"/>
                          </a:solidFill>
                          <a:effectLst/>
                          <a:latin typeface="Roboto" panose="02000000000000000000" pitchFamily="2" charset="0"/>
                          <a:ea typeface="+mn-ea"/>
                          <a:cs typeface="+mn-cs"/>
                        </a:rPr>
                        <a:t> </a:t>
                      </a:r>
                      <a:r>
                        <a:rPr lang="en-US" sz="1000" i="1" kern="1300" dirty="0" err="1">
                          <a:solidFill>
                            <a:srgbClr val="E05329"/>
                          </a:solidFill>
                          <a:effectLst/>
                          <a:latin typeface="Roboto" panose="02000000000000000000" pitchFamily="2" charset="0"/>
                          <a:ea typeface="+mn-ea"/>
                          <a:cs typeface="+mn-cs"/>
                        </a:rPr>
                        <a:t>plutôt</a:t>
                      </a:r>
                      <a:r>
                        <a:rPr lang="en-US" sz="1000" i="1" kern="1300" dirty="0">
                          <a:solidFill>
                            <a:srgbClr val="E05329"/>
                          </a:solidFill>
                          <a:effectLst/>
                          <a:latin typeface="Roboto" panose="02000000000000000000" pitchFamily="2" charset="0"/>
                          <a:ea typeface="+mn-ea"/>
                          <a:cs typeface="+mn-cs"/>
                        </a:rPr>
                        <a:t> grave. VRAI</a:t>
                      </a:r>
                    </a:p>
                    <a:p>
                      <a:pPr marL="228600" marR="0" lvl="0" indent="-228600" algn="l" defTabSz="755934" rtl="0" eaLnBrk="1" fontAlgn="auto" latinLnBrk="0" hangingPunct="1">
                        <a:lnSpc>
                          <a:spcPct val="100000"/>
                        </a:lnSpc>
                        <a:spcBef>
                          <a:spcPts val="0"/>
                        </a:spcBef>
                        <a:spcAft>
                          <a:spcPts val="0"/>
                        </a:spcAft>
                        <a:buClrTx/>
                        <a:buSzTx/>
                        <a:buFontTx/>
                        <a:buAutoNum type="arabicPeriod"/>
                        <a:tabLst/>
                        <a:defRPr/>
                      </a:pPr>
                      <a:endParaRPr lang="fr-FR" sz="1000" i="1" kern="130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2928028">
                <a:tc>
                  <a:txBody>
                    <a:bodyPr/>
                    <a:lstStyle/>
                    <a:p>
                      <a:endParaRPr lang="fr-FR" sz="1000" b="0" kern="1300" baseline="0" dirty="0">
                        <a:solidFill>
                          <a:schemeClr val="dk1"/>
                        </a:solidFill>
                        <a:effectLst/>
                        <a:latin typeface="Roboto" panose="02000000000000000000" pitchFamily="2" charset="0"/>
                        <a:ea typeface="+mn-ea"/>
                        <a:cs typeface="+mn-cs"/>
                      </a:endParaRPr>
                    </a:p>
                    <a:p>
                      <a:pPr marL="228600" marR="0" lvl="0" indent="-228600" algn="just" defTabSz="755934" rtl="0" eaLnBrk="1" fontAlgn="auto" latinLnBrk="0" hangingPunct="1">
                        <a:lnSpc>
                          <a:spcPct val="100000"/>
                        </a:lnSpc>
                        <a:spcBef>
                          <a:spcPts val="0"/>
                        </a:spcBef>
                        <a:spcAft>
                          <a:spcPts val="0"/>
                        </a:spcAft>
                        <a:buClrTx/>
                        <a:buSzTx/>
                        <a:buFontTx/>
                        <a:buAutoNum type="alphaUcPeriod"/>
                        <a:tabLst/>
                        <a:defRPr/>
                      </a:pPr>
                      <a:r>
                        <a:rPr lang="fr-FR" sz="1000" b="0" i="0" kern="1300" baseline="0" dirty="0">
                          <a:solidFill>
                            <a:schemeClr val="dk1"/>
                          </a:solidFill>
                          <a:effectLst/>
                          <a:latin typeface="Roboto Medium" panose="02000000000000000000" pitchFamily="2" charset="0"/>
                          <a:ea typeface="+mn-ea"/>
                          <a:cs typeface="+mn-cs"/>
                        </a:rPr>
                        <a:t>Cochez les éléments entendus. Attention, ce sont des reformulations.</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Réponses : </a:t>
                      </a:r>
                    </a:p>
                    <a:p>
                      <a:pPr marL="0" indent="0">
                        <a:buFont typeface="Wingdings" pitchFamily="2" charset="2"/>
                        <a:buNone/>
                      </a:pPr>
                      <a:r>
                        <a:rPr lang="fr-FR" sz="1000" b="0" i="1" kern="1300" baseline="0" dirty="0">
                          <a:solidFill>
                            <a:srgbClr val="E05329"/>
                          </a:solidFill>
                          <a:effectLst/>
                          <a:latin typeface="Roboto" panose="02000000000000000000" pitchFamily="2" charset="0"/>
                          <a:ea typeface="+mn-ea"/>
                          <a:cs typeface="+mn-cs"/>
                        </a:rPr>
                        <a:t>Les fleurs sont parfaites.</a:t>
                      </a:r>
                    </a:p>
                    <a:p>
                      <a:pPr marL="0" indent="0">
                        <a:buFont typeface="Wingdings" pitchFamily="2" charset="2"/>
                        <a:buNone/>
                      </a:pPr>
                      <a:r>
                        <a:rPr lang="fr-FR" sz="1000" b="0" i="1" kern="1300" baseline="0" dirty="0">
                          <a:solidFill>
                            <a:srgbClr val="E05329"/>
                          </a:solidFill>
                          <a:effectLst/>
                          <a:latin typeface="Roboto" panose="02000000000000000000" pitchFamily="2" charset="0"/>
                          <a:ea typeface="+mn-ea"/>
                          <a:cs typeface="+mn-cs"/>
                        </a:rPr>
                        <a:t>Penser aux fleurs aide à se sentir mieux.</a:t>
                      </a:r>
                    </a:p>
                    <a:p>
                      <a:endParaRPr lang="fr-FR" sz="1000" b="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B. Associez les propositions entre elles.</a:t>
                      </a: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Réponses : </a:t>
                      </a:r>
                      <a:endParaRPr lang="fr-FR" sz="1000" b="0" kern="1300" baseline="0" dirty="0">
                        <a:solidFill>
                          <a:schemeClr val="dk1"/>
                        </a:solidFill>
                        <a:effectLst/>
                        <a:latin typeface="Roboto" panose="02000000000000000000" pitchFamily="2" charset="0"/>
                        <a:ea typeface="+mn-ea"/>
                        <a:cs typeface="+mn-cs"/>
                      </a:endParaRPr>
                    </a:p>
                    <a:p>
                      <a:r>
                        <a:rPr lang="en-US" sz="1000" b="0" i="1" kern="1300" baseline="0" dirty="0">
                          <a:solidFill>
                            <a:srgbClr val="E05329"/>
                          </a:solidFill>
                          <a:effectLst/>
                          <a:latin typeface="Roboto" panose="02000000000000000000" pitchFamily="2" charset="0"/>
                          <a:ea typeface="+mn-ea"/>
                          <a:cs typeface="+mn-cs"/>
                        </a:rPr>
                        <a:t>1-B : Les faits divers </a:t>
                      </a:r>
                      <a:r>
                        <a:rPr lang="en-US" sz="1000" b="0" i="1" kern="1300" baseline="0" dirty="0" err="1">
                          <a:solidFill>
                            <a:srgbClr val="E05329"/>
                          </a:solidFill>
                          <a:effectLst/>
                          <a:latin typeface="Roboto" panose="02000000000000000000" pitchFamily="2" charset="0"/>
                          <a:ea typeface="+mn-ea"/>
                          <a:cs typeface="+mn-cs"/>
                        </a:rPr>
                        <a:t>empêchent</a:t>
                      </a:r>
                      <a:r>
                        <a:rPr lang="en-US" sz="1000" b="0" i="1" kern="1300" baseline="0" dirty="0">
                          <a:solidFill>
                            <a:srgbClr val="E05329"/>
                          </a:solidFill>
                          <a:effectLst/>
                          <a:latin typeface="Roboto" panose="02000000000000000000" pitchFamily="2" charset="0"/>
                          <a:ea typeface="+mn-ea"/>
                          <a:cs typeface="+mn-cs"/>
                        </a:rPr>
                        <a:t> la chanteuse de </a:t>
                      </a:r>
                      <a:r>
                        <a:rPr lang="en-US" sz="1000" b="0" i="1" kern="1300" baseline="0" dirty="0" err="1">
                          <a:solidFill>
                            <a:srgbClr val="E05329"/>
                          </a:solidFill>
                          <a:effectLst/>
                          <a:latin typeface="Roboto" panose="02000000000000000000" pitchFamily="2" charset="0"/>
                          <a:ea typeface="+mn-ea"/>
                          <a:cs typeface="+mn-cs"/>
                        </a:rPr>
                        <a:t>dormir</a:t>
                      </a:r>
                      <a:r>
                        <a:rPr lang="en-US" sz="1000" b="0" i="1" kern="1300" baseline="0" dirty="0">
                          <a:solidFill>
                            <a:srgbClr val="E05329"/>
                          </a:solidFill>
                          <a:effectLst/>
                          <a:latin typeface="Roboto" panose="02000000000000000000" pitchFamily="2" charset="0"/>
                          <a:ea typeface="+mn-ea"/>
                          <a:cs typeface="+mn-cs"/>
                        </a:rPr>
                        <a:t>.</a:t>
                      </a:r>
                    </a:p>
                    <a:p>
                      <a:r>
                        <a:rPr lang="en-US" sz="1000" b="0" i="1" kern="1300" baseline="0" dirty="0">
                          <a:solidFill>
                            <a:srgbClr val="E05329"/>
                          </a:solidFill>
                          <a:effectLst/>
                          <a:latin typeface="Roboto" panose="02000000000000000000" pitchFamily="2" charset="0"/>
                          <a:ea typeface="+mn-ea"/>
                          <a:cs typeface="+mn-cs"/>
                        </a:rPr>
                        <a:t>2-D : Les fleurs </a:t>
                      </a:r>
                      <a:r>
                        <a:rPr lang="en-US" sz="1000" b="0" i="1" kern="1300" baseline="0" dirty="0" err="1">
                          <a:solidFill>
                            <a:srgbClr val="E05329"/>
                          </a:solidFill>
                          <a:effectLst/>
                          <a:latin typeface="Roboto" panose="02000000000000000000" pitchFamily="2" charset="0"/>
                          <a:ea typeface="+mn-ea"/>
                          <a:cs typeface="+mn-cs"/>
                        </a:rPr>
                        <a:t>aident</a:t>
                      </a:r>
                      <a:r>
                        <a:rPr lang="en-US" sz="1000" b="0" i="1" kern="1300" baseline="0" dirty="0">
                          <a:solidFill>
                            <a:srgbClr val="E05329"/>
                          </a:solidFill>
                          <a:effectLst/>
                          <a:latin typeface="Roboto" panose="02000000000000000000" pitchFamily="2" charset="0"/>
                          <a:ea typeface="+mn-ea"/>
                          <a:cs typeface="+mn-cs"/>
                        </a:rPr>
                        <a:t> la chanteuse à se </a:t>
                      </a:r>
                      <a:r>
                        <a:rPr lang="en-US" sz="1000" b="0" i="1" kern="1300" baseline="0" dirty="0" err="1">
                          <a:solidFill>
                            <a:srgbClr val="E05329"/>
                          </a:solidFill>
                          <a:effectLst/>
                          <a:latin typeface="Roboto" panose="02000000000000000000" pitchFamily="2" charset="0"/>
                          <a:ea typeface="+mn-ea"/>
                          <a:cs typeface="+mn-cs"/>
                        </a:rPr>
                        <a:t>sentir</a:t>
                      </a:r>
                      <a:r>
                        <a:rPr lang="en-US" sz="1000" b="0" i="1" kern="1300" baseline="0" dirty="0">
                          <a:solidFill>
                            <a:srgbClr val="E05329"/>
                          </a:solidFill>
                          <a:effectLst/>
                          <a:latin typeface="Roboto" panose="02000000000000000000" pitchFamily="2" charset="0"/>
                          <a:ea typeface="+mn-ea"/>
                          <a:cs typeface="+mn-cs"/>
                        </a:rPr>
                        <a:t> </a:t>
                      </a:r>
                      <a:r>
                        <a:rPr lang="en-US" sz="1000" b="0" i="1" kern="1300" baseline="0" dirty="0" err="1">
                          <a:solidFill>
                            <a:srgbClr val="E05329"/>
                          </a:solidFill>
                          <a:effectLst/>
                          <a:latin typeface="Roboto" panose="02000000000000000000" pitchFamily="2" charset="0"/>
                          <a:ea typeface="+mn-ea"/>
                          <a:cs typeface="+mn-cs"/>
                        </a:rPr>
                        <a:t>mieux</a:t>
                      </a:r>
                      <a:r>
                        <a:rPr lang="en-US" sz="1000" b="0" i="1" kern="1300" baseline="0" dirty="0">
                          <a:solidFill>
                            <a:srgbClr val="E05329"/>
                          </a:solidFill>
                          <a:effectLst/>
                          <a:latin typeface="Roboto" panose="02000000000000000000" pitchFamily="2" charset="0"/>
                          <a:ea typeface="+mn-ea"/>
                          <a:cs typeface="+mn-cs"/>
                        </a:rPr>
                        <a:t> au </a:t>
                      </a:r>
                      <a:r>
                        <a:rPr lang="en-US" sz="1000" b="0" i="1" kern="1300" baseline="0" dirty="0" err="1">
                          <a:solidFill>
                            <a:srgbClr val="E05329"/>
                          </a:solidFill>
                          <a:effectLst/>
                          <a:latin typeface="Roboto" panose="02000000000000000000" pitchFamily="2" charset="0"/>
                          <a:ea typeface="+mn-ea"/>
                          <a:cs typeface="+mn-cs"/>
                        </a:rPr>
                        <a:t>quotidien</a:t>
                      </a:r>
                      <a:r>
                        <a:rPr lang="en-US" sz="1000" b="0" i="1" kern="1300" baseline="0" dirty="0">
                          <a:solidFill>
                            <a:srgbClr val="E05329"/>
                          </a:solidFill>
                          <a:effectLst/>
                          <a:latin typeface="Roboto" panose="02000000000000000000" pitchFamily="2" charset="0"/>
                          <a:ea typeface="+mn-ea"/>
                          <a:cs typeface="+mn-cs"/>
                        </a:rPr>
                        <a:t>.</a:t>
                      </a:r>
                    </a:p>
                    <a:p>
                      <a:r>
                        <a:rPr lang="en-US" sz="1000" b="0" i="1" kern="1300" baseline="0" dirty="0">
                          <a:solidFill>
                            <a:srgbClr val="E05329"/>
                          </a:solidFill>
                          <a:effectLst/>
                          <a:latin typeface="Roboto" panose="02000000000000000000" pitchFamily="2" charset="0"/>
                          <a:ea typeface="+mn-ea"/>
                          <a:cs typeface="+mn-cs"/>
                        </a:rPr>
                        <a:t>3-A : Les pensées </a:t>
                      </a:r>
                      <a:r>
                        <a:rPr lang="en-US" sz="1000" b="0" i="1" kern="1300" baseline="0" dirty="0" err="1">
                          <a:solidFill>
                            <a:srgbClr val="E05329"/>
                          </a:solidFill>
                          <a:effectLst/>
                          <a:latin typeface="Roboto" panose="02000000000000000000" pitchFamily="2" charset="0"/>
                          <a:ea typeface="+mn-ea"/>
                          <a:cs typeface="+mn-cs"/>
                        </a:rPr>
                        <a:t>noires</a:t>
                      </a:r>
                      <a:r>
                        <a:rPr lang="en-US" sz="1000" b="0" i="1" kern="1300" baseline="0" dirty="0">
                          <a:solidFill>
                            <a:srgbClr val="E05329"/>
                          </a:solidFill>
                          <a:effectLst/>
                          <a:latin typeface="Roboto" panose="02000000000000000000" pitchFamily="2" charset="0"/>
                          <a:ea typeface="+mn-ea"/>
                          <a:cs typeface="+mn-cs"/>
                        </a:rPr>
                        <a:t> </a:t>
                      </a:r>
                      <a:r>
                        <a:rPr lang="en-US" sz="1000" b="0" i="1" kern="1300" baseline="0" dirty="0" err="1">
                          <a:solidFill>
                            <a:srgbClr val="E05329"/>
                          </a:solidFill>
                          <a:effectLst/>
                          <a:latin typeface="Roboto" panose="02000000000000000000" pitchFamily="2" charset="0"/>
                          <a:ea typeface="+mn-ea"/>
                          <a:cs typeface="+mn-cs"/>
                        </a:rPr>
                        <a:t>avalent</a:t>
                      </a:r>
                      <a:r>
                        <a:rPr lang="en-US" sz="1000" b="0" i="1" kern="1300" baseline="0" dirty="0">
                          <a:solidFill>
                            <a:srgbClr val="E05329"/>
                          </a:solidFill>
                          <a:effectLst/>
                          <a:latin typeface="Roboto" panose="02000000000000000000" pitchFamily="2" charset="0"/>
                          <a:ea typeface="+mn-ea"/>
                          <a:cs typeface="+mn-cs"/>
                        </a:rPr>
                        <a:t> la chanteuse </a:t>
                      </a:r>
                      <a:r>
                        <a:rPr lang="en-US" sz="1000" b="0" i="1" kern="1300" baseline="0" dirty="0" err="1">
                          <a:solidFill>
                            <a:srgbClr val="E05329"/>
                          </a:solidFill>
                          <a:effectLst/>
                          <a:latin typeface="Roboto" panose="02000000000000000000" pitchFamily="2" charset="0"/>
                          <a:ea typeface="+mn-ea"/>
                          <a:cs typeface="+mn-cs"/>
                        </a:rPr>
                        <a:t>comme</a:t>
                      </a:r>
                      <a:r>
                        <a:rPr lang="en-US" sz="1000" b="0" i="1" kern="1300" baseline="0" dirty="0">
                          <a:solidFill>
                            <a:srgbClr val="E05329"/>
                          </a:solidFill>
                          <a:effectLst/>
                          <a:latin typeface="Roboto" panose="02000000000000000000" pitchFamily="2" charset="0"/>
                          <a:ea typeface="+mn-ea"/>
                          <a:cs typeface="+mn-cs"/>
                        </a:rPr>
                        <a:t> </a:t>
                      </a:r>
                      <a:r>
                        <a:rPr lang="en-US" sz="1000" b="0" i="1" kern="1300" baseline="0" dirty="0" err="1">
                          <a:solidFill>
                            <a:srgbClr val="E05329"/>
                          </a:solidFill>
                          <a:effectLst/>
                          <a:latin typeface="Roboto" panose="02000000000000000000" pitchFamily="2" charset="0"/>
                          <a:ea typeface="+mn-ea"/>
                          <a:cs typeface="+mn-cs"/>
                        </a:rPr>
                        <a:t>une</a:t>
                      </a:r>
                      <a:r>
                        <a:rPr lang="en-US" sz="1000" b="0" i="1" kern="1300" baseline="0" dirty="0">
                          <a:solidFill>
                            <a:srgbClr val="E05329"/>
                          </a:solidFill>
                          <a:effectLst/>
                          <a:latin typeface="Roboto" panose="02000000000000000000" pitchFamily="2" charset="0"/>
                          <a:ea typeface="+mn-ea"/>
                          <a:cs typeface="+mn-cs"/>
                        </a:rPr>
                        <a:t> vague.</a:t>
                      </a:r>
                    </a:p>
                    <a:p>
                      <a:r>
                        <a:rPr lang="en-US" sz="1000" b="0" i="1" kern="1300" baseline="0" dirty="0">
                          <a:solidFill>
                            <a:srgbClr val="E05329"/>
                          </a:solidFill>
                          <a:effectLst/>
                          <a:latin typeface="Roboto" panose="02000000000000000000" pitchFamily="2" charset="0"/>
                          <a:ea typeface="+mn-ea"/>
                          <a:cs typeface="+mn-cs"/>
                        </a:rPr>
                        <a:t>4-C : Les </a:t>
                      </a:r>
                      <a:r>
                        <a:rPr lang="en-US" sz="1000" b="0" i="1" kern="1300" baseline="0" dirty="0" err="1">
                          <a:solidFill>
                            <a:srgbClr val="E05329"/>
                          </a:solidFill>
                          <a:effectLst/>
                          <a:latin typeface="Roboto" panose="02000000000000000000" pitchFamily="2" charset="0"/>
                          <a:ea typeface="+mn-ea"/>
                          <a:cs typeface="+mn-cs"/>
                        </a:rPr>
                        <a:t>longues</a:t>
                      </a:r>
                      <a:r>
                        <a:rPr lang="en-US" sz="1000" b="0" i="1" kern="1300" baseline="0" dirty="0">
                          <a:solidFill>
                            <a:srgbClr val="E05329"/>
                          </a:solidFill>
                          <a:effectLst/>
                          <a:latin typeface="Roboto" panose="02000000000000000000" pitchFamily="2" charset="0"/>
                          <a:ea typeface="+mn-ea"/>
                          <a:cs typeface="+mn-cs"/>
                        </a:rPr>
                        <a:t> </a:t>
                      </a:r>
                      <a:r>
                        <a:rPr lang="en-US" sz="1000" b="0" i="1" kern="1300" baseline="0" dirty="0" err="1">
                          <a:solidFill>
                            <a:srgbClr val="E05329"/>
                          </a:solidFill>
                          <a:effectLst/>
                          <a:latin typeface="Roboto" panose="02000000000000000000" pitchFamily="2" charset="0"/>
                          <a:ea typeface="+mn-ea"/>
                          <a:cs typeface="+mn-cs"/>
                        </a:rPr>
                        <a:t>errances</a:t>
                      </a:r>
                      <a:r>
                        <a:rPr lang="en-US" sz="1000" b="0" i="1" kern="1300" baseline="0" dirty="0">
                          <a:solidFill>
                            <a:srgbClr val="E05329"/>
                          </a:solidFill>
                          <a:effectLst/>
                          <a:latin typeface="Roboto" panose="02000000000000000000" pitchFamily="2" charset="0"/>
                          <a:ea typeface="+mn-ea"/>
                          <a:cs typeface="+mn-cs"/>
                        </a:rPr>
                        <a:t> </a:t>
                      </a:r>
                      <a:r>
                        <a:rPr lang="en-US" sz="1000" b="0" i="1" kern="1300" baseline="0" dirty="0" err="1">
                          <a:solidFill>
                            <a:srgbClr val="E05329"/>
                          </a:solidFill>
                          <a:effectLst/>
                          <a:latin typeface="Roboto" panose="02000000000000000000" pitchFamily="2" charset="0"/>
                          <a:ea typeface="+mn-ea"/>
                          <a:cs typeface="+mn-cs"/>
                        </a:rPr>
                        <a:t>peuvent</a:t>
                      </a:r>
                      <a:r>
                        <a:rPr lang="en-US" sz="1000" b="0" i="1" kern="1300" baseline="0" dirty="0">
                          <a:solidFill>
                            <a:srgbClr val="E05329"/>
                          </a:solidFill>
                          <a:effectLst/>
                          <a:latin typeface="Roboto" panose="02000000000000000000" pitchFamily="2" charset="0"/>
                          <a:ea typeface="+mn-ea"/>
                          <a:cs typeface="+mn-cs"/>
                        </a:rPr>
                        <a:t> </a:t>
                      </a:r>
                      <a:r>
                        <a:rPr lang="en-US" sz="1000" b="0" i="1" kern="1300" baseline="0" dirty="0" err="1">
                          <a:solidFill>
                            <a:srgbClr val="E05329"/>
                          </a:solidFill>
                          <a:effectLst/>
                          <a:latin typeface="Roboto" panose="02000000000000000000" pitchFamily="2" charset="0"/>
                          <a:ea typeface="+mn-ea"/>
                          <a:cs typeface="+mn-cs"/>
                        </a:rPr>
                        <a:t>être</a:t>
                      </a:r>
                      <a:r>
                        <a:rPr lang="en-US" sz="1000" b="0" i="1" kern="1300" baseline="0" dirty="0">
                          <a:solidFill>
                            <a:srgbClr val="E05329"/>
                          </a:solidFill>
                          <a:effectLst/>
                          <a:latin typeface="Roboto" panose="02000000000000000000" pitchFamily="2" charset="0"/>
                          <a:ea typeface="+mn-ea"/>
                          <a:cs typeface="+mn-cs"/>
                        </a:rPr>
                        <a:t> </a:t>
                      </a:r>
                      <a:r>
                        <a:rPr lang="en-US" sz="1000" b="0" i="1" kern="1300" baseline="0" dirty="0" err="1">
                          <a:solidFill>
                            <a:srgbClr val="E05329"/>
                          </a:solidFill>
                          <a:effectLst/>
                          <a:latin typeface="Roboto" panose="02000000000000000000" pitchFamily="2" charset="0"/>
                          <a:ea typeface="+mn-ea"/>
                          <a:cs typeface="+mn-cs"/>
                        </a:rPr>
                        <a:t>intérieures</a:t>
                      </a:r>
                      <a:r>
                        <a:rPr lang="en-US" sz="1000" b="0" i="1" kern="1300" baseline="0" dirty="0">
                          <a:solidFill>
                            <a:srgbClr val="E05329"/>
                          </a:solidFill>
                          <a:effectLst/>
                          <a:latin typeface="Roboto" panose="02000000000000000000" pitchFamily="2" charset="0"/>
                          <a:ea typeface="+mn-ea"/>
                          <a:cs typeface="+mn-cs"/>
                        </a:rPr>
                        <a:t> : on </a:t>
                      </a:r>
                      <a:r>
                        <a:rPr lang="en-US" sz="1000" b="0" i="1" kern="1300" baseline="0" dirty="0" err="1">
                          <a:solidFill>
                            <a:srgbClr val="E05329"/>
                          </a:solidFill>
                          <a:effectLst/>
                          <a:latin typeface="Roboto" panose="02000000000000000000" pitchFamily="2" charset="0"/>
                          <a:ea typeface="+mn-ea"/>
                          <a:cs typeface="+mn-cs"/>
                        </a:rPr>
                        <a:t>n’a</a:t>
                      </a:r>
                      <a:r>
                        <a:rPr lang="en-US" sz="1000" b="0" i="1" kern="1300" baseline="0" dirty="0">
                          <a:solidFill>
                            <a:srgbClr val="E05329"/>
                          </a:solidFill>
                          <a:effectLst/>
                          <a:latin typeface="Roboto" panose="02000000000000000000" pitchFamily="2" charset="0"/>
                          <a:ea typeface="+mn-ea"/>
                          <a:cs typeface="+mn-cs"/>
                        </a:rPr>
                        <a:t> pas de but, on ne </a:t>
                      </a:r>
                      <a:r>
                        <a:rPr lang="en-US" sz="1000" b="0" i="1" kern="1300" baseline="0" dirty="0" err="1">
                          <a:solidFill>
                            <a:srgbClr val="E05329"/>
                          </a:solidFill>
                          <a:effectLst/>
                          <a:latin typeface="Roboto" panose="02000000000000000000" pitchFamily="2" charset="0"/>
                          <a:ea typeface="+mn-ea"/>
                          <a:cs typeface="+mn-cs"/>
                        </a:rPr>
                        <a:t>comprend</a:t>
                      </a:r>
                      <a:r>
                        <a:rPr lang="en-US" sz="1000" b="0" i="1" kern="1300" baseline="0" dirty="0">
                          <a:solidFill>
                            <a:srgbClr val="E05329"/>
                          </a:solidFill>
                          <a:effectLst/>
                          <a:latin typeface="Roboto" panose="02000000000000000000" pitchFamily="2" charset="0"/>
                          <a:ea typeface="+mn-ea"/>
                          <a:cs typeface="+mn-cs"/>
                        </a:rPr>
                        <a:t> plus le </a:t>
                      </a:r>
                      <a:r>
                        <a:rPr lang="en-US" sz="1000" b="0" i="1" kern="1300" baseline="0" dirty="0" err="1">
                          <a:solidFill>
                            <a:srgbClr val="E05329"/>
                          </a:solidFill>
                          <a:effectLst/>
                          <a:latin typeface="Roboto" panose="02000000000000000000" pitchFamily="2" charset="0"/>
                          <a:ea typeface="+mn-ea"/>
                          <a:cs typeface="+mn-cs"/>
                        </a:rPr>
                        <a:t>sens</a:t>
                      </a:r>
                      <a:r>
                        <a:rPr lang="en-US" sz="1000" b="0" i="1" kern="1300" baseline="0" dirty="0">
                          <a:solidFill>
                            <a:srgbClr val="E05329"/>
                          </a:solidFill>
                          <a:effectLst/>
                          <a:latin typeface="Roboto" panose="02000000000000000000" pitchFamily="2" charset="0"/>
                          <a:ea typeface="+mn-ea"/>
                          <a:cs typeface="+mn-cs"/>
                        </a:rPr>
                        <a:t> des choses.</a:t>
                      </a:r>
                    </a:p>
                    <a:p>
                      <a:endParaRPr lang="fr-FR" sz="1000" b="0" i="1" kern="1300" baseline="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AMOUR</a:t>
            </a:r>
          </a:p>
        </p:txBody>
      </p:sp>
      <p:pic>
        <p:nvPicPr>
          <p:cNvPr id="9" name="Image 8">
            <a:extLst>
              <a:ext uri="{FF2B5EF4-FFF2-40B4-BE49-F238E27FC236}">
                <a16:creationId xmlns:a16="http://schemas.microsoft.com/office/drawing/2014/main" id="{385F0C6B-4360-BB49-A51F-B6A03C80BBF8}"/>
              </a:ext>
            </a:extLst>
          </p:cNvPr>
          <p:cNvPicPr>
            <a:picLocks noChangeAspect="1"/>
          </p:cNvPicPr>
          <p:nvPr/>
        </p:nvPicPr>
        <p:blipFill>
          <a:blip r:embed="rId3"/>
          <a:stretch>
            <a:fillRect/>
          </a:stretch>
        </p:blipFill>
        <p:spPr>
          <a:xfrm>
            <a:off x="6614" y="10102536"/>
            <a:ext cx="7546445" cy="589277"/>
          </a:xfrm>
          <a:prstGeom prst="rect">
            <a:avLst/>
          </a:prstGeom>
        </p:spPr>
      </p:pic>
    </p:spTree>
    <p:extLst>
      <p:ext uri="{BB962C8B-B14F-4D97-AF65-F5344CB8AC3E}">
        <p14:creationId xmlns:p14="http://schemas.microsoft.com/office/powerpoint/2010/main" val="365401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11D20A9-CA62-E941-00C8-493B17DC000E}"/>
              </a:ext>
            </a:extLst>
          </p:cNvPr>
          <p:cNvPicPr>
            <a:picLocks noChangeAspect="1"/>
          </p:cNvPicPr>
          <p:nvPr/>
        </p:nvPicPr>
        <p:blipFill>
          <a:blip r:embed="rId2"/>
          <a:stretch>
            <a:fillRect/>
          </a:stretch>
        </p:blipFill>
        <p:spPr>
          <a:xfrm>
            <a:off x="7937" y="5556"/>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Les fleurs » </a:t>
            </a:r>
            <a:r>
              <a:rPr lang="fr-FR" sz="1200" dirty="0">
                <a:latin typeface="Roboto" panose="02000000000000000000" pitchFamily="2" charset="0"/>
                <a:ea typeface="Roboto" panose="02000000000000000000" pitchFamily="2" charset="0"/>
              </a:rPr>
              <a:t>Clara</a:t>
            </a:r>
            <a:r>
              <a:rPr lang="fr-FR" sz="1200" b="1" dirty="0">
                <a:latin typeface="Roboto" panose="02000000000000000000" pitchFamily="2" charset="0"/>
                <a:ea typeface="Roboto" panose="02000000000000000000" pitchFamily="2" charset="0"/>
              </a:rPr>
              <a:t> </a:t>
            </a:r>
            <a:r>
              <a:rPr lang="fr-FR" sz="1200" dirty="0">
                <a:latin typeface="Roboto" panose="02000000000000000000" pitchFamily="2" charset="0"/>
                <a:ea typeface="Roboto" panose="02000000000000000000" pitchFamily="2" charset="0"/>
              </a:rPr>
              <a:t>Luciani</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Sarah </a:t>
            </a:r>
            <a:r>
              <a:rPr lang="fr-FR" sz="800" kern="1000" dirty="0" err="1">
                <a:latin typeface="Roboto Light" panose="02000000000000000000" pitchFamily="2" charset="0"/>
                <a:ea typeface="Roboto" panose="02000000000000000000" pitchFamily="2" charset="0"/>
              </a:rPr>
              <a:t>Delbois</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AMOUR</a:t>
            </a:r>
          </a:p>
        </p:txBody>
      </p:sp>
      <p:pic>
        <p:nvPicPr>
          <p:cNvPr id="15" name="Image 14">
            <a:extLst>
              <a:ext uri="{FF2B5EF4-FFF2-40B4-BE49-F238E27FC236}">
                <a16:creationId xmlns:a16="http://schemas.microsoft.com/office/drawing/2014/main" id="{59916CC9-3EA2-3FD7-D777-B4271DC1C7FC}"/>
              </a:ext>
            </a:extLst>
          </p:cNvPr>
          <p:cNvPicPr>
            <a:picLocks noChangeAspect="1"/>
          </p:cNvPicPr>
          <p:nvPr/>
        </p:nvPicPr>
        <p:blipFill>
          <a:blip r:embed="rId3"/>
          <a:stretch>
            <a:fillRect/>
          </a:stretch>
        </p:blipFill>
        <p:spPr>
          <a:xfrm>
            <a:off x="312646" y="1154908"/>
            <a:ext cx="508000" cy="508000"/>
          </a:xfrm>
          <a:prstGeom prst="rect">
            <a:avLst/>
          </a:prstGeom>
        </p:spPr>
      </p:pic>
      <p:graphicFrame>
        <p:nvGraphicFramePr>
          <p:cNvPr id="4" name="Tableau 3">
            <a:extLst>
              <a:ext uri="{FF2B5EF4-FFF2-40B4-BE49-F238E27FC236}">
                <a16:creationId xmlns:a16="http://schemas.microsoft.com/office/drawing/2014/main" id="{0FB7FFE0-54A2-40AF-AAB5-B5A961225144}"/>
              </a:ext>
            </a:extLst>
          </p:cNvPr>
          <p:cNvGraphicFramePr>
            <a:graphicFrameLocks noGrp="1"/>
          </p:cNvGraphicFramePr>
          <p:nvPr>
            <p:extLst>
              <p:ext uri="{D42A27DB-BD31-4B8C-83A1-F6EECF244321}">
                <p14:modId xmlns:p14="http://schemas.microsoft.com/office/powerpoint/2010/main" val="2015037215"/>
              </p:ext>
            </p:extLst>
          </p:nvPr>
        </p:nvGraphicFramePr>
        <p:xfrm>
          <a:off x="837248" y="1620942"/>
          <a:ext cx="5885180" cy="4781550"/>
        </p:xfrm>
        <a:graphic>
          <a:graphicData uri="http://schemas.openxmlformats.org/drawingml/2006/table">
            <a:tbl>
              <a:tblPr firstRow="1" firstCol="1" bandRow="1"/>
              <a:tblGrid>
                <a:gridCol w="2942590">
                  <a:extLst>
                    <a:ext uri="{9D8B030D-6E8A-4147-A177-3AD203B41FA5}">
                      <a16:colId xmlns:a16="http://schemas.microsoft.com/office/drawing/2014/main" val="3123644050"/>
                    </a:ext>
                  </a:extLst>
                </a:gridCol>
                <a:gridCol w="2942590">
                  <a:extLst>
                    <a:ext uri="{9D8B030D-6E8A-4147-A177-3AD203B41FA5}">
                      <a16:colId xmlns:a16="http://schemas.microsoft.com/office/drawing/2014/main" val="2873711591"/>
                    </a:ext>
                  </a:extLst>
                </a:gridCol>
              </a:tblGrid>
              <a:tr h="977900">
                <a:tc>
                  <a:txBody>
                    <a:bodyPr/>
                    <a:lstStyle/>
                    <a:p>
                      <a:pPr algn="ctr">
                        <a:spcBef>
                          <a:spcPts val="2400"/>
                        </a:spcBef>
                        <a:spcAft>
                          <a:spcPts val="0"/>
                        </a:spcAft>
                      </a:pPr>
                      <a:r>
                        <a:rPr lang="fr-FR" sz="1400" kern="1300" dirty="0">
                          <a:solidFill>
                            <a:srgbClr val="000000"/>
                          </a:solidFill>
                          <a:effectLst/>
                          <a:latin typeface="Roboto" panose="02000000000000000000" pitchFamily="2" charset="0"/>
                          <a:ea typeface="Roboto" panose="02000000000000000000" pitchFamily="2" charset="0"/>
                          <a:cs typeface="Roboto" panose="02000000000000000000" pitchFamily="2" charset="0"/>
                        </a:rPr>
                        <a:t>Comme les fleurs, je veux…</a:t>
                      </a:r>
                      <a:endParaRPr lang="fr-FR" sz="105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Bef>
                          <a:spcPts val="2400"/>
                        </a:spcBef>
                        <a:spcAft>
                          <a:spcPts val="0"/>
                        </a:spcAft>
                      </a:pPr>
                      <a:r>
                        <a:rPr lang="fr-FR" sz="1400" kern="1300" dirty="0">
                          <a:solidFill>
                            <a:srgbClr val="000000"/>
                          </a:solidFill>
                          <a:effectLst/>
                          <a:latin typeface="Roboto" panose="02000000000000000000" pitchFamily="2" charset="0"/>
                          <a:ea typeface="Roboto" panose="02000000000000000000" pitchFamily="2" charset="0"/>
                          <a:cs typeface="Roboto" panose="02000000000000000000" pitchFamily="2" charset="0"/>
                        </a:rPr>
                        <a:t>Comme les fleurs, je veux…</a:t>
                      </a:r>
                      <a:endParaRPr lang="fr-FR" sz="105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763261474"/>
                  </a:ext>
                </a:extLst>
              </a:tr>
              <a:tr h="923925">
                <a:tc>
                  <a:txBody>
                    <a:bodyPr/>
                    <a:lstStyle/>
                    <a:p>
                      <a:pPr algn="ctr">
                        <a:spcBef>
                          <a:spcPts val="2400"/>
                        </a:spcBef>
                        <a:spcAft>
                          <a:spcPts val="0"/>
                        </a:spcAft>
                      </a:pPr>
                      <a:r>
                        <a:rPr lang="fr-FR" sz="1400" kern="1300" dirty="0">
                          <a:solidFill>
                            <a:srgbClr val="000000"/>
                          </a:solidFill>
                          <a:effectLst/>
                          <a:latin typeface="Roboto" panose="02000000000000000000" pitchFamily="2" charset="0"/>
                          <a:ea typeface="Roboto" panose="02000000000000000000" pitchFamily="2" charset="0"/>
                          <a:cs typeface="Roboto" panose="02000000000000000000" pitchFamily="2" charset="0"/>
                        </a:rPr>
                        <a:t>Comme les arbres, je veux…</a:t>
                      </a:r>
                      <a:endParaRPr lang="fr-FR" sz="105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Bef>
                          <a:spcPts val="2400"/>
                        </a:spcBef>
                        <a:spcAft>
                          <a:spcPts val="0"/>
                        </a:spcAft>
                      </a:pPr>
                      <a:r>
                        <a:rPr lang="fr-FR" sz="1400" kern="1300" dirty="0">
                          <a:solidFill>
                            <a:srgbClr val="000000"/>
                          </a:solidFill>
                          <a:effectLst/>
                          <a:latin typeface="Roboto" panose="02000000000000000000" pitchFamily="2" charset="0"/>
                          <a:ea typeface="Roboto" panose="02000000000000000000" pitchFamily="2" charset="0"/>
                          <a:cs typeface="Roboto" panose="02000000000000000000" pitchFamily="2" charset="0"/>
                        </a:rPr>
                        <a:t>Comme les arbres, je veux…</a:t>
                      </a:r>
                      <a:endParaRPr lang="fr-FR" sz="105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902617755"/>
                  </a:ext>
                </a:extLst>
              </a:tr>
              <a:tr h="977900">
                <a:tc>
                  <a:txBody>
                    <a:bodyPr/>
                    <a:lstStyle/>
                    <a:p>
                      <a:pPr algn="ctr">
                        <a:spcBef>
                          <a:spcPts val="2400"/>
                        </a:spcBef>
                        <a:spcAft>
                          <a:spcPts val="0"/>
                        </a:spcAft>
                      </a:pPr>
                      <a:r>
                        <a:rPr lang="fr-FR" sz="1400" kern="1300">
                          <a:solidFill>
                            <a:srgbClr val="000000"/>
                          </a:solidFill>
                          <a:effectLst/>
                          <a:latin typeface="Roboto" panose="02000000000000000000" pitchFamily="2" charset="0"/>
                          <a:ea typeface="Roboto" panose="02000000000000000000" pitchFamily="2" charset="0"/>
                          <a:cs typeface="Roboto" panose="02000000000000000000" pitchFamily="2" charset="0"/>
                        </a:rPr>
                        <a:t>Comme les oiseaux, je veux…</a:t>
                      </a:r>
                      <a:endParaRPr lang="fr-FR" sz="105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Bef>
                          <a:spcPts val="2400"/>
                        </a:spcBef>
                        <a:spcAft>
                          <a:spcPts val="0"/>
                        </a:spcAft>
                      </a:pPr>
                      <a:r>
                        <a:rPr lang="fr-FR" sz="1400" kern="1300" dirty="0">
                          <a:solidFill>
                            <a:srgbClr val="000000"/>
                          </a:solidFill>
                          <a:effectLst/>
                          <a:latin typeface="Roboto" panose="02000000000000000000" pitchFamily="2" charset="0"/>
                          <a:ea typeface="Roboto" panose="02000000000000000000" pitchFamily="2" charset="0"/>
                          <a:cs typeface="Roboto" panose="02000000000000000000" pitchFamily="2" charset="0"/>
                        </a:rPr>
                        <a:t>Comme les oiseaux, je veux…</a:t>
                      </a:r>
                      <a:endParaRPr lang="fr-FR" sz="105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342174753"/>
                  </a:ext>
                </a:extLst>
              </a:tr>
              <a:tr h="923925">
                <a:tc>
                  <a:txBody>
                    <a:bodyPr/>
                    <a:lstStyle/>
                    <a:p>
                      <a:pPr algn="ctr">
                        <a:lnSpc>
                          <a:spcPct val="107000"/>
                        </a:lnSpc>
                        <a:spcBef>
                          <a:spcPts val="2400"/>
                        </a:spcBef>
                        <a:spcAft>
                          <a:spcPts val="0"/>
                        </a:spcAft>
                      </a:pPr>
                      <a:r>
                        <a:rPr lang="fr-FR" sz="1400" kern="1300">
                          <a:solidFill>
                            <a:srgbClr val="000000"/>
                          </a:solidFill>
                          <a:effectLst/>
                          <a:latin typeface="Roboto" panose="02000000000000000000" pitchFamily="2" charset="0"/>
                          <a:ea typeface="Roboto" panose="02000000000000000000" pitchFamily="2" charset="0"/>
                          <a:cs typeface="Roboto" panose="02000000000000000000" pitchFamily="2" charset="0"/>
                        </a:rPr>
                        <a:t>Comme les nuages, je veux…</a:t>
                      </a:r>
                      <a:endParaRPr lang="fr-FR" sz="105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Bef>
                          <a:spcPts val="2400"/>
                        </a:spcBef>
                        <a:spcAft>
                          <a:spcPts val="0"/>
                        </a:spcAft>
                      </a:pPr>
                      <a:r>
                        <a:rPr lang="fr-FR" sz="1400" kern="1300" dirty="0">
                          <a:solidFill>
                            <a:srgbClr val="000000"/>
                          </a:solidFill>
                          <a:effectLst/>
                          <a:latin typeface="Roboto" panose="02000000000000000000" pitchFamily="2" charset="0"/>
                          <a:ea typeface="Roboto" panose="02000000000000000000" pitchFamily="2" charset="0"/>
                          <a:cs typeface="Roboto" panose="02000000000000000000" pitchFamily="2" charset="0"/>
                        </a:rPr>
                        <a:t>Comme les nuages, je veux…</a:t>
                      </a:r>
                      <a:endParaRPr lang="fr-FR" sz="105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288615248"/>
                  </a:ext>
                </a:extLst>
              </a:tr>
              <a:tr h="977900">
                <a:tc>
                  <a:txBody>
                    <a:bodyPr/>
                    <a:lstStyle/>
                    <a:p>
                      <a:pPr algn="ctr">
                        <a:lnSpc>
                          <a:spcPct val="107000"/>
                        </a:lnSpc>
                        <a:spcBef>
                          <a:spcPts val="2400"/>
                        </a:spcBef>
                        <a:spcAft>
                          <a:spcPts val="0"/>
                        </a:spcAft>
                      </a:pPr>
                      <a:r>
                        <a:rPr lang="fr-FR" sz="1400" kern="1300">
                          <a:solidFill>
                            <a:srgbClr val="000000"/>
                          </a:solidFill>
                          <a:effectLst/>
                          <a:latin typeface="Roboto" panose="02000000000000000000" pitchFamily="2" charset="0"/>
                          <a:ea typeface="Roboto" panose="02000000000000000000" pitchFamily="2" charset="0"/>
                          <a:cs typeface="Roboto" panose="02000000000000000000" pitchFamily="2" charset="0"/>
                        </a:rPr>
                        <a:t>Comme les chats, je veux…</a:t>
                      </a:r>
                      <a:endParaRPr lang="fr-FR" sz="105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Bef>
                          <a:spcPts val="2400"/>
                        </a:spcBef>
                        <a:spcAft>
                          <a:spcPts val="0"/>
                        </a:spcAft>
                      </a:pPr>
                      <a:r>
                        <a:rPr lang="fr-FR" sz="1400" kern="1300" dirty="0">
                          <a:solidFill>
                            <a:srgbClr val="000000"/>
                          </a:solidFill>
                          <a:effectLst/>
                          <a:latin typeface="Roboto" panose="02000000000000000000" pitchFamily="2" charset="0"/>
                          <a:ea typeface="Roboto" panose="02000000000000000000" pitchFamily="2" charset="0"/>
                          <a:cs typeface="Roboto" panose="02000000000000000000" pitchFamily="2" charset="0"/>
                        </a:rPr>
                        <a:t>Comme les chats, je veux…</a:t>
                      </a:r>
                      <a:endParaRPr lang="fr-FR" sz="105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217162396"/>
                  </a:ext>
                </a:extLst>
              </a:tr>
            </a:tbl>
          </a:graphicData>
        </a:graphic>
      </p:graphicFrame>
      <p:pic>
        <p:nvPicPr>
          <p:cNvPr id="9" name="Image 8">
            <a:extLst>
              <a:ext uri="{FF2B5EF4-FFF2-40B4-BE49-F238E27FC236}">
                <a16:creationId xmlns:a16="http://schemas.microsoft.com/office/drawing/2014/main" id="{C6C64F00-1C49-6549-A4A0-4C14C065EB36}"/>
              </a:ext>
            </a:extLst>
          </p:cNvPr>
          <p:cNvPicPr>
            <a:picLocks noChangeAspect="1"/>
          </p:cNvPicPr>
          <p:nvPr/>
        </p:nvPicPr>
        <p:blipFill>
          <a:blip r:embed="rId4"/>
          <a:stretch>
            <a:fillRect/>
          </a:stretch>
        </p:blipFill>
        <p:spPr>
          <a:xfrm>
            <a:off x="6614" y="10102536"/>
            <a:ext cx="7546445" cy="589277"/>
          </a:xfrm>
          <a:prstGeom prst="rect">
            <a:avLst/>
          </a:prstGeom>
        </p:spPr>
      </p:pic>
    </p:spTree>
    <p:extLst>
      <p:ext uri="{BB962C8B-B14F-4D97-AF65-F5344CB8AC3E}">
        <p14:creationId xmlns:p14="http://schemas.microsoft.com/office/powerpoint/2010/main" val="156427992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7541</TotalTime>
  <Words>1708</Words>
  <Application>Microsoft Macintosh PowerPoint</Application>
  <PresentationFormat>Personnalisé</PresentationFormat>
  <Paragraphs>229</Paragraphs>
  <Slides>6</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6</vt:i4>
      </vt:variant>
    </vt:vector>
  </HeadingPairs>
  <TitlesOfParts>
    <vt:vector size="17" baseType="lpstr">
      <vt:lpstr>Arial</vt:lpstr>
      <vt:lpstr>Arial</vt:lpstr>
      <vt:lpstr>Calibri</vt:lpstr>
      <vt:lpstr>Calibri Light</vt:lpstr>
      <vt:lpstr>Proto Grotesk</vt:lpstr>
      <vt:lpstr>Roboto</vt:lpstr>
      <vt:lpstr>Roboto Black</vt:lpstr>
      <vt:lpstr>Roboto Light</vt:lpstr>
      <vt:lpstr>Roboto Medium</vt:lpstr>
      <vt:lpstr>Wingdings</vt:lpstr>
      <vt:lpstr>Thème Office</vt:lpstr>
      <vt:lpstr>Les fleurs</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Martin LAFITTE</cp:lastModifiedBy>
  <cp:revision>196</cp:revision>
  <cp:lastPrinted>2022-12-22T15:43:19Z</cp:lastPrinted>
  <dcterms:created xsi:type="dcterms:W3CDTF">2022-03-24T14:32:05Z</dcterms:created>
  <dcterms:modified xsi:type="dcterms:W3CDTF">2024-04-15T15:03:12Z</dcterms:modified>
</cp:coreProperties>
</file>