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6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7559675" cy="1069181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nce ROGY" initials="LR" lastIdx="14" clrIdx="0">
    <p:extLst>
      <p:ext uri="{19B8F6BF-5375-455C-9EA6-DF929625EA0E}">
        <p15:presenceInfo xmlns:p15="http://schemas.microsoft.com/office/powerpoint/2012/main" userId="S-1-5-21-3575051080-1497785314-1522427798-42015" providerId="AD"/>
      </p:ext>
    </p:extLst>
  </p:cmAuthor>
  <p:cmAuthor id="2" name="Alizée GIORGETTA" initials="AG" lastIdx="1" clrIdx="1">
    <p:extLst>
      <p:ext uri="{19B8F6BF-5375-455C-9EA6-DF929625EA0E}">
        <p15:presenceInfo xmlns:p15="http://schemas.microsoft.com/office/powerpoint/2012/main" userId="S-1-5-21-3575051080-1497785314-1522427798-134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5329"/>
    <a:srgbClr val="A879A8"/>
    <a:srgbClr val="46B8B7"/>
    <a:srgbClr val="5194C4"/>
    <a:srgbClr val="D91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6317"/>
  </p:normalViewPr>
  <p:slideViewPr>
    <p:cSldViewPr snapToGrid="0" snapToObjects="1">
      <p:cViewPr varScale="1">
        <p:scale>
          <a:sx n="72" d="100"/>
          <a:sy n="72" d="100"/>
        </p:scale>
        <p:origin x="2868" y="66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97F276B-CE46-A143-ACE5-8DA9BBE2A6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FBAD10-C19D-8C49-B7A4-38F7663E54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08C42-6EFF-BE45-8A7D-489337A85A8B}" type="datetimeFigureOut">
              <a:rPr lang="fr-FR" smtClean="0"/>
              <a:t>03/03/2023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2B4E94-76A3-D742-AD5A-D11A0A9960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72786E-81B4-4B47-ABC2-348B43E3D8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7B559-A149-3A43-BC80-AD3A402FE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6068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A6303-4D29-A745-91A8-F3AEACDB41EE}" type="datetimeFigureOut">
              <a:rPr lang="fr-FR" smtClean="0"/>
              <a:t>03/03/2023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696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5F82D-CB1F-334C-AB48-FC566FA056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1660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F5D2-A333-6045-ACED-77F29CEB08A7}" type="datetime1">
              <a:rPr lang="fr-FR" smtClean="0"/>
              <a:t>03/03/2023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90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3429-77F6-9E4B-9F99-94520AC2D970}" type="datetime1">
              <a:rPr lang="fr-FR" smtClean="0"/>
              <a:t>03/03/2023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77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BDEE-C309-4040-BEBD-5B52D979CC1A}" type="datetime1">
              <a:rPr lang="fr-FR" smtClean="0"/>
              <a:t>03/03/2023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8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78E6-F0FE-8142-9C48-E28034D6D085}" type="datetime1">
              <a:rPr lang="fr-FR" smtClean="0"/>
              <a:t>03/03/2023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09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4345-F4C8-B543-A745-5CC2F98AC7CF}" type="datetime1">
              <a:rPr lang="fr-FR" smtClean="0"/>
              <a:t>03/03/2023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39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84C0-6944-2640-BB2E-18D8BD334C9E}" type="datetime1">
              <a:rPr lang="fr-FR" smtClean="0"/>
              <a:t>03/03/2023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91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FA66A-0FD7-ED4C-BE72-F0D7E9800428}" type="datetime1">
              <a:rPr lang="fr-FR" smtClean="0"/>
              <a:t>03/03/2023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23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F0AA-31E8-FE40-9480-67630F8DF831}" type="datetime1">
              <a:rPr lang="fr-FR" smtClean="0"/>
              <a:t>03/03/2023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54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06ED-82F1-0C43-882E-7914D1779773}" type="datetime1">
              <a:rPr lang="fr-FR" smtClean="0"/>
              <a:t>03/03/2023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68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D6CE-977D-D642-AFAB-4B969B7E197B}" type="datetime1">
              <a:rPr lang="fr-FR" smtClean="0"/>
              <a:t>03/03/2023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07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4071-C699-E143-B865-F8276070A328}" type="datetime1">
              <a:rPr lang="fr-FR" smtClean="0"/>
              <a:t>03/03/2023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9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9CC96-5C2F-B644-9878-943E03AC83B1}" type="datetime1">
              <a:rPr lang="fr-FR" smtClean="0"/>
              <a:t>03/03/2023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54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sldNum="0"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10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hyperlink" Target="https://vocaroo.com/" TargetMode="External"/><Relationship Id="rId7" Type="http://schemas.openxmlformats.org/officeDocument/2006/relationships/image" Target="../media/image4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s://www.youtube.com/watch?v=1Yf-lWRrThQ" TargetMode="Externa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EBED290-983F-C0F2-128F-19DF6988E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" y="5556"/>
            <a:ext cx="7543800" cy="106807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8793F9-604D-E340-8802-F345F9BA7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5505" y="975444"/>
            <a:ext cx="4464770" cy="412887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anchor="t">
            <a:noAutofit/>
          </a:bodyPr>
          <a:lstStyle/>
          <a:p>
            <a:pPr algn="l">
              <a:lnSpc>
                <a:spcPts val="3080"/>
              </a:lnSpc>
            </a:pPr>
            <a:r>
              <a:rPr lang="fr-FR" sz="3200" b="1" spc="-150" dirty="0">
                <a:solidFill>
                  <a:schemeClr val="tx1"/>
                </a:solidFill>
                <a:latin typeface="Proto Grotesk" panose="02000000000000000000" pitchFamily="2" charset="0"/>
                <a:ea typeface="Roboto Black" panose="02000000000000000000" pitchFamily="2" charset="0"/>
              </a:rPr>
              <a:t>Quatre coins du globe</a:t>
            </a:r>
            <a:endParaRPr lang="fr-FR" sz="3200" b="1" spc="-150" dirty="0">
              <a:solidFill>
                <a:schemeClr val="tx1"/>
              </a:solidFill>
              <a:latin typeface="Proto Grotesk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5AC5025-85E3-924F-8AD2-7F01301414C3}"/>
              </a:ext>
            </a:extLst>
          </p:cNvPr>
          <p:cNvSpPr txBox="1"/>
          <p:nvPr/>
        </p:nvSpPr>
        <p:spPr>
          <a:xfrm>
            <a:off x="2755505" y="1862383"/>
            <a:ext cx="4490979" cy="63254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Quand j'ai besoin de prendre l’air, je vais sur Airbnb, 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Je regarde la mer sur un écran d'ordi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Je cherche une maison ultra cosy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 au bord de la plage en Andalousie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J'ai jamais vu le paradis, Ryanair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 le propose à petit prix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Je jalouse mes potes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 quand je vois leur story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Ils sont posés en Grèce, ils mangent du tzatziki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Un jour j'irai en première classe aux quatre coins du globe j'irai boire la tasse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En attendant je voyage sur Google </a:t>
            </a:r>
            <a:r>
              <a:rPr lang="fr-FR" sz="1000" dirty="0" err="1">
                <a:latin typeface="Roboto" panose="02000000000000000000" pitchFamily="2" charset="0"/>
                <a:ea typeface="Roboto" panose="02000000000000000000" pitchFamily="2" charset="0"/>
              </a:rPr>
              <a:t>Maps</a:t>
            </a: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 en un clic je suis au Bahamas</a:t>
            </a:r>
          </a:p>
          <a:p>
            <a:pPr>
              <a:lnSpc>
                <a:spcPts val="1300"/>
              </a:lnSpc>
            </a:pPr>
            <a:endParaRPr lang="fr-FR" sz="10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300"/>
              </a:lnSpc>
            </a:pPr>
            <a:r>
              <a:rPr lang="fr-FR" sz="1000" b="1" dirty="0">
                <a:latin typeface="Roboto" panose="02000000000000000000" pitchFamily="2" charset="0"/>
                <a:ea typeface="Roboto" panose="02000000000000000000" pitchFamily="2" charset="0"/>
              </a:rPr>
              <a:t>Refrain</a:t>
            </a: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Un jour j'irai de Tokyo à Capri, faire du yoga à Bali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Voir Marie-Jeanne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6</a:t>
            </a: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 en Californie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Un jour j'irai de Cuba à Cali, louer une Fiat en Italie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Voir des girafes en Namibie</a:t>
            </a:r>
          </a:p>
          <a:p>
            <a:pPr>
              <a:lnSpc>
                <a:spcPts val="1300"/>
              </a:lnSpc>
            </a:pPr>
            <a:endParaRPr lang="fr-FR" sz="1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Coucher de soleil, no filter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7</a:t>
            </a: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, les blogueuses voyage ont pris des couleurs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C'est l'heure où plus personne regarde l'heure, 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Même les réac’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8</a:t>
            </a: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 ont lâché Twitter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Y a des pubs idylliques à gogo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9</a:t>
            </a: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Couple amoureux teint hâlé, noix de coco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L'influenceur version abdo-maillot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10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Se promène sur la plage pendant que je suis dans le métro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Un jour j'irai en première classe aux quatre coins du globe j'irai boire la tasse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En attendant je voyage sur Google </a:t>
            </a:r>
            <a:r>
              <a:rPr lang="fr-FR" sz="1000" dirty="0" err="1">
                <a:latin typeface="Roboto" panose="02000000000000000000" pitchFamily="2" charset="0"/>
                <a:ea typeface="Roboto" panose="02000000000000000000" pitchFamily="2" charset="0"/>
              </a:rPr>
              <a:t>Maps</a:t>
            </a: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, en un clic je suis au Bahamas</a:t>
            </a:r>
          </a:p>
          <a:p>
            <a:pPr>
              <a:lnSpc>
                <a:spcPts val="1300"/>
              </a:lnSpc>
            </a:pPr>
            <a:endParaRPr lang="fr-FR" sz="10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300"/>
              </a:lnSpc>
            </a:pPr>
            <a:r>
              <a:rPr lang="fr-FR" sz="1000" b="1" dirty="0">
                <a:latin typeface="Roboto" panose="02000000000000000000" pitchFamily="2" charset="0"/>
                <a:ea typeface="Roboto" panose="02000000000000000000" pitchFamily="2" charset="0"/>
              </a:rPr>
              <a:t>Refrain</a:t>
            </a: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>
              <a:lnSpc>
                <a:spcPts val="1300"/>
              </a:lnSpc>
            </a:pPr>
            <a:endParaRPr lang="fr-FR" sz="1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J'irai parler en VO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11</a:t>
            </a: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 dans toutes les langues dire « hello »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Chercher l’Eldorado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12</a:t>
            </a: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 de Tulum à Bamako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Je voudrais partir en solo de Buenos aires à Rio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Jet lag dans la peau de Katmandou à Oslo</a:t>
            </a:r>
          </a:p>
          <a:p>
            <a:pPr>
              <a:lnSpc>
                <a:spcPts val="1300"/>
              </a:lnSpc>
            </a:pPr>
            <a:endParaRPr lang="fr-FR" sz="1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Je voudrais parler en VO dans toutes les langues dire « hello »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Chercher l’Eldorado de Tulum à Bamako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Je voudrais partir en solo de Buenos aires à Rio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Jet lag dans la peau de Katmandou à Oslo</a:t>
            </a:r>
          </a:p>
          <a:p>
            <a:pPr>
              <a:lnSpc>
                <a:spcPts val="1300"/>
              </a:lnSpc>
            </a:pPr>
            <a:endParaRPr lang="fr-FR" sz="1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300"/>
              </a:lnSpc>
            </a:pPr>
            <a:r>
              <a:rPr lang="fr-FR" sz="1000" b="1" dirty="0">
                <a:latin typeface="Roboto" panose="02000000000000000000" pitchFamily="2" charset="0"/>
                <a:ea typeface="Roboto" panose="02000000000000000000" pitchFamily="2" charset="0"/>
              </a:rPr>
              <a:t>Refrain</a:t>
            </a: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FB56DE7-D704-884C-9813-744311F95B9B}"/>
              </a:ext>
            </a:extLst>
          </p:cNvPr>
          <p:cNvSpPr txBox="1"/>
          <p:nvPr/>
        </p:nvSpPr>
        <p:spPr>
          <a:xfrm>
            <a:off x="271451" y="3153088"/>
            <a:ext cx="2082205" cy="2350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80"/>
              </a:lnSpc>
            </a:pPr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</a:rPr>
              <a:t>L’artiste</a:t>
            </a:r>
          </a:p>
          <a:p>
            <a:pPr>
              <a:lnSpc>
                <a:spcPts val="600"/>
              </a:lnSpc>
            </a:pPr>
            <a:endParaRPr lang="fr-FR" sz="3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algn="just">
              <a:lnSpc>
                <a:spcPts val="1100"/>
              </a:lnSpc>
            </a:pPr>
            <a:r>
              <a:rPr lang="fr-FR" sz="900" kern="13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Suzane</a:t>
            </a:r>
            <a:r>
              <a:rPr lang="fr-FR" sz="900" kern="1300" dirty="0">
                <a:latin typeface="Roboto Medium" panose="02000000000000000000" pitchFamily="2" charset="0"/>
                <a:ea typeface="Roboto Medium" panose="02000000000000000000" pitchFamily="2" charset="0"/>
              </a:rPr>
              <a:t>, de son vrai nom Océane Colom, est une chanteuse française née en 1990. Très jeune, elle se produit au conservatoire d’Avignon où elle pratique la musique et le chant. C’est à son arrivée à Paris en 2014 qu’elle découvre le monde la nuit et la musique électro. </a:t>
            </a:r>
          </a:p>
          <a:p>
            <a:pPr algn="just">
              <a:lnSpc>
                <a:spcPts val="1100"/>
              </a:lnSpc>
            </a:pPr>
            <a:r>
              <a:rPr lang="fr-FR" sz="900" kern="1300" dirty="0">
                <a:latin typeface="Roboto Medium" panose="02000000000000000000" pitchFamily="2" charset="0"/>
                <a:ea typeface="Roboto Medium" panose="02000000000000000000" pitchFamily="2" charset="0"/>
              </a:rPr>
              <a:t>Les textes de </a:t>
            </a:r>
            <a:r>
              <a:rPr lang="fr-FR" sz="900" kern="13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Suzane</a:t>
            </a:r>
            <a:r>
              <a:rPr lang="fr-FR" sz="900" kern="1300" dirty="0">
                <a:latin typeface="Roboto Medium" panose="02000000000000000000" pitchFamily="2" charset="0"/>
                <a:ea typeface="Roboto Medium" panose="02000000000000000000" pitchFamily="2" charset="0"/>
              </a:rPr>
              <a:t> sont engagés et militants. Dans sa chanson « Il est où le SAV ? », elle dénonce les problèmes d’environnement en tournant son clip dans l’une des plus grandes décharges à ciel ouvert du monde. Elle remporte la Victoire de la révélation scène aux Victoires de la musique de 2020.</a:t>
            </a:r>
            <a:endParaRPr lang="fr-FR" sz="9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E838379-B8E2-1A4F-88D5-3783376BFB73}"/>
              </a:ext>
            </a:extLst>
          </p:cNvPr>
          <p:cNvSpPr txBox="1"/>
          <p:nvPr/>
        </p:nvSpPr>
        <p:spPr>
          <a:xfrm>
            <a:off x="271451" y="6671382"/>
            <a:ext cx="2220669" cy="28341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80"/>
              </a:lnSpc>
            </a:pPr>
            <a:r>
              <a:rPr lang="fr-FR" sz="850" b="1" dirty="0">
                <a:latin typeface="Roboto" panose="02000000000000000000" pitchFamily="2" charset="0"/>
                <a:ea typeface="Roboto" panose="02000000000000000000" pitchFamily="2" charset="0"/>
              </a:rPr>
              <a:t>Notes lexicales et culturelles :</a:t>
            </a:r>
          </a:p>
          <a:p>
            <a:pPr algn="just">
              <a:lnSpc>
                <a:spcPts val="100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1. Cosy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(anglicisme) confortable. </a:t>
            </a:r>
          </a:p>
          <a:p>
            <a:pPr algn="just">
              <a:lnSpc>
                <a:spcPts val="100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2. Ryanair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compagnie aérienne proposant des billets d’avion à bas coût.</a:t>
            </a:r>
          </a:p>
          <a:p>
            <a:pPr algn="just">
              <a:lnSpc>
                <a:spcPts val="100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3. Un pote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(familier) ami. </a:t>
            </a:r>
          </a:p>
          <a:p>
            <a:pPr algn="just">
              <a:lnSpc>
                <a:spcPts val="100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4. Le </a:t>
            </a:r>
            <a:r>
              <a:rPr lang="fr-FR" sz="850" i="1" dirty="0" err="1">
                <a:latin typeface="Roboto" panose="02000000000000000000" pitchFamily="2" charset="0"/>
                <a:ea typeface="Roboto" panose="02000000000000000000" pitchFamily="2" charset="0"/>
              </a:rPr>
              <a:t>tzatziki</a:t>
            </a: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 :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plat typique grec.</a:t>
            </a:r>
          </a:p>
          <a:p>
            <a:pPr algn="just">
              <a:lnSpc>
                <a:spcPts val="100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5. Boire la tasse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avaler involontairement de l’eau en se baignant.</a:t>
            </a:r>
          </a:p>
          <a:p>
            <a:pPr algn="just">
              <a:lnSpc>
                <a:spcPts val="100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6. Marie-jeanne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jeu de mot avec la marie-jeanne, mélange à fumer composé de feuilles de cannabis.</a:t>
            </a:r>
          </a:p>
          <a:p>
            <a:pPr algn="just">
              <a:lnSpc>
                <a:spcPts val="100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7. No </a:t>
            </a:r>
            <a:r>
              <a:rPr lang="fr-FR" sz="850" i="1" dirty="0" err="1">
                <a:latin typeface="Roboto" panose="02000000000000000000" pitchFamily="2" charset="0"/>
                <a:ea typeface="Roboto" panose="02000000000000000000" pitchFamily="2" charset="0"/>
              </a:rPr>
              <a:t>filter</a:t>
            </a: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(anglicisme) sans filtre. </a:t>
            </a:r>
          </a:p>
          <a:p>
            <a:pPr algn="just">
              <a:lnSpc>
                <a:spcPts val="100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8. Un réac’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abréviation pour réactionnaire, personne qui rejette le changement et le progrès.</a:t>
            </a:r>
          </a:p>
          <a:p>
            <a:pPr algn="just">
              <a:lnSpc>
                <a:spcPts val="100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9. À gogo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à volonté, en grande quantité.</a:t>
            </a:r>
          </a:p>
          <a:p>
            <a:pPr algn="just">
              <a:lnSpc>
                <a:spcPts val="100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10. Abdo-maillot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expression qui renvoie aux hommes montrant leurs abdominaux saillants.</a:t>
            </a:r>
          </a:p>
          <a:p>
            <a:pPr algn="just">
              <a:lnSpc>
                <a:spcPts val="100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11. En VO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en version originale, dans la langue du pays.</a:t>
            </a:r>
          </a:p>
          <a:p>
            <a:pPr algn="just">
              <a:lnSpc>
                <a:spcPts val="100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12. L’Eldorado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lieu imaginaire où tout est parfait.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180AE12-2343-0D48-A30E-196099CEE8B9}"/>
              </a:ext>
            </a:extLst>
          </p:cNvPr>
          <p:cNvSpPr txBox="1"/>
          <p:nvPr/>
        </p:nvSpPr>
        <p:spPr>
          <a:xfrm>
            <a:off x="304075" y="5559705"/>
            <a:ext cx="2082205" cy="5616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080"/>
              </a:lnSpc>
            </a:pPr>
            <a:r>
              <a:rPr lang="fr-FR" sz="850" i="1" kern="1100" dirty="0">
                <a:latin typeface="Roboto" panose="02000000000000000000" pitchFamily="2" charset="0"/>
                <a:ea typeface="Roboto" panose="02000000000000000000" pitchFamily="2" charset="0"/>
              </a:rPr>
              <a:t>Pour suivre l’actualité de </a:t>
            </a:r>
            <a:r>
              <a:rPr lang="fr-FR" sz="850" i="1" kern="1100" dirty="0" err="1">
                <a:latin typeface="Roboto" panose="02000000000000000000" pitchFamily="2" charset="0"/>
                <a:ea typeface="Roboto" panose="02000000000000000000" pitchFamily="2" charset="0"/>
              </a:rPr>
              <a:t>Suzane</a:t>
            </a:r>
            <a:r>
              <a:rPr lang="fr-FR" sz="850" i="1" kern="1100" dirty="0">
                <a:latin typeface="Roboto" panose="02000000000000000000" pitchFamily="2" charset="0"/>
                <a:ea typeface="Roboto" panose="02000000000000000000" pitchFamily="2" charset="0"/>
              </a:rPr>
              <a:t>, abonnez-vous à son compte Instagram  </a:t>
            </a:r>
            <a:r>
              <a:rPr lang="fr-FR" sz="850" b="1" i="1" kern="1100" dirty="0">
                <a:latin typeface="Roboto" panose="02000000000000000000" pitchFamily="2" charset="0"/>
                <a:ea typeface="Roboto" panose="02000000000000000000" pitchFamily="2" charset="0"/>
              </a:rPr>
              <a:t>« @suzanemusique » </a:t>
            </a:r>
          </a:p>
          <a:p>
            <a:pPr algn="just"/>
            <a:endParaRPr lang="fr-FR" sz="9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2AE6041-BD4A-A83D-5F0E-DDEB6E491646}"/>
              </a:ext>
            </a:extLst>
          </p:cNvPr>
          <p:cNvSpPr txBox="1"/>
          <p:nvPr/>
        </p:nvSpPr>
        <p:spPr>
          <a:xfrm>
            <a:off x="2755505" y="1388331"/>
            <a:ext cx="216591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err="1">
                <a:latin typeface="Roboto" panose="02000000000000000000" pitchFamily="2" charset="0"/>
                <a:ea typeface="Roboto" panose="02000000000000000000" pitchFamily="2" charset="0"/>
              </a:rPr>
              <a:t>Suzane</a:t>
            </a:r>
            <a:endParaRPr lang="fr-FR" sz="1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C436981-3883-3A9C-0FA1-B25E92210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33" y="6034761"/>
            <a:ext cx="469900" cy="596900"/>
          </a:xfrm>
          <a:prstGeom prst="rect">
            <a:avLst/>
          </a:prstGeom>
        </p:spPr>
      </p:pic>
      <p:pic>
        <p:nvPicPr>
          <p:cNvPr id="1026" name="Picture 2" descr="Suzane – Quatre coins du globe Lyrics | Genius Lyrics">
            <a:extLst>
              <a:ext uri="{FF2B5EF4-FFF2-40B4-BE49-F238E27FC236}">
                <a16:creationId xmlns:a16="http://schemas.microsoft.com/office/drawing/2014/main" id="{12A8A97E-7694-44EF-A502-7A67262EA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98" y="871664"/>
            <a:ext cx="2220669" cy="222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94C5AAE-3231-44E1-8AE1-10C4B2EDB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95"/>
            <a:ext cx="2743200" cy="6604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CD06D2A0-2C4C-4331-9F4E-C82A89FFC79F}"/>
              </a:ext>
            </a:extLst>
          </p:cNvPr>
          <p:cNvSpPr txBox="1"/>
          <p:nvPr/>
        </p:nvSpPr>
        <p:spPr>
          <a:xfrm>
            <a:off x="271451" y="9644360"/>
            <a:ext cx="2057828" cy="2500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Parcours imaginés par Alizée </a:t>
            </a:r>
            <a:r>
              <a:rPr lang="fr-FR" sz="800" kern="1000" dirty="0" err="1">
                <a:latin typeface="Roboto Light" panose="02000000000000000000" pitchFamily="2" charset="0"/>
                <a:ea typeface="Roboto" panose="02000000000000000000" pitchFamily="2" charset="0"/>
              </a:rPr>
              <a:t>Giorgetta</a:t>
            </a:r>
            <a:endParaRPr lang="fr-FR" sz="800" kern="1000" dirty="0">
              <a:latin typeface="Roboto Light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CAVILAM - Alliance Française</a:t>
            </a:r>
          </a:p>
        </p:txBody>
      </p:sp>
    </p:spTree>
    <p:extLst>
      <p:ext uri="{BB962C8B-B14F-4D97-AF65-F5344CB8AC3E}">
        <p14:creationId xmlns:p14="http://schemas.microsoft.com/office/powerpoint/2010/main" val="352844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381D61A-99BC-9E6A-6AA8-4771C4BE3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" y="0"/>
            <a:ext cx="7543800" cy="106807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19DDF54-393A-4D44-9EF6-CF8B3D4BBC7B}"/>
              </a:ext>
            </a:extLst>
          </p:cNvPr>
          <p:cNvSpPr txBox="1"/>
          <p:nvPr/>
        </p:nvSpPr>
        <p:spPr>
          <a:xfrm>
            <a:off x="325877" y="724598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« Quatre coins du globe » </a:t>
            </a:r>
            <a:r>
              <a:rPr lang="fr-FR" sz="1200" dirty="0" err="1">
                <a:latin typeface="Roboto" panose="02000000000000000000" pitchFamily="2" charset="0"/>
                <a:ea typeface="Roboto" panose="02000000000000000000" pitchFamily="2" charset="0"/>
              </a:rPr>
              <a:t>Suzane</a:t>
            </a:r>
            <a:endParaRPr lang="fr-FR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13" name="Tableau 14">
            <a:extLst>
              <a:ext uri="{FF2B5EF4-FFF2-40B4-BE49-F238E27FC236}">
                <a16:creationId xmlns:a16="http://schemas.microsoft.com/office/drawing/2014/main" id="{A3F19CE1-0F17-E747-847B-D0AACEA68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858867"/>
              </p:ext>
            </p:extLst>
          </p:nvPr>
        </p:nvGraphicFramePr>
        <p:xfrm>
          <a:off x="1130984" y="2016359"/>
          <a:ext cx="5717287" cy="6159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145">
                  <a:extLst>
                    <a:ext uri="{9D8B030D-6E8A-4147-A177-3AD203B41FA5}">
                      <a16:colId xmlns:a16="http://schemas.microsoft.com/office/drawing/2014/main" val="2770672922"/>
                    </a:ext>
                  </a:extLst>
                </a:gridCol>
                <a:gridCol w="989526">
                  <a:extLst>
                    <a:ext uri="{9D8B030D-6E8A-4147-A177-3AD203B41FA5}">
                      <a16:colId xmlns:a16="http://schemas.microsoft.com/office/drawing/2014/main" val="161568558"/>
                    </a:ext>
                  </a:extLst>
                </a:gridCol>
                <a:gridCol w="4085616">
                  <a:extLst>
                    <a:ext uri="{9D8B030D-6E8A-4147-A177-3AD203B41FA5}">
                      <a16:colId xmlns:a16="http://schemas.microsoft.com/office/drawing/2014/main" val="93050948"/>
                    </a:ext>
                  </a:extLst>
                </a:gridCol>
              </a:tblGrid>
              <a:tr h="1169450">
                <a:tc>
                  <a:txBody>
                    <a:bodyPr/>
                    <a:lstStyle/>
                    <a:p>
                      <a:pPr algn="r"/>
                      <a:r>
                        <a:rPr lang="fr-FR" sz="5300" b="1" i="0" dirty="0">
                          <a:solidFill>
                            <a:srgbClr val="A879A8"/>
                          </a:solidFill>
                          <a:latin typeface="Proto Grotesk" panose="02000000000000000000" pitchFamily="2" charset="0"/>
                        </a:rPr>
                        <a:t>1</a:t>
                      </a:r>
                    </a:p>
                  </a:txBody>
                  <a:tcPr marL="0" marR="0" marT="468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fr-FR" sz="1000" b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Premier temps</a:t>
                      </a:r>
                    </a:p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fr-FR" sz="1000" b="0" i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En petits groupes.</a:t>
                      </a:r>
                    </a:p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Pensez à des destinations de vacances de rêve et choisissez-en 4. Attention, chaque destination doit être différente des autres (climat différent, situation géographique différente…).</a:t>
                      </a:r>
                      <a:endParaRPr lang="fr-FR" sz="1000" b="0" i="1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001463"/>
                  </a:ext>
                </a:extLst>
              </a:tr>
              <a:tr h="1331960">
                <a:tc>
                  <a:txBody>
                    <a:bodyPr/>
                    <a:lstStyle/>
                    <a:p>
                      <a:pPr algn="r"/>
                      <a:r>
                        <a:rPr lang="fr-FR" sz="5300" b="1" i="0" dirty="0">
                          <a:solidFill>
                            <a:srgbClr val="A879A8"/>
                          </a:solidFill>
                          <a:latin typeface="Proto Grotesk" panose="02000000000000000000" pitchFamily="2" charset="0"/>
                        </a:rPr>
                        <a:t>2</a:t>
                      </a:r>
                    </a:p>
                  </a:txBody>
                  <a:tcPr marR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b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Deuxième temps</a:t>
                      </a: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En petits groupes.</a:t>
                      </a: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Écoutez la chanson et repérez un maximum de destinations et d’applications ou sites internet cités par la chanteuse.</a:t>
                      </a: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À quoi servent ces applications ? Que peut-on faire dans ces lieux (activités à pratiquer, spécialités gastronomiques à déguster, monuments à visiter..) ?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937018"/>
                  </a:ext>
                </a:extLst>
              </a:tr>
              <a:tr h="1152727">
                <a:tc>
                  <a:txBody>
                    <a:bodyPr/>
                    <a:lstStyle/>
                    <a:p>
                      <a:pPr algn="r"/>
                      <a:r>
                        <a:rPr lang="fr-FR" sz="5300" b="1" i="0" dirty="0">
                          <a:solidFill>
                            <a:srgbClr val="A879A8"/>
                          </a:solidFill>
                          <a:latin typeface="Proto Grotesk" panose="02000000000000000000" pitchFamily="2" charset="0"/>
                        </a:rPr>
                        <a:t>3</a:t>
                      </a:r>
                    </a:p>
                  </a:txBody>
                  <a:tcPr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fr-FR" sz="10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just"/>
                      <a:r>
                        <a:rPr lang="fr-FR" sz="1000" b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Troisième temps</a:t>
                      </a: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Comparez les destinations citées par </a:t>
                      </a:r>
                      <a:r>
                        <a:rPr lang="fr-FR" sz="1000" b="0" kern="1300" baseline="0" dirty="0" err="1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Suzane</a:t>
                      </a: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avec vos destinations de vacances de rêves choisies dans l’activité 1. </a:t>
                      </a: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Quelles sont les différences et les points communs ? Quelles activités aimeriez-vous faire ? Quelles spécialités gastronomiques aimeriez-vous goûter ? </a:t>
                      </a:r>
                    </a:p>
                    <a:p>
                      <a:pPr algn="just"/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</a:endParaRPr>
                    </a:p>
                    <a:p>
                      <a:pPr algn="just"/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253087"/>
                  </a:ext>
                </a:extLst>
              </a:tr>
              <a:tr h="1321067">
                <a:tc>
                  <a:txBody>
                    <a:bodyPr/>
                    <a:lstStyle/>
                    <a:p>
                      <a:pPr algn="r"/>
                      <a:r>
                        <a:rPr lang="fr-FR" sz="5300" b="1" i="0" dirty="0">
                          <a:solidFill>
                            <a:srgbClr val="A879A8"/>
                          </a:solidFill>
                          <a:latin typeface="Proto Grotesk" panose="02000000000000000000" pitchFamily="2" charset="0"/>
                        </a:rPr>
                        <a:t>4</a:t>
                      </a:r>
                    </a:p>
                  </a:txBody>
                  <a:tcPr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b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Quatrième temps</a:t>
                      </a:r>
                    </a:p>
                    <a:p>
                      <a:pPr algn="just"/>
                      <a:r>
                        <a:rPr lang="fr-FR" sz="1000" b="0" i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En petits groupes.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fr-FR" sz="1000" b="0" i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Choisissez une destination et reprenez la structure suivante « Un jour j’irai à… ». Chaque membre du groupe doit compléter la phrase en ajoutant une activité à faire, en utilisant le futur. Quand vous n’avez plus d’idées, changez de destination.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fr-FR" sz="1000" b="0" i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fr-FR" sz="1000" b="0" i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Par exemple :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fr-FR" sz="1000" b="0" i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1 - Un jour j’irai à Paris et… 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fr-FR" sz="1000" b="0" i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2 - Un jour j’irai à Paris et je verrai la Joconde… 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3 - Un jour j’irai à Paris, je verrai la Joconde et je mangerai un croissant… </a:t>
                      </a:r>
                    </a:p>
                    <a:p>
                      <a:pPr marL="0" indent="0" algn="l">
                        <a:buFontTx/>
                        <a:buNone/>
                      </a:pPr>
                      <a:endParaRPr lang="fr-FR" sz="1000" b="0" i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fr-FR" sz="1000" b="0" i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Vous remportez 1 point à chaque activité ajoutée. La personne qui a le plus de points gagne la partie. 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1738"/>
                  </a:ext>
                </a:extLst>
              </a:tr>
            </a:tbl>
          </a:graphicData>
        </a:graphic>
      </p:graphicFrame>
      <p:sp>
        <p:nvSpPr>
          <p:cNvPr id="31" name="ZoneTexte 30">
            <a:extLst>
              <a:ext uri="{FF2B5EF4-FFF2-40B4-BE49-F238E27FC236}">
                <a16:creationId xmlns:a16="http://schemas.microsoft.com/office/drawing/2014/main" id="{1738EE75-CE01-B249-B8DE-E1804EE68550}"/>
              </a:ext>
            </a:extLst>
          </p:cNvPr>
          <p:cNvSpPr txBox="1"/>
          <p:nvPr/>
        </p:nvSpPr>
        <p:spPr>
          <a:xfrm>
            <a:off x="325877" y="9699633"/>
            <a:ext cx="2057828" cy="2500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Parcours imaginés par Alizée </a:t>
            </a:r>
            <a:r>
              <a:rPr lang="fr-FR" sz="800" kern="1000" dirty="0" err="1">
                <a:latin typeface="Roboto Light" panose="02000000000000000000" pitchFamily="2" charset="0"/>
                <a:ea typeface="Roboto" panose="02000000000000000000" pitchFamily="2" charset="0"/>
              </a:rPr>
              <a:t>Giorgetta</a:t>
            </a:r>
            <a:endParaRPr lang="fr-FR" sz="800" kern="1000" dirty="0">
              <a:latin typeface="Roboto Light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CAVILAM - Alliance Française</a:t>
            </a:r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79845373-11F3-0864-6B1B-1393D3572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705" y="2222732"/>
            <a:ext cx="508000" cy="508000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A7326432-5686-79F0-2242-4ABB934CE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644" y="3373940"/>
            <a:ext cx="508000" cy="5080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79B98C6-FFB5-43D0-A25E-B812FE777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615" y="4727469"/>
            <a:ext cx="508000" cy="5080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364FE4A-445A-460D-ABB7-5E2D8C629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1" y="-425"/>
            <a:ext cx="2743200" cy="6604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8659DB1-FD2E-1956-1538-BF11D5D88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1615" y="6116759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13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B2AB4C5-B9BC-C021-7ED1-9808FFD6D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5" y="11113"/>
            <a:ext cx="7543800" cy="10680700"/>
          </a:xfrm>
          <a:prstGeom prst="rect">
            <a:avLst/>
          </a:prstGeom>
        </p:spPr>
      </p:pic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224CD6AB-AEF6-B84A-818F-7AB3287E0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388448"/>
              </p:ext>
            </p:extLst>
          </p:nvPr>
        </p:nvGraphicFramePr>
        <p:xfrm>
          <a:off x="864394" y="964406"/>
          <a:ext cx="6375001" cy="9194953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465138558"/>
                    </a:ext>
                  </a:extLst>
                </a:gridCol>
                <a:gridCol w="957262">
                  <a:extLst>
                    <a:ext uri="{9D8B030D-6E8A-4147-A177-3AD203B41FA5}">
                      <a16:colId xmlns:a16="http://schemas.microsoft.com/office/drawing/2014/main" val="1509632764"/>
                    </a:ext>
                  </a:extLst>
                </a:gridCol>
                <a:gridCol w="4503339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360000">
                <a:tc rowSpan="3">
                  <a:txBody>
                    <a:bodyPr/>
                    <a:lstStyle/>
                    <a:p>
                      <a:pPr algn="r"/>
                      <a:r>
                        <a:rPr lang="fr-FR" sz="5300" b="1" i="0" baseline="0" dirty="0">
                          <a:solidFill>
                            <a:srgbClr val="A879A8"/>
                          </a:solidFill>
                          <a:latin typeface="Proto Grotesk" panose="02000000000000000000" pitchFamily="2" charset="0"/>
                        </a:rPr>
                        <a:t>1</a:t>
                      </a:r>
                    </a:p>
                  </a:txBody>
                  <a:tcPr marL="0" marR="0" marT="234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i="0" kern="1300" baseline="0" dirty="0">
                          <a:latin typeface="Roboto" panose="02000000000000000000" pitchFamily="2" charset="0"/>
                        </a:rPr>
                        <a:t>Avant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793680"/>
                  </a:ext>
                </a:extLst>
              </a:tr>
              <a:tr h="234000">
                <a:tc vMerge="1">
                  <a:txBody>
                    <a:bodyPr/>
                    <a:lstStyle/>
                    <a:p>
                      <a:pPr lvl="1"/>
                      <a:endParaRPr lang="fr-FR" sz="1488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Mise en bouche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81773"/>
                  </a:ext>
                </a:extLst>
              </a:tr>
              <a:tr h="74373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En petits groupes.</a:t>
                      </a:r>
                    </a:p>
                    <a:p>
                      <a:pPr algn="just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Vous préparez un voyage dans un pays que vous ne connaissez pas encore. Quels sites ou applications consultez-vous avant votre départ ? Faites une liste de 5 sites indispensables. Justifiez vos choix et comparez-les avec ceux des autres groupes.</a:t>
                      </a:r>
                    </a:p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287321"/>
                  </a:ext>
                </a:extLst>
              </a:tr>
              <a:tr h="360000">
                <a:tc rowSpan="4"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300" b="1" i="0" baseline="0" dirty="0">
                          <a:solidFill>
                            <a:srgbClr val="A879A8"/>
                          </a:solidFill>
                          <a:latin typeface="Proto Grotesk" panose="02000000000000000000" pitchFamily="2" charset="0"/>
                        </a:rPr>
                        <a:t>2</a:t>
                      </a:r>
                    </a:p>
                  </a:txBody>
                  <a:tcPr marL="0" marR="0" marT="234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3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Pendant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972393"/>
                  </a:ext>
                </a:extLst>
              </a:tr>
              <a:tr h="234000">
                <a:tc vMerge="1"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300" b="1" i="0" baseline="0" dirty="0">
                          <a:solidFill>
                            <a:srgbClr val="5194C4"/>
                          </a:solidFill>
                          <a:latin typeface="Proto Grotesk" panose="02000000000000000000" pitchFamily="2" charset="0"/>
                        </a:rPr>
                        <a:t>2</a:t>
                      </a:r>
                    </a:p>
                    <a:p>
                      <a:pPr algn="r"/>
                      <a:endParaRPr lang="fr-FR" sz="5300" b="1" i="0" baseline="0" dirty="0">
                        <a:latin typeface="Proto Grotesk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En écoutant la musique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29951"/>
                  </a:ext>
                </a:extLst>
              </a:tr>
              <a:tr h="196239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A. Écoutez l’introduction de la chanson </a:t>
                      </a: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(jusqu’à 0’32) 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et complétez les phrases en utilisant les mots ci-dessous. </a:t>
                      </a:r>
                    </a:p>
                    <a:p>
                      <a:pPr algn="ctr"/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amusante –  classique – douce – électro – engagée – entraînante– lente –monocorde – rétro – rythmée – triste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La musique est…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La voix de la chanteuse est…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La chanson semble… </a:t>
                      </a:r>
                    </a:p>
                    <a:p>
                      <a:pPr marL="228600" indent="-228600" algn="just">
                        <a:buAutoNum type="alphaUcPeriod"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/>
                          <a:ea typeface="+mn-ea"/>
                          <a:cs typeface="+mn-cs"/>
                        </a:rPr>
                        <a:t>B. Écoutez la suite de la chanson </a:t>
                      </a: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/>
                          <a:ea typeface="+mn-ea"/>
                          <a:cs typeface="+mn-cs"/>
                        </a:rPr>
                        <a:t>(à partir de 0’32) 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/>
                          <a:ea typeface="+mn-ea"/>
                          <a:cs typeface="+mn-cs"/>
                        </a:rPr>
                        <a:t>et concentrez-vous sur le refrain. Gardez-vous les mêmes adjectifs ?</a:t>
                      </a: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21471"/>
                  </a:ext>
                </a:extLst>
              </a:tr>
              <a:tr h="125361">
                <a:tc vMerge="1"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5300" b="1" i="0" baseline="0" dirty="0">
                        <a:solidFill>
                          <a:srgbClr val="A879A8"/>
                        </a:solidFill>
                        <a:latin typeface="Proto Grotesk" panose="02000000000000000000" pitchFamily="2" charset="0"/>
                      </a:endParaRPr>
                    </a:p>
                  </a:txBody>
                  <a:tcPr marL="0" marR="0" marT="234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En écoutant les paroles</a:t>
                      </a:r>
                      <a:endParaRPr lang="fr-FR" dirty="0"/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941472"/>
                  </a:ext>
                </a:extLst>
              </a:tr>
              <a:tr h="4751000">
                <a:tc>
                  <a:txBody>
                    <a:bodyPr/>
                    <a:lstStyle/>
                    <a:p>
                      <a:pPr algn="r"/>
                      <a:r>
                        <a:rPr lang="fr-FR" sz="5300" b="1" i="0" baseline="0" dirty="0">
                          <a:solidFill>
                            <a:srgbClr val="A879A8"/>
                          </a:solidFill>
                          <a:latin typeface="Proto Grotesk" panose="02000000000000000000" pitchFamily="2" charset="0"/>
                        </a:rPr>
                        <a:t>3</a:t>
                      </a:r>
                    </a:p>
                  </a:txBody>
                  <a:tcPr marL="0" marR="0" marT="72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A. Choisissez le bon résumé de la chanson. </a:t>
                      </a:r>
                    </a:p>
                    <a:p>
                      <a:pPr marL="171450" indent="-171450" algn="just">
                        <a:buFont typeface="Wingdings" pitchFamily="2" charset="2"/>
                        <a:buChar char="q"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La chanteuse va souvent en voyage, elle apprécie la découverte des pays exotiques et de leur culture. </a:t>
                      </a:r>
                    </a:p>
                    <a:p>
                      <a:pPr marL="171450" indent="-171450" algn="just">
                        <a:buFont typeface="Wingdings" pitchFamily="2" charset="2"/>
                        <a:buChar char="q"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Lorsqu’elle voyage, la chanteuse passe beaucoup de temps sur les réseaux sociaux à poster des photos d’elle à la plage. </a:t>
                      </a:r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171450" indent="-171450" algn="just">
                        <a:buFont typeface="Wingdings" pitchFamily="2" charset="2"/>
                        <a:buChar char="q"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La chanteuse rêve de voyager dans le monde entier. Pour l’instant, elle le fait de manière virtuelle sur des applications.</a:t>
                      </a:r>
                    </a:p>
                    <a:p>
                      <a:pPr marL="0" indent="0" algn="just">
                        <a:buFont typeface="Wingdings" pitchFamily="2" charset="2"/>
                        <a:buNone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b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</a:b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B. </a:t>
                      </a: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À deux. </a:t>
                      </a: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Associez l’application à son utilisation. </a:t>
                      </a: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C. </a:t>
                      </a: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À deux. </a:t>
                      </a:r>
                    </a:p>
                    <a:p>
                      <a:pPr algn="just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/>
                          <a:ea typeface="+mn-ea"/>
                          <a:cs typeface="+mn-cs"/>
                        </a:rPr>
                        <a:t>Quelles personnes, liées aux réseaux sociaux, </a:t>
                      </a:r>
                      <a:r>
                        <a:rPr lang="fr-FR" sz="1000" b="0" i="0" kern="1300" baseline="0" dirty="0" err="1">
                          <a:solidFill>
                            <a:schemeClr val="dk1"/>
                          </a:solidFill>
                          <a:effectLst/>
                          <a:latin typeface="Roboto" panose="02000000000000000000"/>
                          <a:ea typeface="+mn-ea"/>
                          <a:cs typeface="+mn-cs"/>
                        </a:rPr>
                        <a:t>Suzane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/>
                          <a:ea typeface="+mn-ea"/>
                          <a:cs typeface="+mn-cs"/>
                        </a:rPr>
                        <a:t> cite-t-elle dans sa chanson ? Retrouvez-les grâce aux définitions et aux voyelles données.</a:t>
                      </a:r>
                    </a:p>
                    <a:p>
                      <a:pPr marL="0" indent="176213" algn="l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1. </a:t>
                      </a: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Elles n’ont pas besoin de « </a:t>
                      </a:r>
                      <a:r>
                        <a:rPr lang="fr-FR" sz="1000" b="0" i="1" kern="1300" baseline="0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filter</a:t>
                      </a: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 » car elles ont pris des couleurs :  </a:t>
                      </a:r>
                    </a:p>
                    <a:p>
                      <a:pPr marL="0" indent="176213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Les  _ _ o _ u e u _ e _     _ o y a _ e</a:t>
                      </a:r>
                    </a:p>
                    <a:p>
                      <a:pPr marL="0" indent="176213" algn="l">
                        <a:buFont typeface="Wingdings" panose="05000000000000000000" pitchFamily="2" charset="2"/>
                        <a:buNone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indent="176213" algn="l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2. </a:t>
                      </a: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Ils ont le teint hâlé (= bronzé) et mangent des noix de coco : </a:t>
                      </a:r>
                    </a:p>
                    <a:p>
                      <a:pPr marL="0" marR="0" lvl="0" indent="176213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Les  i _ _ _ u e _ _ e u _ _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Connaissez-vous ce genre de personnes ? En suivez sur les réseaux sociaux ? Pourquoi ? </a:t>
                      </a:r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583719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419DDF54-393A-4D44-9EF6-CF8B3D4BBC7B}"/>
              </a:ext>
            </a:extLst>
          </p:cNvPr>
          <p:cNvSpPr txBox="1"/>
          <p:nvPr/>
        </p:nvSpPr>
        <p:spPr>
          <a:xfrm>
            <a:off x="325877" y="724598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« Quatre coins du globe » </a:t>
            </a:r>
            <a:r>
              <a:rPr lang="fr-FR" sz="1200" dirty="0" err="1">
                <a:latin typeface="Roboto" panose="02000000000000000000" pitchFamily="2" charset="0"/>
                <a:ea typeface="Roboto" panose="02000000000000000000" pitchFamily="2" charset="0"/>
              </a:rPr>
              <a:t>Suzane</a:t>
            </a:r>
            <a:endParaRPr lang="fr-FR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738EE75-CE01-B249-B8DE-E1804EE68550}"/>
              </a:ext>
            </a:extLst>
          </p:cNvPr>
          <p:cNvSpPr txBox="1"/>
          <p:nvPr/>
        </p:nvSpPr>
        <p:spPr>
          <a:xfrm>
            <a:off x="325877" y="9698721"/>
            <a:ext cx="2057828" cy="2500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Parcours imaginés par Alizée </a:t>
            </a:r>
            <a:r>
              <a:rPr lang="fr-FR" sz="800" kern="1000" dirty="0" err="1">
                <a:latin typeface="Roboto Light" panose="02000000000000000000" pitchFamily="2" charset="0"/>
                <a:ea typeface="Roboto" panose="02000000000000000000" pitchFamily="2" charset="0"/>
              </a:rPr>
              <a:t>Giorgetta</a:t>
            </a:r>
            <a:endParaRPr lang="fr-FR" sz="800" kern="1000" dirty="0">
              <a:latin typeface="Roboto Light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CAVILAM - Alliance Française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F8504334-30B3-1770-33F2-4AD8AF1FF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704" y="1335140"/>
            <a:ext cx="508000" cy="508000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ED996990-1B99-5FBC-D8D5-8EC7BA270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492" y="3037656"/>
            <a:ext cx="508000" cy="508000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CF39C97C-0D76-091D-508F-812E5E11DD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9492" y="5647862"/>
            <a:ext cx="508000" cy="508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764C104-083C-483C-9E2E-C08BCA9AD8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589" y="9056"/>
            <a:ext cx="2743200" cy="660400"/>
          </a:xfrm>
          <a:prstGeom prst="rect">
            <a:avLst/>
          </a:prstGeom>
        </p:spPr>
      </p:pic>
      <p:graphicFrame>
        <p:nvGraphicFramePr>
          <p:cNvPr id="19" name="Tableau 4">
            <a:extLst>
              <a:ext uri="{FF2B5EF4-FFF2-40B4-BE49-F238E27FC236}">
                <a16:creationId xmlns:a16="http://schemas.microsoft.com/office/drawing/2014/main" id="{0B00A1D1-27B9-49A5-AD73-7BB786840D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127376"/>
              </p:ext>
            </p:extLst>
          </p:nvPr>
        </p:nvGraphicFramePr>
        <p:xfrm>
          <a:off x="3008249" y="7082782"/>
          <a:ext cx="4392001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504">
                  <a:extLst>
                    <a:ext uri="{9D8B030D-6E8A-4147-A177-3AD203B41FA5}">
                      <a16:colId xmlns:a16="http://schemas.microsoft.com/office/drawing/2014/main" val="3439255134"/>
                    </a:ext>
                  </a:extLst>
                </a:gridCol>
                <a:gridCol w="565064">
                  <a:extLst>
                    <a:ext uri="{9D8B030D-6E8A-4147-A177-3AD203B41FA5}">
                      <a16:colId xmlns:a16="http://schemas.microsoft.com/office/drawing/2014/main" val="2010396345"/>
                    </a:ext>
                  </a:extLst>
                </a:gridCol>
                <a:gridCol w="2741433">
                  <a:extLst>
                    <a:ext uri="{9D8B030D-6E8A-4147-A177-3AD203B41FA5}">
                      <a16:colId xmlns:a16="http://schemas.microsoft.com/office/drawing/2014/main" val="1573740744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Airbnb •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•  pour voyager « en un clic ». 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93645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Ryanair •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•  pour chercher des « maisons cosy ». 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82616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Google </a:t>
                      </a:r>
                      <a:r>
                        <a:rPr lang="fr-FR" sz="1000" b="0" i="0" kern="1300" baseline="0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Maps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•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•  pour voir « des pubs idylliques ».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43719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Twitter •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•  pour découvrir « le paradis à petit prix ».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76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774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DE0A5D2-B486-7900-B9C7-6EB8CDB18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" y="11532"/>
            <a:ext cx="7543800" cy="10680700"/>
          </a:xfrm>
          <a:prstGeom prst="rect">
            <a:avLst/>
          </a:prstGeom>
        </p:spPr>
      </p:pic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224CD6AB-AEF6-B84A-818F-7AB3287E0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231317"/>
              </p:ext>
            </p:extLst>
          </p:nvPr>
        </p:nvGraphicFramePr>
        <p:xfrm>
          <a:off x="864394" y="1018463"/>
          <a:ext cx="6369404" cy="10741644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465138558"/>
                    </a:ext>
                  </a:extLst>
                </a:gridCol>
                <a:gridCol w="957262">
                  <a:extLst>
                    <a:ext uri="{9D8B030D-6E8A-4147-A177-3AD203B41FA5}">
                      <a16:colId xmlns:a16="http://schemas.microsoft.com/office/drawing/2014/main" val="1509632764"/>
                    </a:ext>
                  </a:extLst>
                </a:gridCol>
                <a:gridCol w="4497742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360000">
                <a:tc rowSpan="3">
                  <a:txBody>
                    <a:bodyPr/>
                    <a:lstStyle/>
                    <a:p>
                      <a:pPr algn="r"/>
                      <a:r>
                        <a:rPr lang="fr-FR" sz="5300" b="1" i="0" baseline="0" dirty="0">
                          <a:solidFill>
                            <a:srgbClr val="A879A8"/>
                          </a:solidFill>
                          <a:latin typeface="Proto Grotesk" panose="02000000000000000000" pitchFamily="2" charset="0"/>
                        </a:rPr>
                        <a:t>4</a:t>
                      </a:r>
                    </a:p>
                  </a:txBody>
                  <a:tcPr marL="0" marR="0" marT="234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i="0" kern="1300" baseline="0" dirty="0">
                          <a:latin typeface="Roboto" panose="02000000000000000000" pitchFamily="2" charset="0"/>
                        </a:rPr>
                        <a:t>Après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793680"/>
                  </a:ext>
                </a:extLst>
              </a:tr>
              <a:tr h="234000">
                <a:tc vMerge="1">
                  <a:txBody>
                    <a:bodyPr/>
                    <a:lstStyle/>
                    <a:p>
                      <a:pPr lvl="1"/>
                      <a:endParaRPr lang="fr-FR" sz="1488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Production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81773"/>
                  </a:ext>
                </a:extLst>
              </a:tr>
              <a:tr h="777367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Quand elle a besoin de prendre l’air, </a:t>
                      </a:r>
                      <a:r>
                        <a:rPr lang="fr-FR" sz="1000" b="0" i="0" kern="1300" baseline="0" dirty="0" err="1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Suzane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regarde la mer sur un écran d'ordi 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i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cherche une maison ultra cosy au bord de la plage en Andalousie</a:t>
                      </a:r>
                      <a:r>
                        <a:rPr lang="fr-FR" sz="10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.</a:t>
                      </a:r>
                    </a:p>
                    <a:p>
                      <a:pPr marL="0" indent="0" algn="just">
                        <a:buNone/>
                      </a:pPr>
                      <a:endParaRPr lang="fr-FR" sz="1000" b="0" i="1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Êtes-vous comme </a:t>
                      </a:r>
                      <a:r>
                        <a:rPr lang="fr-FR" sz="1000" b="0" i="0" kern="1300" baseline="0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Suzane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? 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Écrivez sur un morceau de papier 3 choses que vous avez déjà faites, et 3 choses que vous n’avez jamais faites, comme sur le modèle suivant :</a:t>
                      </a:r>
                    </a:p>
                    <a:p>
                      <a:pPr marL="0" indent="0">
                        <a:buNone/>
                      </a:pP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J’ai déjà réservé une chambre sur Airbnb.</a:t>
                      </a:r>
                    </a:p>
                    <a:p>
                      <a:pPr marL="0" indent="0">
                        <a:buNone/>
                      </a:pP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Je n’ai jamais voyagé en première classe.</a:t>
                      </a: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Mélangez les papiers et reprenez un papier dont vous n’êtes pas l’auteur. Interrogez vos collègues pour retrouver qui l’a écrit.</a:t>
                      </a:r>
                    </a:p>
                    <a:p>
                      <a:pPr algn="just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Exemple : </a:t>
                      </a: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Est-ce que tu as réservé une chambre une Airbnb ?</a:t>
                      </a: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287321"/>
                  </a:ext>
                </a:extLst>
              </a:tr>
              <a:tr h="1155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Vous pouvez, par exemple, utiliser le site </a:t>
                      </a:r>
                      <a:r>
                        <a:rPr lang="fr-FR" sz="1000" b="0" i="0" kern="1300" baseline="0" dirty="0" err="1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  <a:hlinkClick r:id="rId3"/>
                        </a:rPr>
                        <a:t>vocaroo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 pour vous enregistrer.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21471"/>
                  </a:ext>
                </a:extLst>
              </a:tr>
              <a:tr h="234000">
                <a:tc rowSpan="2">
                  <a:txBody>
                    <a:bodyPr/>
                    <a:lstStyle/>
                    <a:p>
                      <a:pPr algn="r"/>
                      <a:endParaRPr lang="fr-FR" sz="5300" b="1" i="0" baseline="0" dirty="0">
                        <a:solidFill>
                          <a:srgbClr val="5194C4"/>
                        </a:solidFill>
                        <a:latin typeface="Proto Grotesk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Et en plus…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73219"/>
                  </a:ext>
                </a:extLst>
              </a:tr>
              <a:tr h="488444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Flashez le QR code ci-contre et regardez le clip de </a:t>
                      </a:r>
                      <a:r>
                        <a:rPr lang="fr-FR" sz="1000" b="0" kern="1300" baseline="0" dirty="0" err="1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Suzane</a:t>
                      </a: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Vous attendiez-vous à ce type de clip ?</a:t>
                      </a: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Décrivez les images et le montage : quelles sont les retouches et quelles améliorations sont faites ? </a:t>
                      </a:r>
                    </a:p>
                    <a:p>
                      <a:pPr algn="just"/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Pensez-vous que le clip…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renforce le message de la chanteuse ?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apporte de l’humour ?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présente une caricature ? 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110574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419DDF54-393A-4D44-9EF6-CF8B3D4BBC7B}"/>
              </a:ext>
            </a:extLst>
          </p:cNvPr>
          <p:cNvSpPr txBox="1"/>
          <p:nvPr/>
        </p:nvSpPr>
        <p:spPr>
          <a:xfrm>
            <a:off x="325877" y="724598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« Quatre coins du globe » </a:t>
            </a:r>
            <a:r>
              <a:rPr lang="fr-FR" sz="1200" dirty="0" err="1">
                <a:latin typeface="Roboto" panose="02000000000000000000" pitchFamily="2" charset="0"/>
                <a:ea typeface="Roboto" panose="02000000000000000000" pitchFamily="2" charset="0"/>
              </a:rPr>
              <a:t>Suzane</a:t>
            </a:r>
            <a:endParaRPr lang="fr-FR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738EE75-CE01-B249-B8DE-E1804EE68550}"/>
              </a:ext>
            </a:extLst>
          </p:cNvPr>
          <p:cNvSpPr txBox="1"/>
          <p:nvPr/>
        </p:nvSpPr>
        <p:spPr>
          <a:xfrm>
            <a:off x="325877" y="9704549"/>
            <a:ext cx="2057828" cy="2500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Parcours imaginés par Alizée </a:t>
            </a:r>
            <a:r>
              <a:rPr lang="fr-FR" sz="800" kern="1000" dirty="0" err="1">
                <a:latin typeface="Roboto Light" panose="02000000000000000000" pitchFamily="2" charset="0"/>
                <a:ea typeface="Roboto" panose="02000000000000000000" pitchFamily="2" charset="0"/>
              </a:rPr>
              <a:t>Giorgetta</a:t>
            </a:r>
            <a:endParaRPr lang="fr-FR" sz="800" kern="1000" dirty="0">
              <a:latin typeface="Roboto Light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CAVILAM - Alliance Française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1748B502-5527-CA68-987F-525E85954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398" y="4083314"/>
            <a:ext cx="508000" cy="508000"/>
          </a:xfrm>
          <a:prstGeom prst="rect">
            <a:avLst/>
          </a:prstGeom>
        </p:spPr>
      </p:pic>
      <p:pic>
        <p:nvPicPr>
          <p:cNvPr id="4" name="Image 3">
            <a:hlinkClick r:id="rId5"/>
            <a:extLst>
              <a:ext uri="{FF2B5EF4-FFF2-40B4-BE49-F238E27FC236}">
                <a16:creationId xmlns:a16="http://schemas.microsoft.com/office/drawing/2014/main" id="{DEA67C1C-D578-4DE0-B240-415CAD92ED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6567" y="7036584"/>
            <a:ext cx="857661" cy="85766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13261E5-CCF5-4F7F-8FDC-18B5A6FF50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" y="5556"/>
            <a:ext cx="2743200" cy="6604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989EBF0-4DB8-407D-8084-5E29A1EACB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5705" y="1414171"/>
            <a:ext cx="508000" cy="508000"/>
          </a:xfrm>
          <a:prstGeom prst="rect">
            <a:avLst/>
          </a:prstGeom>
        </p:spPr>
      </p:pic>
      <p:graphicFrame>
        <p:nvGraphicFramePr>
          <p:cNvPr id="17" name="Tableau 7">
            <a:extLst>
              <a:ext uri="{FF2B5EF4-FFF2-40B4-BE49-F238E27FC236}">
                <a16:creationId xmlns:a16="http://schemas.microsoft.com/office/drawing/2014/main" id="{CFFB0646-F513-4385-9760-3891AF36D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957434"/>
              </p:ext>
            </p:extLst>
          </p:nvPr>
        </p:nvGraphicFramePr>
        <p:xfrm>
          <a:off x="2699517" y="3880063"/>
          <a:ext cx="4534281" cy="232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4534281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132583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Variante</a:t>
                      </a:r>
                      <a:endParaRPr lang="fr-FR" sz="900" b="0" i="0" kern="1300" baseline="0" dirty="0">
                        <a:solidFill>
                          <a:schemeClr val="bg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29951"/>
                  </a:ext>
                </a:extLst>
              </a:tr>
              <a:tr h="1038259">
                <a:tc>
                  <a:txBody>
                    <a:bodyPr/>
                    <a:lstStyle/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La chanson soulève une critique sociale : la tendance qu’ont les personnes à poster des photos d’elles sur la plage, de leur nourriture, des paysages idylliques (= paradisiaques). Quel est votre point de vue ?</a:t>
                      </a:r>
                    </a:p>
                    <a:p>
                      <a:pPr algn="just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Donnez votre opinion dans un audio de 3 minutes environ, en répondant à au moins trois de ces questions :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Que ressentez-vous quand vous voyez ce genre de photos sur les réseaux ? 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Que postez-vous sur les réseaux sociaux quand vous partez en voyage ? 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Que pensez-vous des personnes qui choisissent leur destination de voyage « </a:t>
                      </a:r>
                      <a:r>
                        <a:rPr lang="fr-FR" sz="1000" b="0" i="0" kern="1300" baseline="0" dirty="0" err="1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instagrammables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 » ?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Quelles peuvent être les conséquences négatives des retouches et les filtres sur les photos ?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Faire un tour du monde est de plus en plus populaire. Quels sont selon vous les aspects positifs et négatifs de ce type de voyages ?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21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977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5AFD64F-AA25-7413-5C09-FD6F45196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" y="5556"/>
            <a:ext cx="7543800" cy="10680700"/>
          </a:xfrm>
          <a:prstGeom prst="rect">
            <a:avLst/>
          </a:prstGeom>
        </p:spPr>
      </p:pic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224CD6AB-AEF6-B84A-818F-7AB3287E0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153634"/>
              </p:ext>
            </p:extLst>
          </p:nvPr>
        </p:nvGraphicFramePr>
        <p:xfrm>
          <a:off x="3923519" y="1031335"/>
          <a:ext cx="3290060" cy="88598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290060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just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Connaissez-vous ce genre de personnes ? En suivez sur les réseaux sociaux ? Pourquoi ? </a:t>
                      </a:r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  <a:p>
                      <a:pPr algn="just"/>
                      <a:r>
                        <a:rPr kumimoji="0" lang="fr-FR" sz="1000" b="0" i="1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srgbClr val="E05329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Oui, je suis des comptes d’influenceuses mais plutôt sur la mode, parce que j’aime avoir des idées de vêtements.</a:t>
                      </a:r>
                    </a:p>
                    <a:p>
                      <a:pPr algn="just"/>
                      <a:r>
                        <a:rPr kumimoji="0" lang="fr-FR" sz="1000" b="0" i="1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srgbClr val="E05329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Moi je connais une blogueuse voyage mais elle poste des photos de jolis paysages, pas des photos d’elle sur la plage. </a:t>
                      </a:r>
                      <a:endParaRPr lang="fr-FR" sz="1600" b="1" i="0" kern="1300" baseline="0" dirty="0">
                        <a:latin typeface="Roboto" panose="02000000000000000000" pitchFamily="2" charset="0"/>
                      </a:endParaRPr>
                    </a:p>
                    <a:p>
                      <a:endParaRPr lang="fr-FR" sz="1000" b="1" i="0" kern="1300" baseline="0" dirty="0">
                        <a:latin typeface="Roboto" panose="02000000000000000000" pitchFamily="2" charset="0"/>
                      </a:endParaRPr>
                    </a:p>
                    <a:p>
                      <a:r>
                        <a:rPr lang="fr-FR" sz="1600" b="1" i="0" kern="1300" baseline="0" dirty="0">
                          <a:latin typeface="Roboto" panose="02000000000000000000" pitchFamily="2" charset="0"/>
                        </a:rPr>
                        <a:t>Après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793680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Production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81773"/>
                  </a:ext>
                </a:extLst>
              </a:tr>
              <a:tr h="1485346">
                <a:tc>
                  <a:txBody>
                    <a:bodyPr/>
                    <a:lstStyle/>
                    <a:p>
                      <a:pPr algn="just"/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Quand elle a besoin de prendre l’air, </a:t>
                      </a:r>
                      <a:r>
                        <a:rPr lang="fr-FR" sz="1000" b="0" i="0" kern="1300" baseline="0" dirty="0" err="1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Suzane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regarde la mer sur un écran d'ordi 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i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cherche une maison ultra cosy au bord de la plage en Andalousie</a:t>
                      </a:r>
                      <a:r>
                        <a:rPr lang="fr-FR" sz="10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.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Êtes-vous comme </a:t>
                      </a:r>
                      <a:r>
                        <a:rPr lang="fr-FR" sz="1000" b="0" i="0" kern="1300" baseline="0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Suzane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? 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Écrivez sur un morceau de papier 3 choses que vous avez déjà faites, et 3 choses que vous n’avez jamais faites, comme sur le modèle suivant :</a:t>
                      </a:r>
                    </a:p>
                    <a:p>
                      <a:pPr marL="0" indent="0">
                        <a:buNone/>
                      </a:pP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J’ai déjà réservé une chambre sur Airbnb.</a:t>
                      </a:r>
                    </a:p>
                    <a:p>
                      <a:pPr marL="0" indent="0">
                        <a:buNone/>
                      </a:pP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Je n’ai jamais voyagé en première classe.</a:t>
                      </a: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Mélangez les papiers et reprenez un papier dont vous n’êtes pas l’auteur. Interrogez vos collègues pour retrouver qui l’a écrit.</a:t>
                      </a:r>
                    </a:p>
                    <a:p>
                      <a:pPr algn="just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Exemple : </a:t>
                      </a: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Est-ce que tu as déjà réservé une chambre sur Airbnb ?</a:t>
                      </a:r>
                    </a:p>
                    <a:p>
                      <a:pPr algn="just"/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J’ai déjà réservé une chambre sur Airbnb.</a:t>
                      </a:r>
                    </a:p>
                    <a:p>
                      <a:pPr algn="just"/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J’ai déjà voyagé seule.</a:t>
                      </a:r>
                    </a:p>
                    <a:p>
                      <a:pPr algn="just"/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J’ai déjà pris un vol avec Ryanair.</a:t>
                      </a:r>
                    </a:p>
                    <a:p>
                      <a:pPr algn="just"/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Je n’ai jamais voyagé en première classe.</a:t>
                      </a:r>
                    </a:p>
                    <a:p>
                      <a:pPr algn="just"/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Je ne suis jamais allée à Tokyo.</a:t>
                      </a:r>
                    </a:p>
                    <a:p>
                      <a:pPr algn="just"/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Je n’ai jamais mangé de </a:t>
                      </a:r>
                      <a:r>
                        <a:rPr lang="fr-FR" sz="1000" b="0" i="1" kern="1300" baseline="0" dirty="0" err="1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tzatziki</a:t>
                      </a: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endParaRPr lang="fr-FR" sz="1000" b="0" i="1" kern="1300" baseline="0" dirty="0">
                        <a:solidFill>
                          <a:srgbClr val="E05329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fr-FR" sz="1000" b="0" i="1" kern="1300" baseline="0" dirty="0">
                        <a:solidFill>
                          <a:srgbClr val="E05329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287321"/>
                  </a:ext>
                </a:extLst>
              </a:tr>
              <a:tr h="2266645">
                <a:tc>
                  <a:txBody>
                    <a:bodyPr/>
                    <a:lstStyle/>
                    <a:p>
                      <a:pPr algn="just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La chanson soulève une critique sociale, à savoir la tendance qu’ont les personnes à poster des photos d’elles sur la plage, de leur nourriture, des paysages idylliques (= paradisiaques). Quel est votre point de vue ?</a:t>
                      </a:r>
                    </a:p>
                    <a:p>
                      <a:pPr algn="just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Donnez votre opinion dans un audio de 3 minutes environ, en répondant à au moins trois de ces questions :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Que ressentez-vous quand vous voyez ce genre de photo sur les réseaux ?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Que postez-vous sur les réseaux sociaux quand vous partez en voyage ?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Que pensez-vous des personnes qui choisissent leur destination de voyage en fonction de leur « </a:t>
                      </a:r>
                      <a:r>
                        <a:rPr lang="fr-FR" sz="1000" b="0" i="0" kern="1300" baseline="0" dirty="0" err="1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instagrammabilité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 » ?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Quelles peuvent être les conséquences négatives des retouches et les filtres sur les photos ?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Faire un tour du monde est de plus en plus populaire. Quels sont selon vous les aspects positifs et négatifs de ce type de voyages ?</a:t>
                      </a:r>
                    </a:p>
                    <a:p>
                      <a:pPr algn="just"/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Personnellement, quand je vois les photos de mes amis dans un endroit idyllique, je suis jalouse, mais j’aime aussi en poster ! Je ne poste pas beaucoup de photos de moi, mais plutôt de paysages et de plantes…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733828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419DDF54-393A-4D44-9EF6-CF8B3D4BBC7B}"/>
              </a:ext>
            </a:extLst>
          </p:cNvPr>
          <p:cNvSpPr txBox="1"/>
          <p:nvPr/>
        </p:nvSpPr>
        <p:spPr>
          <a:xfrm>
            <a:off x="325877" y="724598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« Quatre coins du monde » </a:t>
            </a:r>
            <a:r>
              <a:rPr lang="fr-FR" sz="1200" dirty="0" err="1">
                <a:latin typeface="Roboto" panose="02000000000000000000" pitchFamily="2" charset="0"/>
                <a:ea typeface="Roboto" panose="02000000000000000000" pitchFamily="2" charset="0"/>
              </a:rPr>
              <a:t>Suzane</a:t>
            </a:r>
            <a:endParaRPr lang="fr-FR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738EE75-CE01-B249-B8DE-E1804EE68550}"/>
              </a:ext>
            </a:extLst>
          </p:cNvPr>
          <p:cNvSpPr txBox="1"/>
          <p:nvPr/>
        </p:nvSpPr>
        <p:spPr>
          <a:xfrm>
            <a:off x="325877" y="9705517"/>
            <a:ext cx="2057828" cy="2500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Parcours imaginés par Alizée </a:t>
            </a:r>
            <a:r>
              <a:rPr lang="fr-FR" sz="800" kern="1000" dirty="0" err="1">
                <a:latin typeface="Roboto Light" panose="02000000000000000000" pitchFamily="2" charset="0"/>
                <a:ea typeface="Roboto" panose="02000000000000000000" pitchFamily="2" charset="0"/>
              </a:rPr>
              <a:t>Giorgetta</a:t>
            </a:r>
            <a:endParaRPr lang="fr-FR" sz="800" kern="1000" dirty="0">
              <a:latin typeface="Roboto Light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CAVILAM - Alliance Française</a:t>
            </a:r>
          </a:p>
        </p:txBody>
      </p:sp>
      <p:graphicFrame>
        <p:nvGraphicFramePr>
          <p:cNvPr id="20" name="Tableau 7">
            <a:extLst>
              <a:ext uri="{FF2B5EF4-FFF2-40B4-BE49-F238E27FC236}">
                <a16:creationId xmlns:a16="http://schemas.microsoft.com/office/drawing/2014/main" id="{6BA940A3-F976-0840-BEB0-FE97BEED6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520004"/>
              </p:ext>
            </p:extLst>
          </p:nvPr>
        </p:nvGraphicFramePr>
        <p:xfrm>
          <a:off x="325877" y="1031335"/>
          <a:ext cx="3279702" cy="8529246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279702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307085">
                <a:tc>
                  <a:txBody>
                    <a:bodyPr/>
                    <a:lstStyle/>
                    <a:p>
                      <a:r>
                        <a:rPr lang="fr-FR" sz="1600" b="1" i="0" kern="1300" baseline="0" dirty="0">
                          <a:latin typeface="Roboto" panose="02000000000000000000" pitchFamily="2" charset="0"/>
                        </a:rPr>
                        <a:t>Avant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793680"/>
                  </a:ext>
                </a:extLst>
              </a:tr>
              <a:tr h="199605">
                <a:tc>
                  <a:txBody>
                    <a:bodyPr/>
                    <a:lstStyle/>
                    <a:p>
                      <a:pPr algn="just"/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Mise en bouche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81773"/>
                  </a:ext>
                </a:extLst>
              </a:tr>
              <a:tr h="1201651">
                <a:tc>
                  <a:txBody>
                    <a:bodyPr/>
                    <a:lstStyle/>
                    <a:p>
                      <a:pPr algn="just"/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En petits groupes.</a:t>
                      </a:r>
                    </a:p>
                    <a:p>
                      <a:pPr algn="just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Vous préparez un voyage dans un pays que vous ne connaissez pas encore. Quels sites ou applications consultez-vous avant votre départ ? Faites une liste de 5 sites indispensables. Justifiez vos choix et comparez-les avec ceux des autres groupes.</a:t>
                      </a:r>
                    </a:p>
                    <a:p>
                      <a:pPr algn="just"/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Airbnb pour chercher un logement ; </a:t>
                      </a:r>
                      <a:r>
                        <a:rPr lang="fr-FR" sz="1000" i="1" kern="1300" dirty="0" err="1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Tripadvisor</a:t>
                      </a: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pour avoir des conseils sur les logements ou les restaurants ; Instagram pour poster ses photos de vacances ; Air France pour prendre ses billets d’avion ; </a:t>
                      </a:r>
                      <a:r>
                        <a:rPr lang="fr-FR" sz="1000" i="1" kern="1300" dirty="0" err="1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Tricount</a:t>
                      </a: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pour calculer les dépenses et rembourser ses amis […] </a:t>
                      </a: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287321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Pendant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972393"/>
                  </a:ext>
                </a:extLst>
              </a:tr>
              <a:tr h="199605">
                <a:tc>
                  <a:txBody>
                    <a:bodyPr/>
                    <a:lstStyle/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En écoutant la musique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29951"/>
                  </a:ext>
                </a:extLst>
              </a:tr>
              <a:tr h="2287061">
                <a:tc>
                  <a:txBody>
                    <a:bodyPr/>
                    <a:lstStyle/>
                    <a:p>
                      <a:pPr algn="just"/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A. Écoutez l’introduction de la chanson </a:t>
                      </a: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(jusqu’à 0’32) 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et complétez les phrases en utilisant les mots ci-dessous. </a:t>
                      </a:r>
                    </a:p>
                    <a:p>
                      <a:pPr algn="ctr"/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amusante –  classique – douce – électro – engagée – entraînante– lente –monocorde – rétro – rythmée – triste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La musique est…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La voix de la chanteuse est…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La chanson semble…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Réponses libres</a:t>
                      </a:r>
                    </a:p>
                    <a:p>
                      <a:pPr marL="0" indent="0" algn="just">
                        <a:buNone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/>
                          <a:ea typeface="+mn-ea"/>
                          <a:cs typeface="+mn-cs"/>
                        </a:rPr>
                        <a:t>B. Écoutez la suite de la chanson </a:t>
                      </a: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/>
                          <a:ea typeface="+mn-ea"/>
                          <a:cs typeface="+mn-cs"/>
                        </a:rPr>
                        <a:t>(à partir de 0’32) 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/>
                          <a:ea typeface="+mn-ea"/>
                          <a:cs typeface="+mn-cs"/>
                        </a:rPr>
                        <a:t>et concentrez-vous sur le refrain. Gardez-vous les mêmes adjectifs ?</a:t>
                      </a: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Réponses libres</a:t>
                      </a:r>
                    </a:p>
                    <a:p>
                      <a:pPr algn="just"/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21471"/>
                  </a:ext>
                </a:extLst>
              </a:tr>
              <a:tr h="199605"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En écoutant les paroles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73219"/>
                  </a:ext>
                </a:extLst>
              </a:tr>
              <a:tr h="2497648">
                <a:tc>
                  <a:txBody>
                    <a:bodyPr/>
                    <a:lstStyle/>
                    <a:p>
                      <a:pPr algn="just"/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228600" indent="-228600" algn="just">
                        <a:buAutoNum type="alphaUcPeriod"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Choisissez le bon résumé de la chanson.</a:t>
                      </a: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La chanteuse rêve de voyager dans le monde entier. Pour l’instant, elle le fait de manière virtuelle sur des applications.</a:t>
                      </a:r>
                    </a:p>
                    <a:p>
                      <a:pPr marL="0" indent="0" algn="just">
                        <a:buFont typeface="Wingdings" pitchFamily="2" charset="2"/>
                        <a:buNone/>
                      </a:pPr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B. </a:t>
                      </a: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À deux. </a:t>
                      </a:r>
                    </a:p>
                    <a:p>
                      <a:pPr algn="just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Associez l’application à son utilisation. </a:t>
                      </a:r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Google </a:t>
                      </a:r>
                      <a:r>
                        <a:rPr lang="fr-FR" sz="1000" i="1" kern="1300" dirty="0" err="1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Maps</a:t>
                      </a: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pour voyager « en un clic ». </a:t>
                      </a:r>
                    </a:p>
                    <a:p>
                      <a:pPr algn="just"/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Airbnb pour chercher des « maisons cosy ». </a:t>
                      </a:r>
                    </a:p>
                    <a:p>
                      <a:pPr algn="just"/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Twitter pour voir « des pubs idylliques ».</a:t>
                      </a:r>
                    </a:p>
                    <a:p>
                      <a:pPr algn="just"/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Ryanair pour découvrir « le paradis à petit prix ».</a:t>
                      </a:r>
                    </a:p>
                    <a:p>
                      <a:pPr algn="just"/>
                      <a:endParaRPr lang="fr-FR" sz="1000" i="1" kern="1300" dirty="0">
                        <a:solidFill>
                          <a:srgbClr val="E05329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1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C. À deux. </a:t>
                      </a:r>
                    </a:p>
                    <a:p>
                      <a:pPr algn="just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/>
                          <a:ea typeface="+mn-ea"/>
                          <a:cs typeface="+mn-cs"/>
                        </a:rPr>
                        <a:t>Quelles personnes, liées aux réseaux sociaux, </a:t>
                      </a:r>
                      <a:r>
                        <a:rPr lang="fr-FR" sz="1000" b="0" i="0" kern="1300" baseline="0" dirty="0" err="1">
                          <a:solidFill>
                            <a:schemeClr val="dk1"/>
                          </a:solidFill>
                          <a:effectLst/>
                          <a:latin typeface="Roboto" panose="02000000000000000000"/>
                          <a:ea typeface="+mn-ea"/>
                          <a:cs typeface="+mn-cs"/>
                        </a:rPr>
                        <a:t>Suzane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/>
                          <a:ea typeface="+mn-ea"/>
                          <a:cs typeface="+mn-cs"/>
                        </a:rPr>
                        <a:t> cite-t-elle dans sa chanson ? Retrouvez-les grâce aux définitions et aux voyelles données.</a:t>
                      </a:r>
                    </a:p>
                    <a:p>
                      <a:pPr marL="171450" marR="0" lvl="0" indent="-17145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fr-FR" sz="1000" b="0" i="1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srgbClr val="E05329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Les blogueuses voyage</a:t>
                      </a:r>
                    </a:p>
                    <a:p>
                      <a:pPr marL="171450" marR="0" lvl="0" indent="-17145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fr-FR" sz="1000" b="0" i="1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srgbClr val="E05329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Les influenceurs</a:t>
                      </a:r>
                    </a:p>
                    <a:p>
                      <a:pPr algn="just"/>
                      <a:endParaRPr lang="fr-FR" sz="1000" i="1" kern="1300" dirty="0">
                        <a:solidFill>
                          <a:srgbClr val="E05329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110574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E54B9175-5B8B-2447-A058-72E7CE37C8DE}"/>
              </a:ext>
            </a:extLst>
          </p:cNvPr>
          <p:cNvSpPr txBox="1"/>
          <p:nvPr/>
        </p:nvSpPr>
        <p:spPr>
          <a:xfrm>
            <a:off x="325876" y="339214"/>
            <a:ext cx="3279702" cy="318924"/>
          </a:xfrm>
          <a:prstGeom prst="rect">
            <a:avLst/>
          </a:prstGeom>
          <a:noFill/>
        </p:spPr>
        <p:txBody>
          <a:bodyPr wrap="square" lIns="0" tIns="72000" rIns="0" rtlCol="0">
            <a:spAutoFit/>
          </a:bodyPr>
          <a:lstStyle/>
          <a:p>
            <a:r>
              <a:rPr lang="fr-FR" sz="1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VOYAGE</a:t>
            </a:r>
          </a:p>
        </p:txBody>
      </p:sp>
      <p:graphicFrame>
        <p:nvGraphicFramePr>
          <p:cNvPr id="9" name="Tableau 7">
            <a:extLst>
              <a:ext uri="{FF2B5EF4-FFF2-40B4-BE49-F238E27FC236}">
                <a16:creationId xmlns:a16="http://schemas.microsoft.com/office/drawing/2014/main" id="{CD1FDBEC-CCE0-4C19-A8EF-E4EB6179B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64958"/>
              </p:ext>
            </p:extLst>
          </p:nvPr>
        </p:nvGraphicFramePr>
        <p:xfrm>
          <a:off x="3916387" y="6265350"/>
          <a:ext cx="3290061" cy="404348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290061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Variante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29951"/>
                  </a:ext>
                </a:extLst>
              </a:tr>
              <a:tr h="215948">
                <a:tc>
                  <a:txBody>
                    <a:bodyPr/>
                    <a:lstStyle/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21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0160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2847</TotalTime>
  <Words>2375</Words>
  <Application>Microsoft Office PowerPoint</Application>
  <PresentationFormat>Personnalisé</PresentationFormat>
  <Paragraphs>262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5" baseType="lpstr">
      <vt:lpstr>Arial</vt:lpstr>
      <vt:lpstr>Calibri</vt:lpstr>
      <vt:lpstr>Calibri Light</vt:lpstr>
      <vt:lpstr>Proto Grotesk</vt:lpstr>
      <vt:lpstr>Roboto</vt:lpstr>
      <vt:lpstr>Roboto Black</vt:lpstr>
      <vt:lpstr>Roboto Light</vt:lpstr>
      <vt:lpstr>Roboto Medium</vt:lpstr>
      <vt:lpstr>Wingdings</vt:lpstr>
      <vt:lpstr>Thème Office</vt:lpstr>
      <vt:lpstr>Quatre coins du globe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BREZES</dc:creator>
  <cp:lastModifiedBy>Laurence ROGY</cp:lastModifiedBy>
  <cp:revision>152</cp:revision>
  <cp:lastPrinted>2023-02-16T16:55:10Z</cp:lastPrinted>
  <dcterms:created xsi:type="dcterms:W3CDTF">2022-03-24T14:32:05Z</dcterms:created>
  <dcterms:modified xsi:type="dcterms:W3CDTF">2023-03-03T16:27:46Z</dcterms:modified>
</cp:coreProperties>
</file>