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9"/>
  </p:notesMasterIdLst>
  <p:handoutMasterIdLst>
    <p:handoutMasterId r:id="rId10"/>
  </p:handoutMasterIdLst>
  <p:sldIdLst>
    <p:sldId id="256" r:id="rId2"/>
    <p:sldId id="262" r:id="rId3"/>
    <p:sldId id="257" r:id="rId4"/>
    <p:sldId id="258" r:id="rId5"/>
    <p:sldId id="259" r:id="rId6"/>
    <p:sldId id="260" r:id="rId7"/>
    <p:sldId id="264" r:id="rId8"/>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E9C"/>
    <a:srgbClr val="A879A8"/>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38"/>
    <p:restoredTop sz="96329"/>
  </p:normalViewPr>
  <p:slideViewPr>
    <p:cSldViewPr snapToGrid="0" snapToObjects="1">
      <p:cViewPr>
        <p:scale>
          <a:sx n="140" d="100"/>
          <a:sy n="140" d="100"/>
        </p:scale>
        <p:origin x="1242" y="-216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31/03/2023</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31/03/2023</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31/03/2023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31/03/2023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31/03/2023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31/03/2023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31/03/2023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31/03/2023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31/03/2023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31/03/2023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31/03/2023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31/03/2023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31/03/2023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31/03/2023</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hyperlink" Target="https://elo-esperanza.com/2022/01/31/la-quete-dorelsan-analyse/" TargetMode="External"/><Relationship Id="rId7"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hyperlink" Target="https://digipad.app/" TargetMode="External"/><Relationship Id="rId7"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hyperlink" Target="https://digipad.app/"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A7245EE-9D37-E5C1-6D4A-9F511BDAED23}"/>
              </a:ext>
            </a:extLst>
          </p:cNvPr>
          <p:cNvPicPr>
            <a:picLocks noChangeAspect="1"/>
          </p:cNvPicPr>
          <p:nvPr/>
        </p:nvPicPr>
        <p:blipFill>
          <a:blip r:embed="rId2"/>
          <a:stretch>
            <a:fillRect/>
          </a:stretch>
        </p:blipFill>
        <p:spPr>
          <a:xfrm>
            <a:off x="15875" y="0"/>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41737" y="863809"/>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La quête</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41737" y="1658004"/>
            <a:ext cx="4490979" cy="7233070"/>
          </a:xfrm>
          <a:prstGeom prst="rect">
            <a:avLst/>
          </a:prstGeom>
          <a:noFill/>
        </p:spPr>
        <p:txBody>
          <a:bodyPr wrap="square" lIns="0" tIns="0" rIns="0" bIns="0" rtlCol="0">
            <a:spAutoFit/>
          </a:bodyPr>
          <a:lstStyle/>
          <a:p>
            <a:r>
              <a:rPr lang="fr-FR" sz="1000" dirty="0">
                <a:latin typeface="Roboto" panose="02000000000000000000"/>
              </a:rPr>
              <a:t>Rien peut me ramener plus en arrière</a:t>
            </a:r>
            <a:br>
              <a:rPr lang="fr-FR" sz="1000" dirty="0">
                <a:latin typeface="Roboto" panose="02000000000000000000"/>
              </a:rPr>
            </a:br>
            <a:r>
              <a:rPr lang="fr-FR" sz="1000" dirty="0">
                <a:latin typeface="Roboto" panose="02000000000000000000"/>
              </a:rPr>
              <a:t>Que l'odeur de la pâte à modeler</a:t>
            </a:r>
            <a:br>
              <a:rPr lang="fr-FR" sz="1000" dirty="0">
                <a:latin typeface="Roboto" panose="02000000000000000000"/>
              </a:rPr>
            </a:br>
            <a:r>
              <a:rPr lang="fr-FR" sz="1000" dirty="0">
                <a:latin typeface="Roboto" panose="02000000000000000000"/>
              </a:rPr>
              <a:t>Maman est prof de maternelle</a:t>
            </a:r>
            <a:br>
              <a:rPr lang="fr-FR" sz="1000" dirty="0">
                <a:latin typeface="Roboto" panose="02000000000000000000"/>
              </a:rPr>
            </a:br>
            <a:r>
              <a:rPr lang="fr-FR" sz="1000" dirty="0">
                <a:latin typeface="Roboto" panose="02000000000000000000"/>
              </a:rPr>
              <a:t>C'est même la maîtresse d'à côté</a:t>
            </a:r>
            <a:br>
              <a:rPr lang="fr-FR" sz="1000" dirty="0">
                <a:latin typeface="Roboto" panose="02000000000000000000"/>
              </a:rPr>
            </a:br>
            <a:r>
              <a:rPr lang="fr-FR" sz="1000" dirty="0">
                <a:latin typeface="Roboto" panose="02000000000000000000"/>
              </a:rPr>
              <a:t>J'ai cinq ans et je passe par la fenêtre</a:t>
            </a:r>
            <a:br>
              <a:rPr lang="fr-FR" sz="1000" dirty="0">
                <a:latin typeface="Roboto" panose="02000000000000000000"/>
              </a:rPr>
            </a:br>
            <a:r>
              <a:rPr lang="fr-FR" sz="1000" dirty="0">
                <a:latin typeface="Roboto" panose="02000000000000000000"/>
              </a:rPr>
              <a:t>Pour aller me planquer</a:t>
            </a:r>
            <a:r>
              <a:rPr lang="fr-FR" sz="1000" baseline="30000" dirty="0">
                <a:latin typeface="Roboto" panose="02000000000000000000"/>
              </a:rPr>
              <a:t>1</a:t>
            </a:r>
            <a:r>
              <a:rPr lang="fr-FR" sz="1000" dirty="0">
                <a:latin typeface="Roboto" panose="02000000000000000000"/>
              </a:rPr>
              <a:t> dans sa classe</a:t>
            </a:r>
            <a:br>
              <a:rPr lang="fr-FR" sz="1000" dirty="0">
                <a:latin typeface="Roboto" panose="02000000000000000000"/>
              </a:rPr>
            </a:br>
            <a:r>
              <a:rPr lang="fr-FR" sz="1000" dirty="0">
                <a:latin typeface="Roboto" panose="02000000000000000000"/>
              </a:rPr>
              <a:t>Elle me dit : « T'es pas censé être là »</a:t>
            </a:r>
            <a:br>
              <a:rPr lang="fr-FR" sz="1000" dirty="0">
                <a:latin typeface="Roboto" panose="02000000000000000000"/>
              </a:rPr>
            </a:br>
            <a:r>
              <a:rPr lang="fr-FR" sz="1000" dirty="0">
                <a:latin typeface="Roboto" panose="02000000000000000000"/>
              </a:rPr>
              <a:t>Je lui dis : « Près de toi, c'est là ma place »</a:t>
            </a:r>
          </a:p>
          <a:p>
            <a:br>
              <a:rPr lang="fr-FR" sz="1000" dirty="0">
                <a:latin typeface="Roboto" panose="02000000000000000000"/>
              </a:rPr>
            </a:br>
            <a:r>
              <a:rPr lang="fr-FR" sz="1000" dirty="0">
                <a:latin typeface="Roboto" panose="02000000000000000000"/>
              </a:rPr>
              <a:t>J'aime que les livres, je préfère être seul</a:t>
            </a:r>
            <a:br>
              <a:rPr lang="fr-FR" sz="1000" dirty="0">
                <a:latin typeface="Roboto" panose="02000000000000000000"/>
              </a:rPr>
            </a:br>
            <a:r>
              <a:rPr lang="fr-FR" sz="1000" dirty="0">
                <a:latin typeface="Roboto" panose="02000000000000000000"/>
              </a:rPr>
              <a:t>Donc je suis plus content quand il pleut</a:t>
            </a:r>
            <a:br>
              <a:rPr lang="fr-FR" sz="1000" dirty="0">
                <a:latin typeface="Roboto" panose="02000000000000000000"/>
              </a:rPr>
            </a:br>
            <a:r>
              <a:rPr lang="fr-FR" sz="1000" dirty="0">
                <a:latin typeface="Roboto" panose="02000000000000000000"/>
              </a:rPr>
              <a:t>Je fais quelques cours de catéchisme</a:t>
            </a:r>
            <a:r>
              <a:rPr lang="fr-FR" sz="1000" baseline="30000" dirty="0">
                <a:latin typeface="Roboto" panose="02000000000000000000"/>
              </a:rPr>
              <a:t>2</a:t>
            </a:r>
            <a:br>
              <a:rPr lang="fr-FR" sz="1000" dirty="0">
                <a:latin typeface="Roboto" panose="02000000000000000000"/>
              </a:rPr>
            </a:br>
            <a:r>
              <a:rPr lang="fr-FR" sz="1000" dirty="0">
                <a:latin typeface="Roboto" panose="02000000000000000000"/>
              </a:rPr>
              <a:t>Mais je suis pas sûr de croire en Dieu</a:t>
            </a:r>
            <a:br>
              <a:rPr lang="fr-FR" sz="1000" dirty="0">
                <a:latin typeface="Roboto" panose="02000000000000000000"/>
              </a:rPr>
            </a:br>
            <a:r>
              <a:rPr lang="fr-FR" sz="1000" dirty="0">
                <a:latin typeface="Roboto" panose="02000000000000000000"/>
              </a:rPr>
              <a:t>J'ai sept ans, la vie est facile</a:t>
            </a:r>
            <a:br>
              <a:rPr lang="fr-FR" sz="1000" dirty="0">
                <a:latin typeface="Roboto" panose="02000000000000000000"/>
              </a:rPr>
            </a:br>
            <a:r>
              <a:rPr lang="fr-FR" sz="1000" dirty="0">
                <a:latin typeface="Roboto" panose="02000000000000000000"/>
              </a:rPr>
              <a:t>Quand je sais pas, je demande à ma mère</a:t>
            </a:r>
            <a:br>
              <a:rPr lang="fr-FR" sz="1000" dirty="0">
                <a:latin typeface="Roboto" panose="02000000000000000000"/>
              </a:rPr>
            </a:br>
            <a:r>
              <a:rPr lang="fr-FR" sz="1000" dirty="0">
                <a:latin typeface="Roboto" panose="02000000000000000000"/>
              </a:rPr>
              <a:t>Un jour elle m'a dit : « J'sais pas tout »</a:t>
            </a:r>
            <a:br>
              <a:rPr lang="fr-FR" sz="1000" dirty="0">
                <a:latin typeface="Roboto" panose="02000000000000000000"/>
              </a:rPr>
            </a:br>
            <a:r>
              <a:rPr lang="fr-FR" sz="1000" dirty="0">
                <a:latin typeface="Roboto" panose="02000000000000000000"/>
              </a:rPr>
              <a:t>J'ai perdu foi en l'univers</a:t>
            </a:r>
          </a:p>
          <a:p>
            <a:endParaRPr lang="fr-FR" sz="1000" dirty="0">
              <a:latin typeface="Roboto" panose="02000000000000000000"/>
            </a:endParaRPr>
          </a:p>
          <a:p>
            <a:r>
              <a:rPr lang="fr-FR" sz="1000" dirty="0">
                <a:latin typeface="Roboto" panose="02000000000000000000"/>
              </a:rPr>
              <a:t>À cinq ans, je voulais juste en avoir sept</a:t>
            </a:r>
            <a:br>
              <a:rPr lang="fr-FR" sz="1000" dirty="0">
                <a:latin typeface="Roboto" panose="02000000000000000000"/>
              </a:rPr>
            </a:br>
            <a:r>
              <a:rPr lang="fr-FR" sz="1000" dirty="0">
                <a:latin typeface="Roboto" panose="02000000000000000000"/>
              </a:rPr>
              <a:t>À sept ans, j'étais pressé de voir le reste</a:t>
            </a:r>
            <a:br>
              <a:rPr lang="fr-FR" sz="1000" dirty="0">
                <a:latin typeface="Roboto" panose="02000000000000000000"/>
              </a:rPr>
            </a:br>
            <a:r>
              <a:rPr lang="fr-FR" sz="1000" dirty="0">
                <a:latin typeface="Roboto" panose="02000000000000000000"/>
              </a:rPr>
              <a:t>Aujourd'hui, j'aimerais mieux que le temps s'arrête</a:t>
            </a:r>
            <a:br>
              <a:rPr lang="fr-FR" sz="1000" dirty="0">
                <a:latin typeface="Roboto" panose="02000000000000000000"/>
              </a:rPr>
            </a:br>
            <a:r>
              <a:rPr lang="fr-FR" sz="1000" dirty="0">
                <a:latin typeface="Roboto" panose="02000000000000000000"/>
              </a:rPr>
              <a:t>Ah, ce qui compte c'est pas l'arrivée, c'est la quête</a:t>
            </a:r>
          </a:p>
          <a:p>
            <a:endParaRPr lang="fr-FR" sz="1000" dirty="0">
              <a:latin typeface="Roboto" panose="02000000000000000000"/>
            </a:endParaRPr>
          </a:p>
          <a:p>
            <a:r>
              <a:rPr lang="fr-FR" sz="1000" dirty="0">
                <a:latin typeface="Roboto" panose="02000000000000000000"/>
              </a:rPr>
              <a:t>Je balaye les feuilles mortes sur le terrain</a:t>
            </a:r>
            <a:br>
              <a:rPr lang="fr-FR" sz="1000" dirty="0">
                <a:latin typeface="Roboto" panose="02000000000000000000"/>
              </a:rPr>
            </a:br>
            <a:r>
              <a:rPr lang="fr-FR" sz="1000" dirty="0">
                <a:latin typeface="Roboto" panose="02000000000000000000"/>
              </a:rPr>
              <a:t>Le froid me fait des cloques sur les mains</a:t>
            </a:r>
            <a:br>
              <a:rPr lang="fr-FR" sz="1000" dirty="0">
                <a:latin typeface="Roboto" panose="02000000000000000000"/>
              </a:rPr>
            </a:br>
            <a:r>
              <a:rPr lang="fr-FR" sz="1000" dirty="0">
                <a:latin typeface="Roboto" panose="02000000000000000000"/>
              </a:rPr>
              <a:t>J'ai dix ans, je suis fan de basket</a:t>
            </a:r>
            <a:br>
              <a:rPr lang="fr-FR" sz="1000" dirty="0">
                <a:latin typeface="Roboto" panose="02000000000000000000"/>
              </a:rPr>
            </a:br>
            <a:r>
              <a:rPr lang="fr-FR" sz="1000" dirty="0">
                <a:latin typeface="Roboto" panose="02000000000000000000"/>
              </a:rPr>
              <a:t>Je m'habille en petit américain</a:t>
            </a:r>
            <a:br>
              <a:rPr lang="fr-FR" sz="1000" dirty="0">
                <a:latin typeface="Roboto" panose="02000000000000000000"/>
              </a:rPr>
            </a:br>
            <a:r>
              <a:rPr lang="fr-FR" sz="1000" dirty="0">
                <a:latin typeface="Roboto" panose="02000000000000000000"/>
              </a:rPr>
              <a:t>Mon père, mon héros, m'a offert</a:t>
            </a:r>
            <a:br>
              <a:rPr lang="fr-FR" sz="1000" dirty="0">
                <a:latin typeface="Roboto" panose="02000000000000000000"/>
              </a:rPr>
            </a:br>
            <a:r>
              <a:rPr lang="fr-FR" sz="1000" dirty="0">
                <a:latin typeface="Roboto" panose="02000000000000000000"/>
              </a:rPr>
              <a:t>Les Jordan 8</a:t>
            </a:r>
            <a:r>
              <a:rPr lang="fr-FR" sz="1000" baseline="30000" dirty="0">
                <a:latin typeface="Roboto" panose="02000000000000000000"/>
              </a:rPr>
              <a:t>3</a:t>
            </a:r>
            <a:r>
              <a:rPr lang="fr-FR" sz="1000" dirty="0">
                <a:latin typeface="Roboto" panose="02000000000000000000"/>
              </a:rPr>
              <a:t> avec les scratch</a:t>
            </a:r>
            <a:br>
              <a:rPr lang="fr-FR" sz="1000" dirty="0">
                <a:latin typeface="Roboto" panose="02000000000000000000"/>
              </a:rPr>
            </a:br>
            <a:r>
              <a:rPr lang="fr-FR" sz="1000" dirty="0">
                <a:latin typeface="Roboto" panose="02000000000000000000"/>
              </a:rPr>
              <a:t>Donc je fais tout pour le rendre fier</a:t>
            </a:r>
            <a:br>
              <a:rPr lang="fr-FR" sz="1000" dirty="0">
                <a:latin typeface="Roboto" panose="02000000000000000000"/>
              </a:rPr>
            </a:br>
            <a:r>
              <a:rPr lang="fr-FR" sz="1000" dirty="0">
                <a:latin typeface="Roboto" panose="02000000000000000000"/>
              </a:rPr>
              <a:t>Quand il vient me voir à tous les matchs</a:t>
            </a:r>
          </a:p>
          <a:p>
            <a:br>
              <a:rPr lang="fr-FR" sz="1000" dirty="0">
                <a:latin typeface="Roboto" panose="02000000000000000000"/>
              </a:rPr>
            </a:br>
            <a:r>
              <a:rPr lang="fr-FR" sz="1000" dirty="0">
                <a:latin typeface="Roboto" panose="02000000000000000000"/>
              </a:rPr>
              <a:t>Je rentre au collège, on me traite de bourge</a:t>
            </a:r>
            <a:r>
              <a:rPr lang="fr-FR" sz="1000" baseline="30000" dirty="0">
                <a:latin typeface="Roboto" panose="02000000000000000000"/>
              </a:rPr>
              <a:t>4</a:t>
            </a:r>
            <a:br>
              <a:rPr lang="fr-FR" sz="1000" dirty="0">
                <a:latin typeface="Roboto" panose="02000000000000000000"/>
              </a:rPr>
            </a:br>
            <a:r>
              <a:rPr lang="fr-FR" sz="1000" dirty="0">
                <a:latin typeface="Roboto" panose="02000000000000000000"/>
              </a:rPr>
              <a:t>Normal, mes chaussures coûtent une blinde</a:t>
            </a:r>
            <a:r>
              <a:rPr lang="fr-FR" sz="1000" baseline="30000" dirty="0">
                <a:latin typeface="Roboto" panose="02000000000000000000"/>
              </a:rPr>
              <a:t>5</a:t>
            </a:r>
            <a:br>
              <a:rPr lang="fr-FR" sz="1000" dirty="0">
                <a:latin typeface="Roboto" panose="02000000000000000000"/>
              </a:rPr>
            </a:br>
            <a:r>
              <a:rPr lang="fr-FR" sz="1000" dirty="0">
                <a:latin typeface="Roboto" panose="02000000000000000000"/>
              </a:rPr>
              <a:t>Je veux plus les mettre, mon père s'énerve</a:t>
            </a:r>
            <a:br>
              <a:rPr lang="fr-FR" sz="1000" dirty="0">
                <a:latin typeface="Roboto" panose="02000000000000000000"/>
              </a:rPr>
            </a:br>
            <a:r>
              <a:rPr lang="fr-FR" sz="1000" dirty="0">
                <a:latin typeface="Roboto" panose="02000000000000000000"/>
              </a:rPr>
              <a:t>« Toi t'as tout, nous on n'avait rien »</a:t>
            </a:r>
            <a:br>
              <a:rPr lang="fr-FR" sz="1000" dirty="0">
                <a:latin typeface="Roboto" panose="02000000000000000000"/>
              </a:rPr>
            </a:br>
            <a:r>
              <a:rPr lang="fr-FR" sz="1000" dirty="0">
                <a:latin typeface="Roboto" panose="02000000000000000000"/>
              </a:rPr>
              <a:t>J'ai douze ans, je fous le bordel</a:t>
            </a:r>
            <a:r>
              <a:rPr lang="fr-FR" sz="1000" baseline="30000" dirty="0">
                <a:latin typeface="Roboto" panose="02000000000000000000"/>
              </a:rPr>
              <a:t>6</a:t>
            </a:r>
            <a:r>
              <a:rPr lang="fr-FR" sz="1000" dirty="0">
                <a:latin typeface="Roboto" panose="02000000000000000000"/>
              </a:rPr>
              <a:t> en cours</a:t>
            </a:r>
            <a:br>
              <a:rPr lang="fr-FR" sz="1000" dirty="0">
                <a:latin typeface="Roboto" panose="02000000000000000000"/>
              </a:rPr>
            </a:br>
            <a:r>
              <a:rPr lang="fr-FR" sz="1000" dirty="0">
                <a:latin typeface="Roboto" panose="02000000000000000000"/>
              </a:rPr>
              <a:t>Pour essayer de me faire des potes</a:t>
            </a:r>
            <a:r>
              <a:rPr lang="fr-FR" sz="1000" baseline="30000" dirty="0">
                <a:latin typeface="Roboto" panose="02000000000000000000"/>
              </a:rPr>
              <a:t>7</a:t>
            </a:r>
            <a:br>
              <a:rPr lang="fr-FR" sz="1000" dirty="0">
                <a:latin typeface="Roboto" panose="02000000000000000000"/>
              </a:rPr>
            </a:br>
            <a:r>
              <a:rPr lang="fr-FR" sz="1000" dirty="0">
                <a:latin typeface="Roboto" panose="02000000000000000000"/>
              </a:rPr>
              <a:t>Le prof de musique se fout en l’air</a:t>
            </a:r>
            <a:r>
              <a:rPr lang="fr-FR" sz="1000" baseline="30000" dirty="0">
                <a:latin typeface="Roboto" panose="02000000000000000000"/>
              </a:rPr>
              <a:t>8</a:t>
            </a:r>
            <a:br>
              <a:rPr lang="fr-FR" sz="1000" dirty="0">
                <a:latin typeface="Roboto" panose="02000000000000000000"/>
              </a:rPr>
            </a:br>
            <a:r>
              <a:rPr lang="fr-FR" sz="1000" dirty="0">
                <a:latin typeface="Roboto" panose="02000000000000000000"/>
              </a:rPr>
              <a:t>Il est au paradis des profs</a:t>
            </a:r>
          </a:p>
          <a:p>
            <a:endParaRPr lang="fr-FR" sz="1000" dirty="0">
              <a:latin typeface="Roboto" panose="02000000000000000000"/>
            </a:endParaRPr>
          </a:p>
          <a:p>
            <a:r>
              <a:rPr lang="fr-FR" sz="1000" dirty="0">
                <a:latin typeface="Roboto" panose="02000000000000000000"/>
              </a:rPr>
              <a:t>À onze ans, je voulais juste en avoir treize</a:t>
            </a:r>
            <a:br>
              <a:rPr lang="fr-FR" sz="1000" dirty="0">
                <a:latin typeface="Roboto" panose="02000000000000000000"/>
              </a:rPr>
            </a:br>
            <a:r>
              <a:rPr lang="fr-FR" sz="1000" dirty="0">
                <a:latin typeface="Roboto" panose="02000000000000000000"/>
              </a:rPr>
              <a:t>À treize ans, j'étais pressé de voir le reste</a:t>
            </a:r>
            <a:br>
              <a:rPr lang="fr-FR" sz="1000" dirty="0">
                <a:latin typeface="Roboto" panose="02000000000000000000"/>
              </a:rPr>
            </a:br>
            <a:r>
              <a:rPr lang="fr-FR" sz="1000" dirty="0">
                <a:latin typeface="Roboto" panose="02000000000000000000"/>
              </a:rPr>
              <a:t>Aujourd'hui, j'aimerais mieux que le temps s'arrête</a:t>
            </a:r>
            <a:br>
              <a:rPr lang="fr-FR" sz="1000" dirty="0">
                <a:latin typeface="Roboto" panose="02000000000000000000"/>
              </a:rPr>
            </a:br>
            <a:r>
              <a:rPr lang="fr-FR" sz="1000" dirty="0">
                <a:latin typeface="Roboto" panose="02000000000000000000"/>
              </a:rPr>
              <a:t>Ah, ce qui compte c'est pas l'arrivée, c'est la quête</a:t>
            </a:r>
          </a:p>
          <a:p>
            <a:endParaRPr lang="fr-FR" sz="1000" dirty="0">
              <a:latin typeface="Roboto" panose="02000000000000000000"/>
            </a:endParaRP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06870" y="3083407"/>
            <a:ext cx="2082205" cy="3447034"/>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080"/>
              </a:lnSpc>
            </a:pPr>
            <a:r>
              <a:rPr lang="fr-FR" sz="900" kern="1100" dirty="0">
                <a:latin typeface="Roboto Medium" panose="02000000000000000000"/>
              </a:rPr>
              <a:t>Aurélien Cotentin, dit Orelsan, est un rappeur, chanteur et compositeur français né en 1982 à Alençon. Il se fait d’abord connaître sur Internet avant de percer en 2008 avec le titre « Changement ». En 2009, il publie son premier album </a:t>
            </a:r>
            <a:r>
              <a:rPr lang="fr-FR" sz="900" i="1" kern="1100" dirty="0">
                <a:latin typeface="Roboto Medium" panose="02000000000000000000"/>
              </a:rPr>
              <a:t>Perdu d’avance</a:t>
            </a:r>
            <a:r>
              <a:rPr lang="fr-FR" sz="900" kern="1100" dirty="0">
                <a:latin typeface="Roboto Medium" panose="02000000000000000000"/>
              </a:rPr>
              <a:t> et est élu meilleur artiste français de l’année pour représenter la France aux MTV Europe Music Awards. En 2011, il sort son deuxième album, </a:t>
            </a:r>
            <a:r>
              <a:rPr lang="fr-FR" sz="900" i="1" kern="1100" dirty="0">
                <a:latin typeface="Roboto Medium" panose="02000000000000000000"/>
              </a:rPr>
              <a:t>Le Chant des sirènes</a:t>
            </a:r>
            <a:r>
              <a:rPr lang="fr-FR" sz="900" kern="1100" dirty="0">
                <a:latin typeface="Roboto Medium" panose="02000000000000000000"/>
              </a:rPr>
              <a:t>, qui devient disque d’or un mois après sa sortie. Suivent </a:t>
            </a:r>
            <a:r>
              <a:rPr lang="fr-FR" sz="900" i="1" kern="1100" dirty="0">
                <a:latin typeface="Roboto Medium" panose="02000000000000000000"/>
              </a:rPr>
              <a:t>La fête est finie</a:t>
            </a:r>
            <a:r>
              <a:rPr lang="fr-FR" sz="900" kern="1100" dirty="0">
                <a:latin typeface="Roboto Medium" panose="02000000000000000000"/>
              </a:rPr>
              <a:t> en 2017 et </a:t>
            </a:r>
            <a:r>
              <a:rPr lang="fr-FR" sz="900" i="1" kern="1100" dirty="0">
                <a:latin typeface="Roboto Medium" panose="02000000000000000000"/>
              </a:rPr>
              <a:t>Civilisation</a:t>
            </a:r>
            <a:r>
              <a:rPr lang="fr-FR" sz="900" kern="1100" dirty="0">
                <a:latin typeface="Roboto Medium" panose="02000000000000000000"/>
              </a:rPr>
              <a:t> en 2021, album qui remporte deux Victoires de la musique. Dans des textes ponctués d’humour et de vérité, </a:t>
            </a:r>
            <a:r>
              <a:rPr lang="fr-FR" sz="900" kern="1100" dirty="0" err="1">
                <a:latin typeface="Roboto Medium" panose="02000000000000000000"/>
              </a:rPr>
              <a:t>Orelsan</a:t>
            </a:r>
            <a:r>
              <a:rPr lang="fr-FR" sz="900" kern="1100" dirty="0">
                <a:latin typeface="Roboto Medium" panose="02000000000000000000"/>
              </a:rPr>
              <a:t> évoque aussi bien des sujets comme la vie de tous les jours que des sujets engagés et polémiques avec un franc-parler cinglant et cynique.</a:t>
            </a:r>
          </a:p>
          <a:p>
            <a:pPr algn="just">
              <a:lnSpc>
                <a:spcPts val="1280"/>
              </a:lnSpc>
            </a:pPr>
            <a:r>
              <a:rPr lang="fr-FR" sz="900" kern="1300" dirty="0">
                <a:latin typeface="Roboto Medium" panose="02000000000000000000" pitchFamily="2" charset="0"/>
                <a:ea typeface="Roboto Medium" panose="02000000000000000000" pitchFamily="2" charset="0"/>
              </a:rPr>
              <a:t> </a:t>
            </a: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01063" y="7765620"/>
            <a:ext cx="2082205" cy="2105513"/>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1. Se planquer (familier) </a:t>
            </a:r>
            <a:r>
              <a:rPr lang="fr-FR" sz="850" dirty="0">
                <a:latin typeface="Roboto" panose="02000000000000000000" pitchFamily="2" charset="0"/>
                <a:ea typeface="Roboto" panose="02000000000000000000" pitchFamily="2" charset="0"/>
              </a:rPr>
              <a:t>: se cacher.</a:t>
            </a:r>
          </a:p>
          <a:p>
            <a:pPr>
              <a:lnSpc>
                <a:spcPts val="1080"/>
              </a:lnSpc>
            </a:pPr>
            <a:r>
              <a:rPr lang="fr-FR" sz="850" i="1" dirty="0">
                <a:latin typeface="Roboto" panose="02000000000000000000" pitchFamily="2" charset="0"/>
                <a:ea typeface="Roboto" panose="02000000000000000000" pitchFamily="2" charset="0"/>
              </a:rPr>
              <a:t>2. Le catéchisme :  </a:t>
            </a:r>
            <a:r>
              <a:rPr lang="fr-FR" sz="850" dirty="0">
                <a:latin typeface="Roboto" panose="02000000000000000000" pitchFamily="2" charset="0"/>
                <a:ea typeface="Roboto" panose="02000000000000000000" pitchFamily="2" charset="0"/>
              </a:rPr>
              <a:t>l’instruction de la foi chrétienne.</a:t>
            </a:r>
          </a:p>
          <a:p>
            <a:pPr>
              <a:lnSpc>
                <a:spcPts val="1080"/>
              </a:lnSpc>
            </a:pPr>
            <a:r>
              <a:rPr lang="fr-FR" sz="850" i="1" dirty="0">
                <a:latin typeface="Roboto" panose="02000000000000000000" pitchFamily="2" charset="0"/>
                <a:ea typeface="Roboto" panose="02000000000000000000" pitchFamily="2" charset="0"/>
              </a:rPr>
              <a:t>3. Jordan 8 </a:t>
            </a:r>
            <a:r>
              <a:rPr lang="fr-FR" sz="850" dirty="0">
                <a:latin typeface="Roboto" panose="02000000000000000000" pitchFamily="2" charset="0"/>
                <a:ea typeface="Roboto" panose="02000000000000000000" pitchFamily="2" charset="0"/>
              </a:rPr>
              <a:t>: modèle de baskets rendues célèbre par Michael Jordan en 1992. </a:t>
            </a:r>
          </a:p>
          <a:p>
            <a:pPr>
              <a:lnSpc>
                <a:spcPts val="1080"/>
              </a:lnSpc>
            </a:pPr>
            <a:r>
              <a:rPr lang="fr-FR" sz="850" dirty="0">
                <a:latin typeface="Roboto" panose="02000000000000000000" pitchFamily="2" charset="0"/>
                <a:ea typeface="Roboto" panose="02000000000000000000" pitchFamily="2" charset="0"/>
              </a:rPr>
              <a:t>4. </a:t>
            </a:r>
            <a:r>
              <a:rPr lang="fr-FR" sz="850" i="1" dirty="0">
                <a:latin typeface="Roboto" panose="02000000000000000000" pitchFamily="2" charset="0"/>
                <a:ea typeface="Roboto" panose="02000000000000000000" pitchFamily="2" charset="0"/>
              </a:rPr>
              <a:t>Bourge</a:t>
            </a:r>
            <a:r>
              <a:rPr lang="fr-FR" sz="850" dirty="0">
                <a:latin typeface="Roboto" panose="02000000000000000000" pitchFamily="2" charset="0"/>
                <a:ea typeface="Roboto" panose="02000000000000000000" pitchFamily="2" charset="0"/>
              </a:rPr>
              <a:t> : diminutif de « bourgeois ».</a:t>
            </a:r>
          </a:p>
          <a:p>
            <a:pPr>
              <a:lnSpc>
                <a:spcPts val="1080"/>
              </a:lnSpc>
            </a:pPr>
            <a:r>
              <a:rPr lang="fr-FR" sz="850" dirty="0">
                <a:latin typeface="Roboto" panose="02000000000000000000" pitchFamily="2" charset="0"/>
                <a:ea typeface="Roboto" panose="02000000000000000000" pitchFamily="2" charset="0"/>
              </a:rPr>
              <a:t>5. </a:t>
            </a:r>
            <a:r>
              <a:rPr lang="fr-FR" sz="850" i="1" dirty="0">
                <a:latin typeface="Roboto" panose="02000000000000000000" pitchFamily="2" charset="0"/>
                <a:ea typeface="Roboto" panose="02000000000000000000" pitchFamily="2" charset="0"/>
              </a:rPr>
              <a:t>Coûter une blinde (familier) </a:t>
            </a:r>
            <a:r>
              <a:rPr lang="fr-FR" sz="850" dirty="0">
                <a:latin typeface="Roboto" panose="02000000000000000000" pitchFamily="2" charset="0"/>
                <a:ea typeface="Roboto" panose="02000000000000000000" pitchFamily="2" charset="0"/>
              </a:rPr>
              <a:t>: coûter extrêmement cher.</a:t>
            </a:r>
          </a:p>
          <a:p>
            <a:pPr>
              <a:lnSpc>
                <a:spcPts val="1080"/>
              </a:lnSpc>
            </a:pPr>
            <a:r>
              <a:rPr lang="fr-FR" sz="850" dirty="0">
                <a:latin typeface="Roboto" panose="02000000000000000000" pitchFamily="2" charset="0"/>
                <a:ea typeface="Roboto" panose="02000000000000000000" pitchFamily="2" charset="0"/>
              </a:rPr>
              <a:t>6. </a:t>
            </a:r>
            <a:r>
              <a:rPr lang="fr-FR" sz="850" i="1" dirty="0">
                <a:latin typeface="Roboto" panose="02000000000000000000" pitchFamily="2" charset="0"/>
                <a:ea typeface="Roboto" panose="02000000000000000000" pitchFamily="2" charset="0"/>
              </a:rPr>
              <a:t>Foutre le bordel (familier) </a:t>
            </a:r>
            <a:r>
              <a:rPr lang="fr-FR" sz="850" dirty="0">
                <a:latin typeface="Roboto" panose="02000000000000000000" pitchFamily="2" charset="0"/>
                <a:ea typeface="Roboto" panose="02000000000000000000" pitchFamily="2" charset="0"/>
              </a:rPr>
              <a:t>: semer le désordre, la zizanie.</a:t>
            </a:r>
          </a:p>
          <a:p>
            <a:pPr>
              <a:lnSpc>
                <a:spcPts val="1080"/>
              </a:lnSpc>
            </a:pPr>
            <a:r>
              <a:rPr lang="fr-FR" sz="850" dirty="0">
                <a:latin typeface="Roboto" panose="02000000000000000000" pitchFamily="2" charset="0"/>
                <a:ea typeface="Roboto" panose="02000000000000000000" pitchFamily="2" charset="0"/>
              </a:rPr>
              <a:t>7. </a:t>
            </a:r>
            <a:r>
              <a:rPr lang="fr-FR" sz="850" i="1" dirty="0">
                <a:latin typeface="Roboto" panose="02000000000000000000" pitchFamily="2" charset="0"/>
                <a:ea typeface="Roboto" panose="02000000000000000000" pitchFamily="2" charset="0"/>
              </a:rPr>
              <a:t>Des potes (familier) </a:t>
            </a:r>
            <a:r>
              <a:rPr lang="fr-FR" sz="850" dirty="0">
                <a:latin typeface="Roboto" panose="02000000000000000000" pitchFamily="2" charset="0"/>
                <a:ea typeface="Roboto" panose="02000000000000000000" pitchFamily="2" charset="0"/>
              </a:rPr>
              <a:t>: des amis.</a:t>
            </a:r>
          </a:p>
          <a:p>
            <a:pPr>
              <a:lnSpc>
                <a:spcPts val="1080"/>
              </a:lnSpc>
            </a:pPr>
            <a:r>
              <a:rPr lang="fr-FR" sz="850" dirty="0">
                <a:latin typeface="Roboto" panose="02000000000000000000" pitchFamily="2" charset="0"/>
                <a:ea typeface="Roboto" panose="02000000000000000000" pitchFamily="2" charset="0"/>
              </a:rPr>
              <a:t>8. </a:t>
            </a:r>
            <a:r>
              <a:rPr lang="fr-FR" sz="850" i="1" dirty="0">
                <a:latin typeface="Roboto" panose="02000000000000000000" pitchFamily="2" charset="0"/>
                <a:ea typeface="Roboto" panose="02000000000000000000" pitchFamily="2" charset="0"/>
              </a:rPr>
              <a:t>Se foutre en l’air (familier) </a:t>
            </a:r>
            <a:r>
              <a:rPr lang="fr-FR" sz="850" dirty="0">
                <a:latin typeface="Roboto" panose="02000000000000000000" pitchFamily="2" charset="0"/>
                <a:ea typeface="Roboto" panose="02000000000000000000" pitchFamily="2" charset="0"/>
              </a:rPr>
              <a:t>: se suicider.</a:t>
            </a:r>
          </a:p>
          <a:p>
            <a:pPr>
              <a:lnSpc>
                <a:spcPts val="1080"/>
              </a:lnSpc>
            </a:pPr>
            <a:endParaRPr lang="fr-FR" sz="850" dirty="0">
              <a:latin typeface="Roboto" panose="02000000000000000000" pitchFamily="2" charset="0"/>
              <a:ea typeface="Roboto" panose="02000000000000000000" pitchFamily="2" charset="0"/>
            </a:endParaRP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Magali </a:t>
            </a:r>
            <a:r>
              <a:rPr lang="fr-FR" sz="800" dirty="0" err="1">
                <a:latin typeface="Roboto Light" panose="02000000000000000000" pitchFamily="2" charset="0"/>
                <a:ea typeface="Roboto" panose="02000000000000000000" pitchFamily="2" charset="0"/>
              </a:rPr>
              <a:t>Delcombel</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06869" y="6423747"/>
            <a:ext cx="208220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a:t>
            </a:r>
            <a:r>
              <a:rPr lang="fr-FR" sz="850" i="1" kern="1100" dirty="0" err="1">
                <a:latin typeface="Roboto" panose="02000000000000000000" pitchFamily="2" charset="0"/>
                <a:ea typeface="Roboto" panose="02000000000000000000" pitchFamily="2" charset="0"/>
              </a:rPr>
              <a:t>Orelsan</a:t>
            </a:r>
            <a:r>
              <a:rPr lang="fr-FR" sz="850" i="1" kern="1100" dirty="0">
                <a:latin typeface="Roboto" panose="02000000000000000000" pitchFamily="2" charset="0"/>
                <a:ea typeface="Roboto" panose="02000000000000000000" pitchFamily="2" charset="0"/>
              </a:rPr>
              <a:t>, abonnez-vous à son compte Instagram </a:t>
            </a: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orelsan</a:t>
            </a:r>
            <a:r>
              <a:rPr lang="fr-FR" sz="850" b="1" i="1" kern="1100" dirty="0">
                <a:latin typeface="Roboto" panose="02000000000000000000" pitchFamily="2" charset="0"/>
                <a:ea typeface="Roboto" panose="02000000000000000000" pitchFamily="2" charset="0"/>
              </a:rPr>
              <a:t> »</a:t>
            </a:r>
            <a:r>
              <a:rPr lang="fr-FR" sz="850" i="1" kern="1100" dirty="0">
                <a:latin typeface="Roboto" panose="02000000000000000000" pitchFamily="2" charset="0"/>
                <a:ea typeface="Roboto" panose="02000000000000000000" pitchFamily="2" charset="0"/>
              </a:rPr>
              <a:t>.</a:t>
            </a:r>
          </a:p>
          <a:p>
            <a:endParaRPr lang="fr-FR" sz="900" dirty="0">
              <a:latin typeface="Roboto Medium" panose="02000000000000000000" pitchFamily="2" charset="0"/>
              <a:ea typeface="Roboto Medium" panose="02000000000000000000" pitchFamily="2" charset="0"/>
            </a:endParaRPr>
          </a:p>
        </p:txBody>
      </p:sp>
      <p:pic>
        <p:nvPicPr>
          <p:cNvPr id="36" name="Image 35">
            <a:extLst>
              <a:ext uri="{FF2B5EF4-FFF2-40B4-BE49-F238E27FC236}">
                <a16:creationId xmlns:a16="http://schemas.microsoft.com/office/drawing/2014/main" id="{A36F1C2E-F5E8-4B4E-B6B5-C7F6325C1E45}"/>
              </a:ext>
            </a:extLst>
          </p:cNvPr>
          <p:cNvPicPr>
            <a:picLocks noChangeAspect="1"/>
          </p:cNvPicPr>
          <p:nvPr/>
        </p:nvPicPr>
        <p:blipFill>
          <a:blip r:embed="rId3"/>
          <a:stretch>
            <a:fillRect/>
          </a:stretch>
        </p:blipFill>
        <p:spPr>
          <a:xfrm>
            <a:off x="-1463" y="0"/>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41737" y="1261878"/>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Orelsan</a:t>
            </a:r>
          </a:p>
        </p:txBody>
      </p:sp>
      <p:pic>
        <p:nvPicPr>
          <p:cNvPr id="10" name="Image 9">
            <a:extLst>
              <a:ext uri="{FF2B5EF4-FFF2-40B4-BE49-F238E27FC236}">
                <a16:creationId xmlns:a16="http://schemas.microsoft.com/office/drawing/2014/main" id="{7185C9EB-1A91-FD5E-49DE-5070AD93F843}"/>
              </a:ext>
            </a:extLst>
          </p:cNvPr>
          <p:cNvPicPr>
            <a:picLocks noChangeAspect="1"/>
          </p:cNvPicPr>
          <p:nvPr/>
        </p:nvPicPr>
        <p:blipFill>
          <a:blip r:embed="rId4"/>
          <a:stretch>
            <a:fillRect/>
          </a:stretch>
        </p:blipFill>
        <p:spPr>
          <a:xfrm>
            <a:off x="322240" y="7024385"/>
            <a:ext cx="469900" cy="596900"/>
          </a:xfrm>
          <a:prstGeom prst="rect">
            <a:avLst/>
          </a:prstGeom>
        </p:spPr>
      </p:pic>
      <p:pic>
        <p:nvPicPr>
          <p:cNvPr id="1026" name="Picture 2" descr="La Quête - YouTube">
            <a:extLst>
              <a:ext uri="{FF2B5EF4-FFF2-40B4-BE49-F238E27FC236}">
                <a16:creationId xmlns:a16="http://schemas.microsoft.com/office/drawing/2014/main" id="{7E7766FB-5F79-4E45-94CE-C96A475D92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7" r="21564"/>
          <a:stretch/>
        </p:blipFill>
        <p:spPr bwMode="auto">
          <a:xfrm>
            <a:off x="255554" y="788923"/>
            <a:ext cx="2087016" cy="206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A7245EE-9D37-E5C1-6D4A-9F511BDAED23}"/>
              </a:ext>
            </a:extLst>
          </p:cNvPr>
          <p:cNvPicPr>
            <a:picLocks noChangeAspect="1"/>
          </p:cNvPicPr>
          <p:nvPr/>
        </p:nvPicPr>
        <p:blipFill>
          <a:blip r:embed="rId2"/>
          <a:stretch>
            <a:fillRect/>
          </a:stretch>
        </p:blipFill>
        <p:spPr>
          <a:xfrm>
            <a:off x="0" y="0"/>
            <a:ext cx="7543800" cy="10680700"/>
          </a:xfrm>
          <a:prstGeom prst="rect">
            <a:avLst/>
          </a:prstGeom>
        </p:spPr>
      </p:pic>
      <p:sp>
        <p:nvSpPr>
          <p:cNvPr id="7" name="ZoneTexte 6">
            <a:extLst>
              <a:ext uri="{FF2B5EF4-FFF2-40B4-BE49-F238E27FC236}">
                <a16:creationId xmlns:a16="http://schemas.microsoft.com/office/drawing/2014/main" id="{C5AC5025-85E3-924F-8AD2-7F01301414C3}"/>
              </a:ext>
            </a:extLst>
          </p:cNvPr>
          <p:cNvSpPr txBox="1"/>
          <p:nvPr/>
        </p:nvSpPr>
        <p:spPr>
          <a:xfrm>
            <a:off x="2741737" y="925906"/>
            <a:ext cx="4490979" cy="8002512"/>
          </a:xfrm>
          <a:prstGeom prst="rect">
            <a:avLst/>
          </a:prstGeom>
          <a:noFill/>
        </p:spPr>
        <p:txBody>
          <a:bodyPr wrap="square" lIns="0" tIns="0" rIns="0" bIns="0" rtlCol="0">
            <a:spAutoFit/>
          </a:bodyPr>
          <a:lstStyle/>
          <a:p>
            <a:r>
              <a:rPr lang="fr-FR" sz="1000" dirty="0">
                <a:latin typeface="Roboto" panose="02000000000000000000"/>
              </a:rPr>
              <a:t>Souvent je suis tombé amoureux</a:t>
            </a:r>
            <a:br>
              <a:rPr lang="fr-FR" sz="1000" dirty="0">
                <a:latin typeface="Roboto" panose="02000000000000000000"/>
              </a:rPr>
            </a:br>
            <a:r>
              <a:rPr lang="fr-FR" sz="1000" dirty="0">
                <a:latin typeface="Roboto" panose="02000000000000000000"/>
              </a:rPr>
              <a:t>Mais pour une fois, c'est réciproque</a:t>
            </a:r>
            <a:br>
              <a:rPr lang="fr-FR" sz="1000" dirty="0">
                <a:latin typeface="Roboto" panose="02000000000000000000"/>
              </a:rPr>
            </a:br>
            <a:r>
              <a:rPr lang="fr-FR" sz="1000" dirty="0">
                <a:latin typeface="Roboto" panose="02000000000000000000"/>
              </a:rPr>
              <a:t>J'abandonne lâchement tous mes potes</a:t>
            </a:r>
            <a:r>
              <a:rPr lang="fr-FR" sz="1000" baseline="30000" dirty="0">
                <a:latin typeface="Roboto" panose="02000000000000000000"/>
              </a:rPr>
              <a:t>7</a:t>
            </a:r>
            <a:br>
              <a:rPr lang="fr-FR" sz="1000" dirty="0">
                <a:latin typeface="Roboto" panose="02000000000000000000"/>
              </a:rPr>
            </a:br>
            <a:r>
              <a:rPr lang="fr-FR" sz="1000" dirty="0">
                <a:latin typeface="Roboto" panose="02000000000000000000"/>
              </a:rPr>
              <a:t>Je vois plus que ma meuf</a:t>
            </a:r>
            <a:r>
              <a:rPr lang="fr-FR" sz="1000" baseline="30000" dirty="0">
                <a:latin typeface="Roboto" panose="02000000000000000000"/>
              </a:rPr>
              <a:t>9</a:t>
            </a:r>
            <a:r>
              <a:rPr lang="fr-FR" sz="1000" dirty="0">
                <a:latin typeface="Roboto" panose="02000000000000000000"/>
              </a:rPr>
              <a:t>, on fume des clopes</a:t>
            </a:r>
            <a:r>
              <a:rPr lang="fr-FR" sz="1000" baseline="30000" dirty="0">
                <a:latin typeface="Roboto" panose="02000000000000000000"/>
              </a:rPr>
              <a:t>10</a:t>
            </a:r>
            <a:br>
              <a:rPr lang="fr-FR" sz="1000" dirty="0">
                <a:latin typeface="Roboto" panose="02000000000000000000"/>
              </a:rPr>
            </a:br>
            <a:r>
              <a:rPr lang="fr-FR" sz="1000" dirty="0">
                <a:latin typeface="Roboto" panose="02000000000000000000"/>
              </a:rPr>
              <a:t>Quatorze ans, je suis juste un fantôme</a:t>
            </a:r>
            <a:br>
              <a:rPr lang="fr-FR" sz="1000" dirty="0">
                <a:latin typeface="Roboto" panose="02000000000000000000"/>
              </a:rPr>
            </a:br>
            <a:r>
              <a:rPr lang="fr-FR" sz="1000" dirty="0">
                <a:latin typeface="Roboto" panose="02000000000000000000"/>
              </a:rPr>
              <a:t>Du moins c'est ce que disent mes parents</a:t>
            </a:r>
            <a:br>
              <a:rPr lang="fr-FR" sz="1000" dirty="0">
                <a:latin typeface="Roboto" panose="02000000000000000000"/>
              </a:rPr>
            </a:br>
            <a:r>
              <a:rPr lang="fr-FR" sz="1000" dirty="0">
                <a:latin typeface="Roboto" panose="02000000000000000000"/>
              </a:rPr>
              <a:t>Chérie veut que je traîne plus qu'avec elle</a:t>
            </a:r>
            <a:br>
              <a:rPr lang="fr-FR" sz="1000" dirty="0">
                <a:latin typeface="Roboto" panose="02000000000000000000"/>
              </a:rPr>
            </a:br>
            <a:r>
              <a:rPr lang="fr-FR" sz="1000" dirty="0">
                <a:latin typeface="Roboto" panose="02000000000000000000"/>
              </a:rPr>
              <a:t>Pourtant elle me fait la gueule</a:t>
            </a:r>
            <a:r>
              <a:rPr lang="fr-FR" sz="1000" baseline="30000" dirty="0">
                <a:latin typeface="Roboto" panose="02000000000000000000"/>
              </a:rPr>
              <a:t>11</a:t>
            </a:r>
            <a:r>
              <a:rPr lang="fr-FR" sz="1000" dirty="0">
                <a:latin typeface="Roboto" panose="02000000000000000000"/>
              </a:rPr>
              <a:t> tout le temps</a:t>
            </a:r>
          </a:p>
          <a:p>
            <a:br>
              <a:rPr lang="fr-FR" sz="1000" dirty="0">
                <a:latin typeface="Roboto" panose="02000000000000000000"/>
              </a:rPr>
            </a:br>
            <a:r>
              <a:rPr lang="fr-FR" sz="1000" dirty="0">
                <a:latin typeface="Roboto" panose="02000000000000000000"/>
              </a:rPr>
              <a:t>Vu que j'déménage, ça nous sépare</a:t>
            </a:r>
            <a:br>
              <a:rPr lang="fr-FR" sz="1000" dirty="0">
                <a:latin typeface="Roboto" panose="02000000000000000000"/>
              </a:rPr>
            </a:br>
            <a:r>
              <a:rPr lang="fr-FR" sz="1000" dirty="0">
                <a:latin typeface="Roboto" panose="02000000000000000000"/>
              </a:rPr>
              <a:t>Je me dis que l'amour c'est surcoté</a:t>
            </a:r>
            <a:br>
              <a:rPr lang="fr-FR" sz="1000" dirty="0">
                <a:latin typeface="Roboto" panose="02000000000000000000"/>
              </a:rPr>
            </a:br>
            <a:r>
              <a:rPr lang="fr-FR" sz="1000" dirty="0">
                <a:latin typeface="Roboto" panose="02000000000000000000"/>
              </a:rPr>
              <a:t>Mon frangin</a:t>
            </a:r>
            <a:r>
              <a:rPr lang="fr-FR" sz="1000" baseline="30000" dirty="0">
                <a:latin typeface="Roboto" panose="02000000000000000000"/>
              </a:rPr>
              <a:t>12</a:t>
            </a:r>
            <a:r>
              <a:rPr lang="fr-FR" sz="1000" dirty="0">
                <a:latin typeface="Roboto" panose="02000000000000000000"/>
              </a:rPr>
              <a:t> m'éclate</a:t>
            </a:r>
            <a:r>
              <a:rPr lang="fr-FR" sz="1000" baseline="30000" dirty="0">
                <a:latin typeface="Roboto" panose="02000000000000000000"/>
              </a:rPr>
              <a:t>13</a:t>
            </a:r>
            <a:r>
              <a:rPr lang="fr-FR" sz="1000" dirty="0">
                <a:latin typeface="Roboto" panose="02000000000000000000"/>
              </a:rPr>
              <a:t> au basket</a:t>
            </a:r>
            <a:br>
              <a:rPr lang="fr-FR" sz="1000" dirty="0">
                <a:latin typeface="Roboto" panose="02000000000000000000"/>
              </a:rPr>
            </a:br>
            <a:r>
              <a:rPr lang="fr-FR" sz="1000" dirty="0">
                <a:latin typeface="Roboto" panose="02000000000000000000"/>
              </a:rPr>
              <a:t>Alors e 'préfère abandonner</a:t>
            </a:r>
            <a:br>
              <a:rPr lang="fr-FR" sz="1000" dirty="0">
                <a:latin typeface="Roboto" panose="02000000000000000000"/>
              </a:rPr>
            </a:br>
            <a:r>
              <a:rPr lang="fr-FR" sz="1000" dirty="0">
                <a:latin typeface="Roboto" panose="02000000000000000000"/>
              </a:rPr>
              <a:t>J'ai quinze ans, je regarde </a:t>
            </a:r>
            <a:r>
              <a:rPr lang="fr-FR" sz="1000" i="1" dirty="0">
                <a:latin typeface="Roboto" panose="02000000000000000000"/>
              </a:rPr>
              <a:t>Kids</a:t>
            </a:r>
            <a:r>
              <a:rPr lang="fr-FR" sz="1000" baseline="30000" dirty="0">
                <a:latin typeface="Roboto" panose="02000000000000000000"/>
              </a:rPr>
              <a:t>14</a:t>
            </a:r>
            <a:r>
              <a:rPr lang="fr-FR" sz="1000" dirty="0">
                <a:latin typeface="Roboto" panose="02000000000000000000"/>
              </a:rPr>
              <a:t> en boucle</a:t>
            </a:r>
            <a:br>
              <a:rPr lang="fr-FR" sz="1000" dirty="0">
                <a:latin typeface="Roboto" panose="02000000000000000000"/>
              </a:rPr>
            </a:br>
            <a:r>
              <a:rPr lang="fr-FR" sz="1000" dirty="0">
                <a:latin typeface="Roboto" panose="02000000000000000000"/>
              </a:rPr>
              <a:t>Je traîne avec des gars comme Casper</a:t>
            </a:r>
            <a:r>
              <a:rPr lang="fr-FR" sz="1000" baseline="30000" dirty="0">
                <a:latin typeface="Roboto" panose="02000000000000000000"/>
              </a:rPr>
              <a:t>15</a:t>
            </a:r>
            <a:br>
              <a:rPr lang="fr-FR" sz="1000" dirty="0">
                <a:latin typeface="Roboto" panose="02000000000000000000"/>
              </a:rPr>
            </a:br>
            <a:r>
              <a:rPr lang="fr-FR" sz="1000" dirty="0">
                <a:latin typeface="Roboto" panose="02000000000000000000"/>
              </a:rPr>
              <a:t>Mon père est sévère avec moi</a:t>
            </a:r>
            <a:br>
              <a:rPr lang="fr-FR" sz="1000" dirty="0">
                <a:latin typeface="Roboto" panose="02000000000000000000"/>
              </a:rPr>
            </a:br>
            <a:r>
              <a:rPr lang="fr-FR" sz="1000" dirty="0">
                <a:latin typeface="Roboto" panose="02000000000000000000"/>
              </a:rPr>
              <a:t>Donc je le répercute sur mon frère</a:t>
            </a:r>
          </a:p>
          <a:p>
            <a:endParaRPr lang="fr-FR" sz="1000" dirty="0">
              <a:latin typeface="Roboto" panose="02000000000000000000"/>
            </a:endParaRPr>
          </a:p>
          <a:p>
            <a:r>
              <a:rPr lang="fr-FR" sz="1000" dirty="0">
                <a:latin typeface="Roboto" panose="02000000000000000000"/>
              </a:rPr>
              <a:t>À quinze ans, je voulais juste en avoir seize</a:t>
            </a:r>
            <a:br>
              <a:rPr lang="fr-FR" sz="1000" dirty="0">
                <a:latin typeface="Roboto" panose="02000000000000000000"/>
              </a:rPr>
            </a:br>
            <a:r>
              <a:rPr lang="fr-FR" sz="1000" dirty="0">
                <a:latin typeface="Roboto" panose="02000000000000000000"/>
              </a:rPr>
              <a:t>À seize ans, j'étais pressé de voir le reste</a:t>
            </a:r>
            <a:br>
              <a:rPr lang="fr-FR" sz="1000" dirty="0">
                <a:latin typeface="Roboto" panose="02000000000000000000"/>
              </a:rPr>
            </a:br>
            <a:r>
              <a:rPr lang="fr-FR" sz="1000" dirty="0">
                <a:latin typeface="Roboto" panose="02000000000000000000"/>
              </a:rPr>
              <a:t>Aujourd'hui, j'aimerais mieux que le temps s'arrête</a:t>
            </a:r>
            <a:br>
              <a:rPr lang="fr-FR" sz="1000" dirty="0">
                <a:latin typeface="Roboto" panose="02000000000000000000"/>
              </a:rPr>
            </a:br>
            <a:r>
              <a:rPr lang="fr-FR" sz="1000" dirty="0">
                <a:latin typeface="Roboto" panose="02000000000000000000"/>
              </a:rPr>
              <a:t>Ah, ce qui compte c'est pas l'arrivée, c'est la quête</a:t>
            </a:r>
          </a:p>
          <a:p>
            <a:endParaRPr lang="fr-FR" sz="1000" dirty="0">
              <a:latin typeface="Roboto" panose="02000000000000000000"/>
            </a:endParaRPr>
          </a:p>
          <a:p>
            <a:r>
              <a:rPr lang="fr-FR" sz="1000" dirty="0">
                <a:latin typeface="Roboto" panose="02000000000000000000"/>
              </a:rPr>
              <a:t>Je descends les marches, la peur au ventre</a:t>
            </a:r>
            <a:br>
              <a:rPr lang="fr-FR" sz="1000" dirty="0">
                <a:latin typeface="Roboto" panose="02000000000000000000"/>
              </a:rPr>
            </a:br>
            <a:r>
              <a:rPr lang="fr-FR" sz="1000" dirty="0">
                <a:latin typeface="Roboto" panose="02000000000000000000"/>
              </a:rPr>
              <a:t>Pour intercepter mon bulletin</a:t>
            </a:r>
            <a:br>
              <a:rPr lang="fr-FR" sz="1000" dirty="0">
                <a:latin typeface="Roboto" panose="02000000000000000000"/>
              </a:rPr>
            </a:br>
            <a:r>
              <a:rPr lang="fr-FR" sz="1000" dirty="0">
                <a:latin typeface="Roboto" panose="02000000000000000000"/>
              </a:rPr>
              <a:t>À la maison, c'est la guerre froide</a:t>
            </a:r>
            <a:br>
              <a:rPr lang="fr-FR" sz="1000" dirty="0">
                <a:latin typeface="Roboto" panose="02000000000000000000"/>
              </a:rPr>
            </a:br>
            <a:r>
              <a:rPr lang="fr-FR" sz="1000" dirty="0">
                <a:latin typeface="Roboto" panose="02000000000000000000"/>
              </a:rPr>
              <a:t>On se comprend plus donc je dis plus rien</a:t>
            </a:r>
            <a:br>
              <a:rPr lang="fr-FR" sz="1000" dirty="0">
                <a:latin typeface="Roboto" panose="02000000000000000000"/>
              </a:rPr>
            </a:br>
            <a:r>
              <a:rPr lang="fr-FR" sz="1000" dirty="0">
                <a:latin typeface="Roboto" panose="02000000000000000000"/>
              </a:rPr>
              <a:t>J'ai seize ans et je passe par la fenêtre</a:t>
            </a:r>
            <a:br>
              <a:rPr lang="fr-FR" sz="1000" dirty="0">
                <a:latin typeface="Roboto" panose="02000000000000000000"/>
              </a:rPr>
            </a:br>
            <a:r>
              <a:rPr lang="fr-FR" sz="1000" dirty="0">
                <a:latin typeface="Roboto" panose="02000000000000000000"/>
              </a:rPr>
              <a:t>Pour rejoindre les autres au skate-park</a:t>
            </a:r>
            <a:br>
              <a:rPr lang="fr-FR" sz="1000" dirty="0">
                <a:latin typeface="Roboto" panose="02000000000000000000"/>
              </a:rPr>
            </a:br>
            <a:r>
              <a:rPr lang="fr-FR" sz="1000" dirty="0">
                <a:latin typeface="Roboto" panose="02000000000000000000"/>
              </a:rPr>
              <a:t>On boit des bières, on fume des joints</a:t>
            </a:r>
            <a:r>
              <a:rPr lang="fr-FR" sz="1000" baseline="30000" dirty="0">
                <a:latin typeface="Roboto" panose="02000000000000000000"/>
              </a:rPr>
              <a:t>16</a:t>
            </a:r>
            <a:br>
              <a:rPr lang="fr-FR" sz="1000" dirty="0">
                <a:latin typeface="Roboto" panose="02000000000000000000"/>
              </a:rPr>
            </a:br>
            <a:r>
              <a:rPr lang="fr-FR" sz="1000" dirty="0">
                <a:latin typeface="Roboto" panose="02000000000000000000"/>
              </a:rPr>
              <a:t>Et je raconte tout ça dans mes raps</a:t>
            </a:r>
          </a:p>
          <a:p>
            <a:br>
              <a:rPr lang="fr-FR" sz="1000" dirty="0">
                <a:latin typeface="Roboto" panose="02000000000000000000"/>
              </a:rPr>
            </a:br>
            <a:r>
              <a:rPr lang="fr-FR" sz="1000" dirty="0">
                <a:latin typeface="Roboto" panose="02000000000000000000"/>
              </a:rPr>
              <a:t>Les années passent, même un peu trop</a:t>
            </a:r>
            <a:br>
              <a:rPr lang="fr-FR" sz="1000" dirty="0">
                <a:latin typeface="Roboto" panose="02000000000000000000"/>
              </a:rPr>
            </a:br>
            <a:r>
              <a:rPr lang="fr-FR" sz="1000" dirty="0">
                <a:latin typeface="Roboto" panose="02000000000000000000"/>
              </a:rPr>
              <a:t>Au point que j'ose plus chanter mon âge</a:t>
            </a:r>
            <a:br>
              <a:rPr lang="fr-FR" sz="1000" dirty="0">
                <a:latin typeface="Roboto" panose="02000000000000000000"/>
              </a:rPr>
            </a:br>
            <a:r>
              <a:rPr lang="fr-FR" sz="1000" dirty="0">
                <a:latin typeface="Roboto" panose="02000000000000000000"/>
              </a:rPr>
              <a:t>Mon frangin filme quand je mets la bague</a:t>
            </a:r>
            <a:br>
              <a:rPr lang="fr-FR" sz="1000" dirty="0">
                <a:latin typeface="Roboto" panose="02000000000000000000"/>
              </a:rPr>
            </a:br>
            <a:r>
              <a:rPr lang="fr-FR" sz="1000" dirty="0">
                <a:latin typeface="Roboto" panose="02000000000000000000"/>
              </a:rPr>
              <a:t>Ma frangine</a:t>
            </a:r>
            <a:r>
              <a:rPr lang="fr-FR" sz="1000" baseline="30000" dirty="0">
                <a:latin typeface="Roboto" panose="02000000000000000000"/>
              </a:rPr>
              <a:t>12</a:t>
            </a:r>
            <a:r>
              <a:rPr lang="fr-FR" sz="1000" dirty="0">
                <a:latin typeface="Roboto" panose="02000000000000000000"/>
              </a:rPr>
              <a:t> anime le mariage</a:t>
            </a:r>
            <a:br>
              <a:rPr lang="fr-FR" sz="1000" dirty="0">
                <a:latin typeface="Roboto" panose="02000000000000000000"/>
              </a:rPr>
            </a:br>
            <a:r>
              <a:rPr lang="fr-FR" sz="1000" dirty="0">
                <a:latin typeface="Roboto" panose="02000000000000000000"/>
              </a:rPr>
              <a:t>Les choses que j'ose dire à personne</a:t>
            </a:r>
            <a:br>
              <a:rPr lang="fr-FR" sz="1000" dirty="0">
                <a:latin typeface="Roboto" panose="02000000000000000000"/>
              </a:rPr>
            </a:br>
            <a:r>
              <a:rPr lang="fr-FR" sz="1000" dirty="0">
                <a:latin typeface="Roboto" panose="02000000000000000000"/>
              </a:rPr>
              <a:t>Sont les mêmes qui remplissent des salles</a:t>
            </a:r>
            <a:br>
              <a:rPr lang="fr-FR" sz="1000" dirty="0">
                <a:latin typeface="Roboto" panose="02000000000000000000"/>
              </a:rPr>
            </a:br>
            <a:r>
              <a:rPr lang="fr-FR" sz="1000" dirty="0">
                <a:latin typeface="Roboto" panose="02000000000000000000"/>
              </a:rPr>
              <a:t>Maman est là, mon père est fier</a:t>
            </a:r>
            <a:br>
              <a:rPr lang="fr-FR" sz="1000" dirty="0">
                <a:latin typeface="Roboto" panose="02000000000000000000"/>
              </a:rPr>
            </a:br>
            <a:r>
              <a:rPr lang="fr-FR" sz="1000" dirty="0">
                <a:latin typeface="Roboto" panose="02000000000000000000"/>
              </a:rPr>
              <a:t>Et l'univers est pas si mal</a:t>
            </a:r>
            <a:br>
              <a:rPr lang="fr-FR" sz="1000" dirty="0">
                <a:latin typeface="Roboto" panose="02000000000000000000"/>
              </a:rPr>
            </a:br>
            <a:r>
              <a:rPr lang="fr-FR" sz="1000" dirty="0">
                <a:latin typeface="Roboto" panose="02000000000000000000"/>
              </a:rPr>
              <a:t>(L'univers est pas si mal)</a:t>
            </a:r>
          </a:p>
          <a:p>
            <a:endParaRPr lang="fr-FR" sz="1000" dirty="0">
              <a:latin typeface="Roboto" panose="02000000000000000000"/>
            </a:endParaRPr>
          </a:p>
          <a:p>
            <a:r>
              <a:rPr lang="fr-FR" sz="1000" dirty="0">
                <a:latin typeface="Roboto" panose="02000000000000000000"/>
              </a:rPr>
              <a:t>À seize ans, je voulais juste avoir dix-sept</a:t>
            </a:r>
            <a:br>
              <a:rPr lang="fr-FR" sz="1000" dirty="0">
                <a:latin typeface="Roboto" panose="02000000000000000000"/>
              </a:rPr>
            </a:br>
            <a:r>
              <a:rPr lang="fr-FR" sz="1000" dirty="0" err="1">
                <a:latin typeface="Roboto" panose="02000000000000000000"/>
              </a:rPr>
              <a:t>Dix-sept</a:t>
            </a:r>
            <a:r>
              <a:rPr lang="fr-FR" sz="1000" dirty="0">
                <a:latin typeface="Roboto" panose="02000000000000000000"/>
              </a:rPr>
              <a:t> ans, j'étais pressé de voir le reste</a:t>
            </a:r>
            <a:br>
              <a:rPr lang="fr-FR" sz="1000" dirty="0">
                <a:latin typeface="Roboto" panose="02000000000000000000"/>
              </a:rPr>
            </a:br>
            <a:r>
              <a:rPr lang="fr-FR" sz="1000" dirty="0">
                <a:latin typeface="Roboto" panose="02000000000000000000"/>
              </a:rPr>
              <a:t>Aujourd'hui, j'aimerais mieux que le temps s'arrête</a:t>
            </a:r>
            <a:br>
              <a:rPr lang="fr-FR" sz="1000" dirty="0">
                <a:latin typeface="Roboto" panose="02000000000000000000"/>
              </a:rPr>
            </a:br>
            <a:r>
              <a:rPr lang="fr-FR" sz="1000" dirty="0">
                <a:latin typeface="Roboto" panose="02000000000000000000"/>
              </a:rPr>
              <a:t>Ah, ce qui compte c'est pas l'arrivée, c'est la quête</a:t>
            </a:r>
          </a:p>
          <a:p>
            <a:endParaRPr lang="fr-FR" sz="1000" dirty="0">
              <a:latin typeface="Roboto" panose="02000000000000000000"/>
            </a:endParaRPr>
          </a:p>
          <a:p>
            <a:r>
              <a:rPr lang="fr-FR" sz="1000" dirty="0">
                <a:latin typeface="Roboto" panose="02000000000000000000"/>
              </a:rPr>
              <a:t>À cinq ans, je voulais juste en avoir sept</a:t>
            </a:r>
            <a:br>
              <a:rPr lang="fr-FR" sz="1000" dirty="0">
                <a:latin typeface="Roboto" panose="02000000000000000000"/>
              </a:rPr>
            </a:br>
            <a:r>
              <a:rPr lang="fr-FR" sz="1000" dirty="0">
                <a:latin typeface="Roboto" panose="02000000000000000000"/>
              </a:rPr>
              <a:t>À sept ans, j'étais pressé de voir le reste</a:t>
            </a:r>
            <a:br>
              <a:rPr lang="fr-FR" sz="1000" dirty="0">
                <a:latin typeface="Roboto" panose="02000000000000000000"/>
              </a:rPr>
            </a:br>
            <a:r>
              <a:rPr lang="fr-FR" sz="1000" dirty="0">
                <a:latin typeface="Roboto" panose="02000000000000000000"/>
              </a:rPr>
              <a:t>Aujourd'hui, j'aimerais mieux qu'le temps s'arrête</a:t>
            </a:r>
            <a:br>
              <a:rPr lang="fr-FR" sz="1000" dirty="0">
                <a:latin typeface="Roboto" panose="02000000000000000000"/>
              </a:rPr>
            </a:br>
            <a:r>
              <a:rPr lang="fr-FR" sz="1000" dirty="0">
                <a:latin typeface="Roboto" panose="02000000000000000000"/>
              </a:rPr>
              <a:t>Ah, ce qui compte c'est pas l'arrivée, c'est la quête</a:t>
            </a: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082205" cy="151260"/>
          </a:xfrm>
          <a:prstGeom prst="rect">
            <a:avLst/>
          </a:prstGeom>
          <a:noFill/>
        </p:spPr>
        <p:txBody>
          <a:bodyPr wrap="square" lIns="0" tIns="0" rIns="0" bIns="0" rtlCol="0">
            <a:spAutoFit/>
          </a:bodyPr>
          <a:lstStyle/>
          <a:p>
            <a:pPr>
              <a:lnSpc>
                <a:spcPts val="1280"/>
              </a:lnSpc>
            </a:pP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258739" y="6440130"/>
            <a:ext cx="2082205" cy="2528706"/>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9. Ma meuf (familier) </a:t>
            </a:r>
            <a:r>
              <a:rPr lang="fr-FR" sz="850" dirty="0">
                <a:latin typeface="Roboto" panose="02000000000000000000" pitchFamily="2" charset="0"/>
                <a:ea typeface="Roboto" panose="02000000000000000000" pitchFamily="2" charset="0"/>
              </a:rPr>
              <a:t>: ma petite copine, ma petite amie.</a:t>
            </a:r>
          </a:p>
          <a:p>
            <a:pPr>
              <a:lnSpc>
                <a:spcPts val="1080"/>
              </a:lnSpc>
            </a:pPr>
            <a:r>
              <a:rPr lang="fr-FR" sz="850" i="1" dirty="0">
                <a:latin typeface="Roboto" panose="02000000000000000000" pitchFamily="2" charset="0"/>
                <a:ea typeface="Roboto" panose="02000000000000000000" pitchFamily="2" charset="0"/>
              </a:rPr>
              <a:t>10. Une clope (familier) : </a:t>
            </a:r>
            <a:r>
              <a:rPr lang="fr-FR" sz="850" dirty="0">
                <a:latin typeface="Roboto" panose="02000000000000000000" pitchFamily="2" charset="0"/>
                <a:ea typeface="Roboto" panose="02000000000000000000" pitchFamily="2" charset="0"/>
              </a:rPr>
              <a:t>une cigarette.</a:t>
            </a:r>
          </a:p>
          <a:p>
            <a:pPr>
              <a:lnSpc>
                <a:spcPts val="1080"/>
              </a:lnSpc>
            </a:pPr>
            <a:r>
              <a:rPr lang="fr-FR" sz="850" i="1" dirty="0">
                <a:latin typeface="Roboto" panose="02000000000000000000" pitchFamily="2" charset="0"/>
                <a:ea typeface="Roboto" panose="02000000000000000000" pitchFamily="2" charset="0"/>
              </a:rPr>
              <a:t>11. Faire la gueule (familier)  </a:t>
            </a:r>
            <a:r>
              <a:rPr lang="fr-FR" sz="850" dirty="0">
                <a:latin typeface="Roboto" panose="02000000000000000000" pitchFamily="2" charset="0"/>
                <a:ea typeface="Roboto" panose="02000000000000000000" pitchFamily="2" charset="0"/>
              </a:rPr>
              <a:t>: avoir l’air mécontent, bouder.</a:t>
            </a:r>
          </a:p>
          <a:p>
            <a:pPr>
              <a:lnSpc>
                <a:spcPts val="1080"/>
              </a:lnSpc>
            </a:pPr>
            <a:r>
              <a:rPr lang="fr-FR" sz="850" i="1" dirty="0">
                <a:latin typeface="Roboto" panose="02000000000000000000" pitchFamily="2" charset="0"/>
                <a:ea typeface="Roboto" panose="02000000000000000000" pitchFamily="2" charset="0"/>
              </a:rPr>
              <a:t>12. Le frangin (familier) </a:t>
            </a:r>
            <a:r>
              <a:rPr lang="fr-FR" sz="850" dirty="0">
                <a:latin typeface="Roboto" panose="02000000000000000000" pitchFamily="2" charset="0"/>
                <a:ea typeface="Roboto" panose="02000000000000000000" pitchFamily="2" charset="0"/>
              </a:rPr>
              <a:t>: le frère.</a:t>
            </a:r>
          </a:p>
          <a:p>
            <a:pPr>
              <a:lnSpc>
                <a:spcPts val="1080"/>
              </a:lnSpc>
            </a:pPr>
            <a:r>
              <a:rPr lang="fr-FR" sz="850" i="1" dirty="0">
                <a:latin typeface="Roboto" panose="02000000000000000000" pitchFamily="2" charset="0"/>
                <a:ea typeface="Roboto" panose="02000000000000000000" pitchFamily="2" charset="0"/>
              </a:rPr>
              <a:t>13. Éclater quelqu’un (familier) </a:t>
            </a:r>
            <a:r>
              <a:rPr lang="fr-FR" sz="850" dirty="0">
                <a:latin typeface="Roboto" panose="02000000000000000000" pitchFamily="2" charset="0"/>
                <a:ea typeface="Roboto" panose="02000000000000000000" pitchFamily="2" charset="0"/>
              </a:rPr>
              <a:t>: battre quelqu’un.</a:t>
            </a:r>
          </a:p>
          <a:p>
            <a:pPr>
              <a:lnSpc>
                <a:spcPts val="1080"/>
              </a:lnSpc>
            </a:pPr>
            <a:r>
              <a:rPr lang="fr-FR" sz="850" i="1" dirty="0">
                <a:latin typeface="Roboto" panose="02000000000000000000" pitchFamily="2" charset="0"/>
                <a:ea typeface="Roboto" panose="02000000000000000000" pitchFamily="2" charset="0"/>
              </a:rPr>
              <a:t>14. Kids </a:t>
            </a:r>
            <a:r>
              <a:rPr lang="fr-FR" sz="850" dirty="0">
                <a:latin typeface="Roboto" panose="02000000000000000000" pitchFamily="2" charset="0"/>
                <a:ea typeface="Roboto" panose="02000000000000000000" pitchFamily="2" charset="0"/>
              </a:rPr>
              <a:t>: film américain sorti en 1995 montrant la vie d’adolescents new-yorkais. entre drogue, alcool et rapports sexuels.</a:t>
            </a:r>
          </a:p>
          <a:p>
            <a:pPr>
              <a:lnSpc>
                <a:spcPts val="1080"/>
              </a:lnSpc>
            </a:pPr>
            <a:r>
              <a:rPr lang="fr-FR" sz="850" i="1" dirty="0">
                <a:latin typeface="Roboto" panose="02000000000000000000" pitchFamily="2" charset="0"/>
                <a:ea typeface="Roboto" panose="02000000000000000000" pitchFamily="2" charset="0"/>
              </a:rPr>
              <a:t>15. Casper </a:t>
            </a:r>
            <a:r>
              <a:rPr lang="fr-FR" sz="850" dirty="0">
                <a:latin typeface="Roboto" panose="02000000000000000000" pitchFamily="2" charset="0"/>
                <a:ea typeface="Roboto" panose="02000000000000000000" pitchFamily="2" charset="0"/>
              </a:rPr>
              <a:t>: personnage du film </a:t>
            </a:r>
            <a:r>
              <a:rPr lang="fr-FR" sz="850" i="1" dirty="0">
                <a:latin typeface="Roboto" panose="02000000000000000000" pitchFamily="2" charset="0"/>
                <a:ea typeface="Roboto" panose="02000000000000000000" pitchFamily="2" charset="0"/>
              </a:rPr>
              <a:t>Kids</a:t>
            </a:r>
            <a:r>
              <a:rPr lang="fr-FR" sz="850" dirty="0">
                <a:latin typeface="Roboto" panose="02000000000000000000" pitchFamily="2" charset="0"/>
                <a:ea typeface="Roboto" panose="02000000000000000000" pitchFamily="2" charset="0"/>
              </a:rPr>
              <a:t>, adepte d’alcool et de drogue.</a:t>
            </a:r>
          </a:p>
          <a:p>
            <a:pPr>
              <a:lnSpc>
                <a:spcPts val="1080"/>
              </a:lnSpc>
            </a:pPr>
            <a:r>
              <a:rPr lang="fr-FR" sz="850" i="1" dirty="0">
                <a:latin typeface="Roboto" panose="02000000000000000000" pitchFamily="2" charset="0"/>
                <a:ea typeface="Roboto" panose="02000000000000000000" pitchFamily="2" charset="0"/>
              </a:rPr>
              <a:t>16. Un joint (familier) </a:t>
            </a:r>
            <a:r>
              <a:rPr lang="fr-FR" sz="850" dirty="0">
                <a:latin typeface="Roboto" panose="02000000000000000000" pitchFamily="2" charset="0"/>
                <a:ea typeface="Roboto" panose="02000000000000000000" pitchFamily="2" charset="0"/>
              </a:rPr>
              <a:t>: une cigarette de marijuana, de cannabis.</a:t>
            </a:r>
          </a:p>
          <a:p>
            <a:pPr>
              <a:lnSpc>
                <a:spcPts val="1080"/>
              </a:lnSpc>
            </a:pPr>
            <a:endParaRPr lang="fr-FR" sz="850" dirty="0">
              <a:latin typeface="Roboto" panose="02000000000000000000" pitchFamily="2" charset="0"/>
              <a:ea typeface="Roboto" panose="02000000000000000000" pitchFamily="2" charset="0"/>
            </a:endParaRPr>
          </a:p>
          <a:p>
            <a:pPr>
              <a:lnSpc>
                <a:spcPts val="1080"/>
              </a:lnSpc>
            </a:pPr>
            <a:endParaRPr lang="fr-FR" sz="850"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Magali </a:t>
            </a:r>
            <a:r>
              <a:rPr lang="fr-FR" sz="800" dirty="0" err="1">
                <a:latin typeface="Roboto Light" panose="02000000000000000000" pitchFamily="2" charset="0"/>
                <a:ea typeface="Roboto" panose="02000000000000000000" pitchFamily="2" charset="0"/>
              </a:rPr>
              <a:t>Delcombel</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36" name="Image 35">
            <a:extLst>
              <a:ext uri="{FF2B5EF4-FFF2-40B4-BE49-F238E27FC236}">
                <a16:creationId xmlns:a16="http://schemas.microsoft.com/office/drawing/2014/main" id="{A36F1C2E-F5E8-4B4E-B6B5-C7F6325C1E45}"/>
              </a:ext>
            </a:extLst>
          </p:cNvPr>
          <p:cNvPicPr>
            <a:picLocks noChangeAspect="1"/>
          </p:cNvPicPr>
          <p:nvPr/>
        </p:nvPicPr>
        <p:blipFill>
          <a:blip r:embed="rId3"/>
          <a:stretch>
            <a:fillRect/>
          </a:stretch>
        </p:blipFill>
        <p:spPr>
          <a:xfrm>
            <a:off x="-8258" y="974"/>
            <a:ext cx="2743200" cy="660400"/>
          </a:xfrm>
          <a:prstGeom prst="rect">
            <a:avLst/>
          </a:prstGeom>
        </p:spPr>
      </p:pic>
      <p:pic>
        <p:nvPicPr>
          <p:cNvPr id="8" name="Image 7">
            <a:extLst>
              <a:ext uri="{FF2B5EF4-FFF2-40B4-BE49-F238E27FC236}">
                <a16:creationId xmlns:a16="http://schemas.microsoft.com/office/drawing/2014/main" id="{EC17CD72-45B4-460E-9FA2-68FA7807B8F7}"/>
              </a:ext>
            </a:extLst>
          </p:cNvPr>
          <p:cNvPicPr>
            <a:picLocks noChangeAspect="1"/>
          </p:cNvPicPr>
          <p:nvPr/>
        </p:nvPicPr>
        <p:blipFill>
          <a:blip r:embed="rId4"/>
          <a:stretch>
            <a:fillRect/>
          </a:stretch>
        </p:blipFill>
        <p:spPr>
          <a:xfrm>
            <a:off x="258739" y="5709232"/>
            <a:ext cx="469900" cy="596900"/>
          </a:xfrm>
          <a:prstGeom prst="rect">
            <a:avLst/>
          </a:prstGeom>
        </p:spPr>
      </p:pic>
    </p:spTree>
    <p:extLst>
      <p:ext uri="{BB962C8B-B14F-4D97-AF65-F5344CB8AC3E}">
        <p14:creationId xmlns:p14="http://schemas.microsoft.com/office/powerpoint/2010/main" val="91258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9C78F9-7651-EAD4-D769-19ADDF111712}"/>
              </a:ext>
            </a:extLst>
          </p:cNvPr>
          <p:cNvPicPr>
            <a:picLocks noChangeAspect="1"/>
          </p:cNvPicPr>
          <p:nvPr/>
        </p:nvPicPr>
        <p:blipFill>
          <a:blip r:embed="rId2"/>
          <a:stretch>
            <a:fillRect/>
          </a:stretch>
        </p:blipFill>
        <p:spPr>
          <a:xfrm>
            <a:off x="9525" y="0"/>
            <a:ext cx="7543800" cy="10680700"/>
          </a:xfrm>
          <a:prstGeom prst="rect">
            <a:avLst/>
          </a:prstGeom>
        </p:spPr>
      </p:pic>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2131327060"/>
              </p:ext>
            </p:extLst>
          </p:nvPr>
        </p:nvGraphicFramePr>
        <p:xfrm>
          <a:off x="1130984" y="2018090"/>
          <a:ext cx="5717287" cy="5620276"/>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047196">
                <a:tc>
                  <a:txBody>
                    <a:bodyPr/>
                    <a:lstStyle/>
                    <a:p>
                      <a:pPr algn="r"/>
                      <a:r>
                        <a:rPr lang="fr-FR" sz="5300" b="1" i="0" dirty="0">
                          <a:solidFill>
                            <a:srgbClr val="E77E9C"/>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l">
                        <a:lnSpc>
                          <a:spcPts val="1300"/>
                        </a:lnSpc>
                      </a:pPr>
                      <a:r>
                        <a:rPr lang="fr-FR" sz="1000" b="0" kern="1300" baseline="0" dirty="0">
                          <a:solidFill>
                            <a:schemeClr val="tx1"/>
                          </a:solidFill>
                          <a:latin typeface="Roboto" panose="02000000000000000000" pitchFamily="2" charset="0"/>
                          <a:ea typeface="Roboto" panose="02000000000000000000" pitchFamily="2" charset="0"/>
                        </a:rPr>
                        <a:t>« Rien ne peut me ramener plus en arrière que … »</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Quelle odeur, quel aliment, quelle boisson vous ramène systématiquement en enfance ? </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Complétez la phrase et expliquez votre réponse.</a:t>
                      </a:r>
                    </a:p>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225731">
                <a:tc>
                  <a:txBody>
                    <a:bodyPr/>
                    <a:lstStyle/>
                    <a:p>
                      <a:pPr algn="r"/>
                      <a:r>
                        <a:rPr lang="fr-FR" sz="5300" b="1" i="0" dirty="0">
                          <a:solidFill>
                            <a:srgbClr val="E77E9C"/>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just">
                        <a:lnSpc>
                          <a:spcPts val="1300"/>
                        </a:lnSpc>
                        <a:buFontTx/>
                        <a:buNone/>
                      </a:pPr>
                      <a:endParaRPr lang="fr-FR" sz="1000" dirty="0">
                        <a:solidFill>
                          <a:schemeClr val="tx1"/>
                        </a:solidFill>
                        <a:latin typeface="Roboto" panose="02000000000000000000" pitchFamily="2" charset="0"/>
                        <a:ea typeface="Roboto" panose="02000000000000000000" pitchFamily="2" charset="0"/>
                      </a:endParaRPr>
                    </a:p>
                    <a:p>
                      <a:pPr algn="just"/>
                      <a:r>
                        <a:rPr lang="fr-FR" sz="1000" b="1" kern="1300" baseline="0" dirty="0">
                          <a:solidFill>
                            <a:schemeClr val="tx1"/>
                          </a:solidFill>
                          <a:latin typeface="Roboto" panose="02000000000000000000" pitchFamily="2" charset="0"/>
                          <a:ea typeface="Roboto" panose="02000000000000000000" pitchFamily="2" charset="0"/>
                        </a:rPr>
                        <a:t>Deuxième temps</a:t>
                      </a:r>
                    </a:p>
                    <a:p>
                      <a:pPr algn="just"/>
                      <a:r>
                        <a:rPr lang="fr-FR" sz="1000" b="0" i="1" kern="1300" baseline="0" dirty="0">
                          <a:solidFill>
                            <a:schemeClr val="tx1"/>
                          </a:solidFill>
                          <a:latin typeface="Roboto" panose="02000000000000000000" pitchFamily="2" charset="0"/>
                          <a:ea typeface="Roboto" panose="02000000000000000000" pitchFamily="2" charset="0"/>
                        </a:rPr>
                        <a:t>Imprimer et découper les étiquettes de la fiche matériel. Constituer des binômes. Distribuer à chaque binôme un lot d’étiquettes.</a:t>
                      </a:r>
                    </a:p>
                    <a:p>
                      <a:pPr algn="just"/>
                      <a:endParaRPr lang="fr-FR" sz="1000" b="0" i="1"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Écoutez la chanson et associez chaque âge de la vie d’Orelsan à son portrait.</a:t>
                      </a:r>
                    </a:p>
                    <a:p>
                      <a:pPr algn="just"/>
                      <a:endParaRPr lang="fr-FR" sz="1000" b="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251158">
                <a:tc>
                  <a:txBody>
                    <a:bodyPr/>
                    <a:lstStyle/>
                    <a:p>
                      <a:pPr algn="r"/>
                      <a:r>
                        <a:rPr lang="fr-FR" sz="5300" b="1" i="0" dirty="0">
                          <a:solidFill>
                            <a:srgbClr val="E77E9C"/>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1" dirty="0">
                        <a:solidFill>
                          <a:schemeClr val="tx1"/>
                        </a:solidFill>
                        <a:latin typeface="Roboto" panose="02000000000000000000" pitchFamily="2" charset="0"/>
                        <a:ea typeface="Roboto" panose="02000000000000000000" pitchFamily="2" charset="0"/>
                      </a:endParaRPr>
                    </a:p>
                    <a:p>
                      <a:pPr algn="just"/>
                      <a:r>
                        <a:rPr lang="fr-FR" sz="1000" b="1" kern="1300" baseline="0" dirty="0">
                          <a:solidFill>
                            <a:schemeClr val="tx1"/>
                          </a:solidFill>
                          <a:latin typeface="Roboto" panose="02000000000000000000" pitchFamily="2" charset="0"/>
                          <a:ea typeface="Roboto" panose="02000000000000000000" pitchFamily="2" charset="0"/>
                        </a:rPr>
                        <a:t>Troisième temps</a:t>
                      </a:r>
                    </a:p>
                    <a:p>
                      <a:pPr algn="ctr"/>
                      <a:r>
                        <a:rPr lang="fr-FR" sz="1000" dirty="0"/>
                        <a:t>♫ </a:t>
                      </a:r>
                      <a:r>
                        <a:rPr lang="fr-FR" sz="1000" b="0" kern="1300" baseline="0" dirty="0">
                          <a:solidFill>
                            <a:schemeClr val="tx1"/>
                          </a:solidFill>
                          <a:latin typeface="Roboto" panose="02000000000000000000" pitchFamily="2" charset="0"/>
                          <a:ea typeface="Roboto" panose="02000000000000000000" pitchFamily="2" charset="0"/>
                        </a:rPr>
                        <a:t>« </a:t>
                      </a:r>
                      <a:r>
                        <a:rPr lang="fr-FR" sz="1000" dirty="0">
                          <a:latin typeface="Roboto" panose="02000000000000000000"/>
                        </a:rPr>
                        <a:t>Aujourd'hui, j'aimerais mieux qu'le temps s'arrête</a:t>
                      </a:r>
                      <a:br>
                        <a:rPr lang="fr-FR" sz="1000" dirty="0">
                          <a:latin typeface="Roboto" panose="02000000000000000000"/>
                        </a:rPr>
                      </a:br>
                      <a:r>
                        <a:rPr lang="fr-FR" sz="1000" dirty="0">
                          <a:latin typeface="Roboto" panose="02000000000000000000"/>
                        </a:rPr>
                        <a:t>Ah, c'qui compte c'est pas l'arrivée, c'est la quête. </a:t>
                      </a:r>
                      <a:r>
                        <a:rPr lang="fr-FR" sz="1000" b="0" kern="1300" baseline="0" dirty="0">
                          <a:solidFill>
                            <a:schemeClr val="tx1"/>
                          </a:solidFill>
                          <a:latin typeface="Roboto" panose="02000000000000000000" pitchFamily="2" charset="0"/>
                          <a:ea typeface="Roboto" panose="02000000000000000000" pitchFamily="2" charset="0"/>
                        </a:rPr>
                        <a:t>»</a:t>
                      </a:r>
                      <a:r>
                        <a:rPr lang="fr-FR" sz="1000" dirty="0"/>
                        <a:t> ♫</a:t>
                      </a:r>
                    </a:p>
                    <a:p>
                      <a:pPr algn="just"/>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Quel message Orelsan veut-il faire passer avec cette chanson ?</a:t>
                      </a:r>
                    </a:p>
                    <a:p>
                      <a:pPr algn="just"/>
                      <a:r>
                        <a:rPr lang="fr-FR" sz="1000" b="0" kern="1300" baseline="0" dirty="0">
                          <a:solidFill>
                            <a:schemeClr val="tx1"/>
                          </a:solidFill>
                          <a:latin typeface="Roboto" panose="02000000000000000000" pitchFamily="2" charset="0"/>
                          <a:ea typeface="Roboto" panose="02000000000000000000" pitchFamily="2" charset="0"/>
                        </a:rPr>
                        <a:t>D’après vous, quel est l’objet de sa quête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566167">
                <a:tc>
                  <a:txBody>
                    <a:bodyPr/>
                    <a:lstStyle/>
                    <a:p>
                      <a:pPr algn="r"/>
                      <a:r>
                        <a:rPr lang="fr-FR" sz="5300" b="1" i="0" dirty="0">
                          <a:solidFill>
                            <a:srgbClr val="E77E9C"/>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1" kern="1300" baseline="0" dirty="0">
                        <a:solidFill>
                          <a:schemeClr val="tx1"/>
                        </a:solidFill>
                        <a:latin typeface="Roboto" panose="02000000000000000000" pitchFamily="2" charset="0"/>
                        <a:ea typeface="Roboto" panose="02000000000000000000" pitchFamily="2" charset="0"/>
                      </a:endParaRPr>
                    </a:p>
                    <a:p>
                      <a:pPr algn="just"/>
                      <a:r>
                        <a:rPr lang="fr-FR" sz="1000" b="1" kern="1300" baseline="0" dirty="0">
                          <a:solidFill>
                            <a:schemeClr val="tx1"/>
                          </a:solidFill>
                          <a:latin typeface="Roboto" panose="02000000000000000000" pitchFamily="2" charset="0"/>
                          <a:ea typeface="Roboto" panose="02000000000000000000" pitchFamily="2" charset="0"/>
                        </a:rPr>
                        <a:t>Quatrième temps</a:t>
                      </a:r>
                    </a:p>
                    <a:p>
                      <a:pPr algn="just"/>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r>
                        <a:rPr lang="fr-FR" sz="1000" b="0" i="0" kern="1300" baseline="0" dirty="0">
                          <a:solidFill>
                            <a:schemeClr val="tx1"/>
                          </a:solidFill>
                          <a:latin typeface="Roboto" panose="02000000000000000000" pitchFamily="2" charset="0"/>
                          <a:ea typeface="Roboto" panose="02000000000000000000" pitchFamily="2" charset="0"/>
                        </a:rPr>
                        <a:t>Vous êtes coach en épanouissement personnel. Quels conseils donnez-vous à vos clients pour les guider dans leur quête du bonheur, dans leur épanouissement ?</a:t>
                      </a:r>
                    </a:p>
                    <a:p>
                      <a:pPr algn="just"/>
                      <a:r>
                        <a:rPr lang="fr-FR" sz="1000" b="0" i="0" kern="1300" baseline="0" dirty="0">
                          <a:solidFill>
                            <a:schemeClr val="tx1"/>
                          </a:solidFill>
                          <a:latin typeface="Roboto" panose="02000000000000000000" pitchFamily="2" charset="0"/>
                          <a:ea typeface="Roboto" panose="02000000000000000000" pitchFamily="2" charset="0"/>
                        </a:rPr>
                        <a:t>Notez chacun un super conseil de coach sur un papier. Mélangez les papiers et choisissez ensemble les trois meilleurs conseils.</a:t>
                      </a:r>
                    </a:p>
                    <a:p>
                      <a:pPr algn="just"/>
                      <a:endParaRPr lang="fr-FR" sz="1000" b="0" i="0" kern="1300" baseline="0" dirty="0">
                        <a:solidFill>
                          <a:schemeClr val="tx1"/>
                        </a:solidFill>
                        <a:latin typeface="Roboto" panose="02000000000000000000" pitchFamily="2" charset="0"/>
                        <a:ea typeface="Roboto" panose="02000000000000000000" pitchFamily="2" charset="0"/>
                      </a:endParaRPr>
                    </a:p>
                    <a:p>
                      <a:pPr algn="just"/>
                      <a:r>
                        <a:rPr lang="fr-FR" sz="1000" b="0" i="1" kern="1300" baseline="0" dirty="0">
                          <a:solidFill>
                            <a:schemeClr val="tx1"/>
                          </a:solidFill>
                          <a:latin typeface="Roboto" panose="02000000000000000000" pitchFamily="2" charset="0"/>
                          <a:ea typeface="Roboto" panose="02000000000000000000" pitchFamily="2" charset="0"/>
                        </a:rPr>
                        <a:t>Exemples : Vous devriez partager vos moments de joie avec vos amis. Adoptez la « positive attitude » ! Il est essentiel de croire en vous !</a:t>
                      </a:r>
                    </a:p>
                    <a:p>
                      <a:pPr algn="just"/>
                      <a:endParaRPr lang="fr-FR" sz="1000" b="0" i="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48" name="Image 47">
            <a:extLst>
              <a:ext uri="{FF2B5EF4-FFF2-40B4-BE49-F238E27FC236}">
                <a16:creationId xmlns:a16="http://schemas.microsoft.com/office/drawing/2014/main" id="{2A8FDBC5-AF1D-100C-EE10-4161DA0793C0}"/>
              </a:ext>
            </a:extLst>
          </p:cNvPr>
          <p:cNvPicPr>
            <a:picLocks noChangeAspect="1"/>
          </p:cNvPicPr>
          <p:nvPr/>
        </p:nvPicPr>
        <p:blipFill>
          <a:blip r:embed="rId3"/>
          <a:stretch>
            <a:fillRect/>
          </a:stretch>
        </p:blipFill>
        <p:spPr>
          <a:xfrm>
            <a:off x="1875705" y="2212410"/>
            <a:ext cx="508000" cy="508000"/>
          </a:xfrm>
          <a:prstGeom prst="rect">
            <a:avLst/>
          </a:prstGeom>
        </p:spPr>
      </p:pic>
      <p:pic>
        <p:nvPicPr>
          <p:cNvPr id="50" name="Image 49">
            <a:extLst>
              <a:ext uri="{FF2B5EF4-FFF2-40B4-BE49-F238E27FC236}">
                <a16:creationId xmlns:a16="http://schemas.microsoft.com/office/drawing/2014/main" id="{00E64235-43BF-E943-7EC4-33C66226904D}"/>
              </a:ext>
            </a:extLst>
          </p:cNvPr>
          <p:cNvPicPr>
            <a:picLocks noChangeAspect="1"/>
          </p:cNvPicPr>
          <p:nvPr/>
        </p:nvPicPr>
        <p:blipFill>
          <a:blip r:embed="rId4"/>
          <a:stretch>
            <a:fillRect/>
          </a:stretch>
        </p:blipFill>
        <p:spPr>
          <a:xfrm>
            <a:off x="1875705" y="3522685"/>
            <a:ext cx="508000" cy="508000"/>
          </a:xfrm>
          <a:prstGeom prst="rect">
            <a:avLst/>
          </a:prstGeom>
        </p:spPr>
      </p:pic>
      <p:pic>
        <p:nvPicPr>
          <p:cNvPr id="52" name="Image 51">
            <a:extLst>
              <a:ext uri="{FF2B5EF4-FFF2-40B4-BE49-F238E27FC236}">
                <a16:creationId xmlns:a16="http://schemas.microsoft.com/office/drawing/2014/main" id="{03D54CDA-2D02-7D9F-5646-41D198E3F370}"/>
              </a:ext>
            </a:extLst>
          </p:cNvPr>
          <p:cNvPicPr>
            <a:picLocks noChangeAspect="1"/>
          </p:cNvPicPr>
          <p:nvPr/>
        </p:nvPicPr>
        <p:blipFill>
          <a:blip r:embed="rId5"/>
          <a:stretch>
            <a:fillRect/>
          </a:stretch>
        </p:blipFill>
        <p:spPr>
          <a:xfrm>
            <a:off x="1875705" y="4793818"/>
            <a:ext cx="508000" cy="5080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quête » </a:t>
            </a:r>
            <a:r>
              <a:rPr lang="fr-FR" sz="1200" dirty="0">
                <a:latin typeface="Roboto" panose="02000000000000000000" pitchFamily="2" charset="0"/>
                <a:ea typeface="Roboto" panose="02000000000000000000" pitchFamily="2" charset="0"/>
              </a:rPr>
              <a:t>Orelsan</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6" name="Image 35">
            <a:extLst>
              <a:ext uri="{FF2B5EF4-FFF2-40B4-BE49-F238E27FC236}">
                <a16:creationId xmlns:a16="http://schemas.microsoft.com/office/drawing/2014/main" id="{84DE957F-7BA6-5942-8817-00BE8A6E8E4C}"/>
              </a:ext>
            </a:extLst>
          </p:cNvPr>
          <p:cNvPicPr>
            <a:picLocks noChangeAspect="1"/>
          </p:cNvPicPr>
          <p:nvPr/>
        </p:nvPicPr>
        <p:blipFill>
          <a:blip r:embed="rId6"/>
          <a:stretch>
            <a:fillRect/>
          </a:stretch>
        </p:blipFill>
        <p:spPr>
          <a:xfrm>
            <a:off x="0" y="0"/>
            <a:ext cx="2743200" cy="660400"/>
          </a:xfrm>
          <a:prstGeom prst="rect">
            <a:avLst/>
          </a:prstGeom>
        </p:spPr>
      </p:pic>
      <p:pic>
        <p:nvPicPr>
          <p:cNvPr id="30" name="Image 29">
            <a:extLst>
              <a:ext uri="{FF2B5EF4-FFF2-40B4-BE49-F238E27FC236}">
                <a16:creationId xmlns:a16="http://schemas.microsoft.com/office/drawing/2014/main" id="{0718A4F2-7B0C-FA14-8956-9301BCA8242D}"/>
              </a:ext>
            </a:extLst>
          </p:cNvPr>
          <p:cNvPicPr>
            <a:picLocks noChangeAspect="1"/>
          </p:cNvPicPr>
          <p:nvPr/>
        </p:nvPicPr>
        <p:blipFill>
          <a:blip r:embed="rId7"/>
          <a:stretch>
            <a:fillRect/>
          </a:stretch>
        </p:blipFill>
        <p:spPr>
          <a:xfrm>
            <a:off x="1911143" y="6034318"/>
            <a:ext cx="508000" cy="508000"/>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5AD165A-A932-9631-830A-51738D76A8F8}"/>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134192842"/>
              </p:ext>
            </p:extLst>
          </p:nvPr>
        </p:nvGraphicFramePr>
        <p:xfrm>
          <a:off x="864394" y="964405"/>
          <a:ext cx="6369404" cy="910579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419257">
                <a:tc rowSpan="3">
                  <a:txBody>
                    <a:bodyPr/>
                    <a:lstStyle/>
                    <a:p>
                      <a:pPr algn="r"/>
                      <a:r>
                        <a:rPr lang="fr-FR" sz="5300" b="1" i="0" baseline="0" dirty="0">
                          <a:solidFill>
                            <a:srgbClr val="E77E9C"/>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72517">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96166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latin typeface="Roboto" panose="02000000000000000000" pitchFamily="2" charset="0"/>
                        </a:rPr>
                        <a:t>Cherchez dans le dictionnaire la signification du mot « quête » ?</a:t>
                      </a:r>
                    </a:p>
                    <a:p>
                      <a:r>
                        <a:rPr lang="fr-FR" sz="1000" b="0" i="0" kern="1300" baseline="0" dirty="0">
                          <a:latin typeface="Roboto" panose="02000000000000000000" pitchFamily="2" charset="0"/>
                        </a:rPr>
                        <a:t>Qu’est ce qui le différencie du mot « recherche » ?</a:t>
                      </a:r>
                    </a:p>
                    <a:p>
                      <a:r>
                        <a:rPr lang="fr-FR" sz="1000" b="0" i="0" kern="1300" baseline="0" dirty="0">
                          <a:latin typeface="Roboto" panose="02000000000000000000" pitchFamily="2" charset="0"/>
                        </a:rPr>
                        <a:t>D’après vous, quelle peut être la quête d’une vie ?</a:t>
                      </a:r>
                    </a:p>
                    <a:p>
                      <a:endParaRPr lang="fr-FR" sz="1000" b="0" i="0" kern="1300" baseline="0" dirty="0">
                        <a:latin typeface="Roboto" panose="02000000000000000000" pitchFamily="2" charset="0"/>
                        <a:hlinkClick r:id="rId3"/>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419257">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E77E9C"/>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72517">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22243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Écoutez la chanson et répondez aux questions.</a:t>
                      </a:r>
                    </a:p>
                    <a:p>
                      <a:endParaRPr lang="fr-FR" sz="3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000" b="0" i="0" kern="1300" baseline="0" dirty="0">
                          <a:solidFill>
                            <a:schemeClr val="dk1"/>
                          </a:solidFill>
                          <a:effectLst/>
                          <a:latin typeface="Roboto" panose="02000000000000000000" pitchFamily="2" charset="0"/>
                          <a:ea typeface="+mn-ea"/>
                          <a:cs typeface="+mn-cs"/>
                        </a:rPr>
                        <a:t>À quoi la musique vous </a:t>
                      </a:r>
                      <a:r>
                        <a:rPr lang="fr-FR" sz="1000" b="0" i="0" kern="1300" baseline="0" dirty="0" err="1">
                          <a:solidFill>
                            <a:schemeClr val="dk1"/>
                          </a:solidFill>
                          <a:effectLst/>
                          <a:latin typeface="Roboto" panose="02000000000000000000" pitchFamily="2" charset="0"/>
                          <a:ea typeface="+mn-ea"/>
                          <a:cs typeface="+mn-cs"/>
                        </a:rPr>
                        <a:t>fait-elle</a:t>
                      </a:r>
                      <a:r>
                        <a:rPr lang="fr-FR" sz="1000" b="0" i="0" kern="1300" baseline="0" dirty="0">
                          <a:solidFill>
                            <a:schemeClr val="dk1"/>
                          </a:solidFill>
                          <a:effectLst/>
                          <a:latin typeface="Roboto" panose="02000000000000000000" pitchFamily="2" charset="0"/>
                          <a:ea typeface="+mn-ea"/>
                          <a:cs typeface="+mn-cs"/>
                        </a:rPr>
                        <a:t> penser ? Justifiez votre réponse en expliquant ce que vous avez entendu. </a:t>
                      </a:r>
                    </a:p>
                    <a:p>
                      <a:pPr marL="0" indent="0" algn="l" defTabSz="755934" rtl="0" eaLnBrk="1" latinLnBrk="0" hangingPunct="1">
                        <a:lnSpc>
                          <a:spcPct val="150000"/>
                        </a:lnSpc>
                        <a:buFont typeface="Wingdings" panose="05000000000000000000" pitchFamily="2" charset="2"/>
                        <a:buNone/>
                      </a:pPr>
                      <a:r>
                        <a:rPr lang="fr-FR" sz="1000" b="0" i="0" kern="1300" baseline="0" dirty="0">
                          <a:solidFill>
                            <a:schemeClr val="bg1">
                              <a:lumMod val="65000"/>
                            </a:schemeClr>
                          </a:solidFill>
                          <a:effectLst/>
                          <a:latin typeface="Roboto" panose="02000000000000000000" pitchFamily="2" charset="0"/>
                          <a:ea typeface="+mn-ea"/>
                          <a:cs typeface="+mn-cs"/>
                        </a:rPr>
                        <a:t>______________________________________________________________</a:t>
                      </a:r>
                    </a:p>
                    <a:p>
                      <a:pPr marL="0" indent="0">
                        <a:lnSpc>
                          <a:spcPct val="150000"/>
                        </a:lnSpc>
                        <a:buFont typeface="Wingdings" panose="05000000000000000000" pitchFamily="2" charset="2"/>
                        <a:buNone/>
                      </a:pPr>
                      <a:r>
                        <a:rPr lang="fr-FR" sz="1000" b="0" i="0" kern="1300" baseline="0" dirty="0">
                          <a:solidFill>
                            <a:schemeClr val="bg1">
                              <a:lumMod val="65000"/>
                            </a:schemeClr>
                          </a:solidFill>
                          <a:effectLst/>
                          <a:latin typeface="Roboto" panose="02000000000000000000" pitchFamily="2" charset="0"/>
                          <a:ea typeface="+mn-ea"/>
                          <a:cs typeface="+mn-cs"/>
                        </a:rPr>
                        <a:t>______________________________________________________________</a:t>
                      </a:r>
                    </a:p>
                    <a:p>
                      <a:pPr marL="0" indent="0">
                        <a:lnSpc>
                          <a:spcPct val="150000"/>
                        </a:lnSpc>
                        <a:buFont typeface="Wingdings" panose="05000000000000000000" pitchFamily="2" charset="2"/>
                        <a:buNone/>
                      </a:pPr>
                      <a:r>
                        <a:rPr lang="fr-FR" sz="1000" b="0" i="0" kern="1300" baseline="0" dirty="0">
                          <a:solidFill>
                            <a:schemeClr val="dk1"/>
                          </a:solidFill>
                          <a:effectLst/>
                          <a:latin typeface="Roboto" panose="02000000000000000000" pitchFamily="2" charset="0"/>
                          <a:ea typeface="+mn-ea"/>
                          <a:cs typeface="+mn-cs"/>
                        </a:rPr>
                        <a:t>Comment qualifieriez-vous cette chanson ?</a:t>
                      </a:r>
                    </a:p>
                    <a:p>
                      <a:pPr marL="0" indent="0">
                        <a:lnSpc>
                          <a:spcPct val="150000"/>
                        </a:lnSpc>
                        <a:buFont typeface="Wingdings" panose="05000000000000000000" pitchFamily="2" charset="2"/>
                        <a:buNone/>
                      </a:pPr>
                      <a:r>
                        <a:rPr lang="fr-FR" sz="1000" b="0" i="0" kern="1300" baseline="0" dirty="0">
                          <a:solidFill>
                            <a:schemeClr val="bg1">
                              <a:lumMod val="65000"/>
                            </a:schemeClr>
                          </a:solidFill>
                          <a:effectLst/>
                          <a:latin typeface="Roboto" panose="02000000000000000000" pitchFamily="2" charset="0"/>
                          <a:ea typeface="+mn-ea"/>
                          <a:cs typeface="+mn-cs"/>
                        </a:rPr>
                        <a:t>______________________________________________________________</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22206">
                <a:tc rowSpan="3">
                  <a:txBody>
                    <a:bodyPr/>
                    <a:lstStyle/>
                    <a:p>
                      <a:pPr algn="r"/>
                      <a:r>
                        <a:rPr lang="fr-FR" sz="5300" b="1" i="0" baseline="0" dirty="0">
                          <a:solidFill>
                            <a:srgbClr val="E77E9C"/>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72517">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25965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lgn="just">
                        <a:buAutoNum type="alphaUcPeriod"/>
                      </a:pPr>
                      <a:r>
                        <a:rPr lang="fr-FR" sz="1000" b="0" kern="1300" baseline="0" dirty="0">
                          <a:solidFill>
                            <a:schemeClr val="dk1"/>
                          </a:solidFill>
                          <a:effectLst/>
                          <a:latin typeface="Roboto Medium" panose="02000000000000000000" pitchFamily="2" charset="0"/>
                          <a:ea typeface="+mn-ea"/>
                          <a:cs typeface="+mn-cs"/>
                        </a:rPr>
                        <a:t>Écoutez les paroles de la chanson et dites si les phrases sont vraies ou fausses.</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228600" indent="-228600">
                        <a:buAutoNum type="arabicPeriod"/>
                      </a:pPr>
                      <a:r>
                        <a:rPr lang="fr-FR" sz="1000" b="0" kern="1300" baseline="0" dirty="0">
                          <a:solidFill>
                            <a:schemeClr val="dk1"/>
                          </a:solidFill>
                          <a:effectLst/>
                          <a:latin typeface="Roboto Medium" panose="02000000000000000000" pitchFamily="2" charset="0"/>
                          <a:ea typeface="+mn-ea"/>
                          <a:cs typeface="+mn-cs"/>
                        </a:rPr>
                        <a:t>Orelsan était un enfant plutôt solitaire qui se réfugiait dans la lecture. V - F </a:t>
                      </a:r>
                    </a:p>
                    <a:p>
                      <a:pPr marL="228600" marR="0" lvl="0" indent="-228600" algn="l" defTabSz="755934" rtl="0" eaLnBrk="1" fontAlgn="auto" latinLnBrk="0" hangingPunct="1">
                        <a:lnSpc>
                          <a:spcPct val="100000"/>
                        </a:lnSpc>
                        <a:spcBef>
                          <a:spcPts val="0"/>
                        </a:spcBef>
                        <a:spcAft>
                          <a:spcPts val="0"/>
                        </a:spcAft>
                        <a:buClrTx/>
                        <a:buSzTx/>
                        <a:buFontTx/>
                        <a:buAutoNum type="arabicPeriod"/>
                        <a:tabLst/>
                        <a:defRPr/>
                      </a:pPr>
                      <a:r>
                        <a:rPr lang="fr-FR" sz="1000" b="0" kern="1300" baseline="0" dirty="0">
                          <a:solidFill>
                            <a:schemeClr val="dk1"/>
                          </a:solidFill>
                          <a:effectLst/>
                          <a:latin typeface="Roboto Medium" panose="02000000000000000000" pitchFamily="2" charset="0"/>
                          <a:ea typeface="+mn-ea"/>
                          <a:cs typeface="+mn-cs"/>
                        </a:rPr>
                        <a:t>À 10 ans, il découvre le football américain et pratique ce sport. V - F </a:t>
                      </a:r>
                    </a:p>
                    <a:p>
                      <a:pPr marL="228600" indent="-228600">
                        <a:buAutoNum type="arabicPeriod"/>
                      </a:pPr>
                      <a:r>
                        <a:rPr lang="fr-FR" sz="1000" b="0" kern="1300" baseline="0" dirty="0">
                          <a:solidFill>
                            <a:schemeClr val="dk1"/>
                          </a:solidFill>
                          <a:effectLst/>
                          <a:latin typeface="Roboto Medium" panose="02000000000000000000" pitchFamily="2" charset="0"/>
                          <a:ea typeface="+mn-ea"/>
                          <a:cs typeface="+mn-cs"/>
                        </a:rPr>
                        <a:t>Au collège, Orelsan était un élève studieux et sérieux. V - F </a:t>
                      </a:r>
                    </a:p>
                    <a:p>
                      <a:pPr marL="228600" marR="0" lvl="0" indent="-228600" algn="l" defTabSz="755934" rtl="0" eaLnBrk="1" fontAlgn="auto" latinLnBrk="0" hangingPunct="1">
                        <a:lnSpc>
                          <a:spcPct val="100000"/>
                        </a:lnSpc>
                        <a:spcBef>
                          <a:spcPts val="0"/>
                        </a:spcBef>
                        <a:spcAft>
                          <a:spcPts val="0"/>
                        </a:spcAft>
                        <a:buClrTx/>
                        <a:buSzTx/>
                        <a:buFontTx/>
                        <a:buAutoNum type="arabicPeriod"/>
                        <a:tabLst/>
                        <a:defRPr/>
                      </a:pPr>
                      <a:r>
                        <a:rPr lang="fr-FR" sz="1000" b="0" kern="1300" baseline="0" dirty="0" err="1">
                          <a:solidFill>
                            <a:schemeClr val="dk1"/>
                          </a:solidFill>
                          <a:effectLst/>
                          <a:latin typeface="Roboto Medium" panose="02000000000000000000" pitchFamily="2" charset="0"/>
                          <a:ea typeface="+mn-ea"/>
                          <a:cs typeface="+mn-cs"/>
                        </a:rPr>
                        <a:t>Orelsan</a:t>
                      </a:r>
                      <a:r>
                        <a:rPr lang="fr-FR" sz="1000" b="0" kern="1300" baseline="0" dirty="0">
                          <a:solidFill>
                            <a:schemeClr val="dk1"/>
                          </a:solidFill>
                          <a:effectLst/>
                          <a:latin typeface="Roboto Medium" panose="02000000000000000000" pitchFamily="2" charset="0"/>
                          <a:ea typeface="+mn-ea"/>
                          <a:cs typeface="+mn-cs"/>
                        </a:rPr>
                        <a:t> tombe amoureux mais préfère trainer avec ses copains. V - F </a:t>
                      </a:r>
                    </a:p>
                    <a:p>
                      <a:pPr marL="228600" indent="-228600">
                        <a:buAutoNum type="arabicPeriod"/>
                      </a:pPr>
                      <a:r>
                        <a:rPr lang="fr-FR" sz="1000" b="0" kern="1300" baseline="0" dirty="0">
                          <a:solidFill>
                            <a:schemeClr val="dk1"/>
                          </a:solidFill>
                          <a:effectLst/>
                          <a:latin typeface="Roboto Medium" panose="02000000000000000000" pitchFamily="2" charset="0"/>
                          <a:ea typeface="+mn-ea"/>
                          <a:cs typeface="+mn-cs"/>
                        </a:rPr>
                        <a:t>À 16 ans, Orelsan a une relation très fusionnelle avec ses parents. V - F </a:t>
                      </a:r>
                    </a:p>
                    <a:p>
                      <a:pPr marL="228600" marR="0" lvl="0" indent="-228600" algn="l" defTabSz="755934" rtl="0" eaLnBrk="1" fontAlgn="auto" latinLnBrk="0" hangingPunct="1">
                        <a:lnSpc>
                          <a:spcPct val="100000"/>
                        </a:lnSpc>
                        <a:spcBef>
                          <a:spcPts val="0"/>
                        </a:spcBef>
                        <a:spcAft>
                          <a:spcPts val="0"/>
                        </a:spcAft>
                        <a:buClrTx/>
                        <a:buSzTx/>
                        <a:buFontTx/>
                        <a:buAutoNum type="arabicPeriod"/>
                        <a:tabLst/>
                        <a:defRPr/>
                      </a:pPr>
                      <a:r>
                        <a:rPr lang="fr-FR" sz="1000" b="0" kern="1300" baseline="0" dirty="0">
                          <a:solidFill>
                            <a:schemeClr val="dk1"/>
                          </a:solidFill>
                          <a:effectLst/>
                          <a:latin typeface="Roboto Medium" panose="02000000000000000000" pitchFamily="2" charset="0"/>
                          <a:ea typeface="+mn-ea"/>
                          <a:cs typeface="+mn-cs"/>
                        </a:rPr>
                        <a:t>Il découvre le rap avec son frère en fréquentant un skate-park. V - F </a:t>
                      </a:r>
                    </a:p>
                    <a:p>
                      <a:pPr marL="228600" marR="0" lvl="0" indent="-228600" algn="l" defTabSz="755934" rtl="0" eaLnBrk="1" fontAlgn="auto" latinLnBrk="0" hangingPunct="1">
                        <a:lnSpc>
                          <a:spcPct val="100000"/>
                        </a:lnSpc>
                        <a:spcBef>
                          <a:spcPts val="0"/>
                        </a:spcBef>
                        <a:spcAft>
                          <a:spcPts val="0"/>
                        </a:spcAft>
                        <a:buClrTx/>
                        <a:buSzTx/>
                        <a:buFontTx/>
                        <a:buAutoNum type="arabicPeriod"/>
                        <a:tabLst/>
                        <a:defRPr/>
                      </a:pPr>
                      <a:r>
                        <a:rPr lang="fr-FR" sz="1000" b="0" kern="1300" baseline="0" dirty="0">
                          <a:solidFill>
                            <a:schemeClr val="dk1"/>
                          </a:solidFill>
                          <a:effectLst/>
                          <a:latin typeface="Roboto Medium" panose="02000000000000000000" pitchFamily="2" charset="0"/>
                          <a:ea typeface="+mn-ea"/>
                          <a:cs typeface="+mn-cs"/>
                        </a:rPr>
                        <a:t>Orelsan a un frère et une sœur et des parents aujourd’hui fiers de lui. V - F </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lgn="just">
                        <a:buNone/>
                      </a:pPr>
                      <a:r>
                        <a:rPr lang="fr-FR" sz="1000" b="0" kern="1300" baseline="0" dirty="0">
                          <a:solidFill>
                            <a:schemeClr val="dk1"/>
                          </a:solidFill>
                          <a:effectLst/>
                          <a:latin typeface="Roboto Medium" panose="02000000000000000000" pitchFamily="2" charset="0"/>
                          <a:ea typeface="+mn-ea"/>
                          <a:cs typeface="+mn-cs"/>
                        </a:rPr>
                        <a:t>B. Quel(s) temps Orelsan utilise-t-il dans les couplets de sa chanson ? Et dans les refrains ?</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Font typeface="Wingdings" panose="05000000000000000000" pitchFamily="2" charset="2"/>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r>
                        <a:rPr lang="fr-FR" sz="1000" b="0" kern="1300" baseline="0" dirty="0">
                          <a:solidFill>
                            <a:schemeClr val="dk1"/>
                          </a:solidFill>
                          <a:effectLst/>
                          <a:latin typeface="Roboto Medium" panose="02000000000000000000" pitchFamily="2" charset="0"/>
                          <a:ea typeface="+mn-ea"/>
                          <a:cs typeface="+mn-cs"/>
                        </a:rPr>
                        <a:t>C. Quelle impression cela donne-t-il ?</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chemeClr val="bg1">
                              <a:lumMod val="65000"/>
                            </a:schemeClr>
                          </a:solidFill>
                          <a:effectLst/>
                          <a:latin typeface="Roboto" panose="02000000000000000000" pitchFamily="2" charset="0"/>
                          <a:ea typeface="+mn-ea"/>
                          <a:cs typeface="+mn-cs"/>
                        </a:rPr>
                        <a:t>______________________________________________________________</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1000" b="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kern="1300" baseline="0" dirty="0">
                          <a:solidFill>
                            <a:schemeClr val="dk1"/>
                          </a:solidFill>
                          <a:effectLst/>
                          <a:latin typeface="Roboto" panose="02000000000000000000" pitchFamily="2" charset="0"/>
                          <a:ea typeface="+mn-ea"/>
                          <a:cs typeface="+mn-cs"/>
                        </a:rPr>
                        <a:t>D. Dans cette chanson le refrain est évolutif, mais une phrase revient en boucle : « C’qui compte, c’est pas l’arrivée, c’est la quête ». </a:t>
                      </a:r>
                    </a:p>
                    <a:p>
                      <a:pPr marL="0" marR="0" lvl="0" indent="0" algn="just"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kern="1300" baseline="0" dirty="0">
                          <a:solidFill>
                            <a:schemeClr val="dk1"/>
                          </a:solidFill>
                          <a:effectLst/>
                          <a:latin typeface="Roboto" panose="02000000000000000000" pitchFamily="2" charset="0"/>
                          <a:ea typeface="+mn-ea"/>
                          <a:cs typeface="+mn-cs"/>
                        </a:rPr>
                        <a:t>D’après vous, quel message Orelsan cherche-t-il à transmettre ?</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chemeClr val="bg1">
                              <a:lumMod val="65000"/>
                            </a:schemeClr>
                          </a:solidFill>
                          <a:effectLst/>
                          <a:latin typeface="Roboto" panose="02000000000000000000" pitchFamily="2" charset="0"/>
                          <a:ea typeface="+mn-ea"/>
                          <a:cs typeface="+mn-cs"/>
                        </a:rPr>
                        <a:t>______________________________________________________________</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chemeClr val="bg1">
                              <a:lumMod val="65000"/>
                            </a:schemeClr>
                          </a:solidFill>
                          <a:effectLst/>
                          <a:latin typeface="Roboto" panose="02000000000000000000" pitchFamily="2" charset="0"/>
                          <a:ea typeface="+mn-ea"/>
                          <a:cs typeface="+mn-cs"/>
                        </a:rPr>
                        <a:t>______________________________________________________________</a:t>
                      </a:r>
                      <a:br>
                        <a:rPr lang="fr-FR" sz="1000" b="0" kern="1300" baseline="0" dirty="0">
                          <a:solidFill>
                            <a:schemeClr val="dk1"/>
                          </a:solidFill>
                          <a:effectLst/>
                          <a:latin typeface="Roboto" panose="02000000000000000000" pitchFamily="2" charset="0"/>
                          <a:ea typeface="+mn-ea"/>
                          <a:cs typeface="+mn-cs"/>
                        </a:rPr>
                      </a:br>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quête » </a:t>
            </a:r>
            <a:r>
              <a:rPr lang="fr-FR" sz="1200" dirty="0">
                <a:latin typeface="Roboto" panose="02000000000000000000" pitchFamily="2" charset="0"/>
                <a:ea typeface="Roboto" panose="02000000000000000000" pitchFamily="2" charset="0"/>
              </a:rPr>
              <a:t>Orelsan</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40" name="Image 39">
            <a:extLst>
              <a:ext uri="{FF2B5EF4-FFF2-40B4-BE49-F238E27FC236}">
                <a16:creationId xmlns:a16="http://schemas.microsoft.com/office/drawing/2014/main" id="{4FB7974E-0B4B-1D49-9ED4-18640F58115E}"/>
              </a:ext>
            </a:extLst>
          </p:cNvPr>
          <p:cNvPicPr>
            <a:picLocks noChangeAspect="1"/>
          </p:cNvPicPr>
          <p:nvPr/>
        </p:nvPicPr>
        <p:blipFill>
          <a:blip r:embed="rId4"/>
          <a:stretch>
            <a:fillRect/>
          </a:stretch>
        </p:blipFill>
        <p:spPr>
          <a:xfrm>
            <a:off x="7937" y="0"/>
            <a:ext cx="2743200" cy="660400"/>
          </a:xfrm>
          <a:prstGeom prst="rect">
            <a:avLst/>
          </a:prstGeom>
        </p:spPr>
      </p:pic>
      <p:pic>
        <p:nvPicPr>
          <p:cNvPr id="44" name="Image 43">
            <a:extLst>
              <a:ext uri="{FF2B5EF4-FFF2-40B4-BE49-F238E27FC236}">
                <a16:creationId xmlns:a16="http://schemas.microsoft.com/office/drawing/2014/main" id="{B006B14A-A53E-64A9-5EE6-13C57C067BEF}"/>
              </a:ext>
            </a:extLst>
          </p:cNvPr>
          <p:cNvPicPr>
            <a:picLocks noChangeAspect="1"/>
          </p:cNvPicPr>
          <p:nvPr/>
        </p:nvPicPr>
        <p:blipFill>
          <a:blip r:embed="rId5"/>
          <a:stretch>
            <a:fillRect/>
          </a:stretch>
        </p:blipFill>
        <p:spPr>
          <a:xfrm>
            <a:off x="1880774" y="1381844"/>
            <a:ext cx="508000" cy="508000"/>
          </a:xfrm>
          <a:prstGeom prst="rect">
            <a:avLst/>
          </a:prstGeom>
        </p:spPr>
      </p:pic>
      <p:pic>
        <p:nvPicPr>
          <p:cNvPr id="45" name="Image 44">
            <a:extLst>
              <a:ext uri="{FF2B5EF4-FFF2-40B4-BE49-F238E27FC236}">
                <a16:creationId xmlns:a16="http://schemas.microsoft.com/office/drawing/2014/main" id="{938189F1-917F-991F-C78A-1C1B49B235CA}"/>
              </a:ext>
            </a:extLst>
          </p:cNvPr>
          <p:cNvPicPr>
            <a:picLocks noChangeAspect="1"/>
          </p:cNvPicPr>
          <p:nvPr/>
        </p:nvPicPr>
        <p:blipFill>
          <a:blip r:embed="rId6"/>
          <a:stretch>
            <a:fillRect/>
          </a:stretch>
        </p:blipFill>
        <p:spPr>
          <a:xfrm>
            <a:off x="1890342" y="3000970"/>
            <a:ext cx="508000" cy="508000"/>
          </a:xfrm>
          <a:prstGeom prst="rect">
            <a:avLst/>
          </a:prstGeom>
        </p:spPr>
      </p:pic>
      <p:pic>
        <p:nvPicPr>
          <p:cNvPr id="46" name="Image 45">
            <a:extLst>
              <a:ext uri="{FF2B5EF4-FFF2-40B4-BE49-F238E27FC236}">
                <a16:creationId xmlns:a16="http://schemas.microsoft.com/office/drawing/2014/main" id="{EAB9131D-CDE4-1C8E-5C65-786F7BD2F140}"/>
              </a:ext>
            </a:extLst>
          </p:cNvPr>
          <p:cNvPicPr>
            <a:picLocks noChangeAspect="1"/>
          </p:cNvPicPr>
          <p:nvPr/>
        </p:nvPicPr>
        <p:blipFill>
          <a:blip r:embed="rId7"/>
          <a:stretch>
            <a:fillRect/>
          </a:stretch>
        </p:blipFill>
        <p:spPr>
          <a:xfrm>
            <a:off x="1870525" y="5165328"/>
            <a:ext cx="508000" cy="508000"/>
          </a:xfrm>
          <a:prstGeom prst="rect">
            <a:avLst/>
          </a:prstGeom>
        </p:spPr>
      </p:pic>
      <p:graphicFrame>
        <p:nvGraphicFramePr>
          <p:cNvPr id="2" name="Tableau 1">
            <a:extLst>
              <a:ext uri="{FF2B5EF4-FFF2-40B4-BE49-F238E27FC236}">
                <a16:creationId xmlns:a16="http://schemas.microsoft.com/office/drawing/2014/main" id="{0F54AEE3-082F-4964-87A0-0FE59AD8FF1B}"/>
              </a:ext>
            </a:extLst>
          </p:cNvPr>
          <p:cNvGraphicFramePr>
            <a:graphicFrameLocks noGrp="1"/>
          </p:cNvGraphicFramePr>
          <p:nvPr>
            <p:extLst>
              <p:ext uri="{D42A27DB-BD31-4B8C-83A1-F6EECF244321}">
                <p14:modId xmlns:p14="http://schemas.microsoft.com/office/powerpoint/2010/main" val="515894267"/>
              </p:ext>
            </p:extLst>
          </p:nvPr>
        </p:nvGraphicFramePr>
        <p:xfrm>
          <a:off x="2751137" y="7568504"/>
          <a:ext cx="4480076" cy="944880"/>
        </p:xfrm>
        <a:graphic>
          <a:graphicData uri="http://schemas.openxmlformats.org/drawingml/2006/table">
            <a:tbl>
              <a:tblPr firstRow="1" bandRow="1">
                <a:tableStyleId>{5C22544A-7EE6-4342-B048-85BDC9FD1C3A}</a:tableStyleId>
              </a:tblPr>
              <a:tblGrid>
                <a:gridCol w="2240038">
                  <a:extLst>
                    <a:ext uri="{9D8B030D-6E8A-4147-A177-3AD203B41FA5}">
                      <a16:colId xmlns:a16="http://schemas.microsoft.com/office/drawing/2014/main" val="3931480858"/>
                    </a:ext>
                  </a:extLst>
                </a:gridCol>
                <a:gridCol w="2240038">
                  <a:extLst>
                    <a:ext uri="{9D8B030D-6E8A-4147-A177-3AD203B41FA5}">
                      <a16:colId xmlns:a16="http://schemas.microsoft.com/office/drawing/2014/main" val="3440830131"/>
                    </a:ext>
                  </a:extLst>
                </a:gridCol>
              </a:tblGrid>
              <a:tr h="226482">
                <a:tc>
                  <a:txBody>
                    <a:bodyPr/>
                    <a:lstStyle/>
                    <a:p>
                      <a:pPr algn="ctr"/>
                      <a:r>
                        <a:rPr lang="fr-FR" sz="1000" b="0" dirty="0">
                          <a:solidFill>
                            <a:schemeClr val="tx1"/>
                          </a:solidFill>
                          <a:latin typeface="Roboto Medium" panose="02000000000000000000"/>
                        </a:rPr>
                        <a:t>Dans les couplets</a:t>
                      </a:r>
                    </a:p>
                  </a:txBody>
                  <a:tcPr>
                    <a:solidFill>
                      <a:schemeClr val="bg1">
                        <a:lumMod val="95000"/>
                      </a:schemeClr>
                    </a:solidFill>
                  </a:tcPr>
                </a:tc>
                <a:tc>
                  <a:txBody>
                    <a:bodyPr/>
                    <a:lstStyle/>
                    <a:p>
                      <a:pPr algn="ctr"/>
                      <a:r>
                        <a:rPr lang="fr-FR" sz="1000" b="0" dirty="0">
                          <a:solidFill>
                            <a:schemeClr val="tx1"/>
                          </a:solidFill>
                          <a:latin typeface="Roboto Medium" panose="02000000000000000000"/>
                        </a:rPr>
                        <a:t>Dans les refrains</a:t>
                      </a:r>
                    </a:p>
                  </a:txBody>
                  <a:tcPr>
                    <a:solidFill>
                      <a:schemeClr val="bg1">
                        <a:lumMod val="95000"/>
                      </a:schemeClr>
                    </a:solidFill>
                  </a:tcPr>
                </a:tc>
                <a:extLst>
                  <a:ext uri="{0D108BD9-81ED-4DB2-BD59-A6C34878D82A}">
                    <a16:rowId xmlns:a16="http://schemas.microsoft.com/office/drawing/2014/main" val="2588028093"/>
                  </a:ext>
                </a:extLst>
              </a:tr>
              <a:tr h="537265">
                <a:tc>
                  <a:txBody>
                    <a:bodyPr/>
                    <a:lstStyle/>
                    <a:p>
                      <a:pPr marL="285750" indent="-285750">
                        <a:buFont typeface="Wingdings" panose="05000000000000000000" pitchFamily="2" charset="2"/>
                        <a:buChar char="q"/>
                      </a:pPr>
                      <a:r>
                        <a:rPr lang="fr-FR" sz="1000" dirty="0">
                          <a:latin typeface="Roboto Medium" panose="02000000000000000000"/>
                        </a:rPr>
                        <a:t>Le passé composé</a:t>
                      </a:r>
                    </a:p>
                    <a:p>
                      <a:pPr marL="285750" indent="-285750">
                        <a:buFont typeface="Wingdings" panose="05000000000000000000" pitchFamily="2" charset="2"/>
                        <a:buChar char="q"/>
                      </a:pPr>
                      <a:r>
                        <a:rPr lang="fr-FR" sz="1000" dirty="0">
                          <a:latin typeface="Roboto Medium" panose="02000000000000000000"/>
                        </a:rPr>
                        <a:t>L’imparfait</a:t>
                      </a:r>
                    </a:p>
                    <a:p>
                      <a:pPr marL="285750" indent="-285750">
                        <a:buFont typeface="Wingdings" panose="05000000000000000000" pitchFamily="2" charset="2"/>
                        <a:buChar char="q"/>
                      </a:pPr>
                      <a:r>
                        <a:rPr lang="fr-FR" sz="1000" dirty="0">
                          <a:latin typeface="Roboto Medium" panose="02000000000000000000"/>
                        </a:rPr>
                        <a:t>Le conditionnel présent</a:t>
                      </a:r>
                    </a:p>
                    <a:p>
                      <a:pPr marL="285750" indent="-285750">
                        <a:buFont typeface="Wingdings" panose="05000000000000000000" pitchFamily="2" charset="2"/>
                        <a:buChar char="q"/>
                      </a:pPr>
                      <a:r>
                        <a:rPr lang="fr-FR" sz="1000" dirty="0">
                          <a:latin typeface="Roboto Medium" panose="02000000000000000000"/>
                        </a:rPr>
                        <a:t>Le présent</a:t>
                      </a:r>
                    </a:p>
                  </a:txBody>
                  <a:tcPr>
                    <a:noFill/>
                  </a:tcPr>
                </a:tc>
                <a:tc>
                  <a:txBody>
                    <a:bodyPr/>
                    <a:lstStyle/>
                    <a:p>
                      <a:pPr marL="285750" indent="-285750">
                        <a:buFont typeface="Wingdings" panose="05000000000000000000" pitchFamily="2" charset="2"/>
                        <a:buChar char="q"/>
                      </a:pPr>
                      <a:r>
                        <a:rPr lang="fr-FR" sz="1000" dirty="0">
                          <a:latin typeface="Roboto Medium" panose="02000000000000000000"/>
                        </a:rPr>
                        <a:t>Le passé composé</a:t>
                      </a:r>
                    </a:p>
                    <a:p>
                      <a:pPr marL="285750" indent="-285750">
                        <a:buFont typeface="Wingdings" panose="05000000000000000000" pitchFamily="2" charset="2"/>
                        <a:buChar char="q"/>
                      </a:pPr>
                      <a:r>
                        <a:rPr lang="fr-FR" sz="1000" dirty="0">
                          <a:latin typeface="Roboto Medium" panose="02000000000000000000"/>
                        </a:rPr>
                        <a:t>L’imparfait</a:t>
                      </a:r>
                    </a:p>
                    <a:p>
                      <a:pPr marL="285750" indent="-285750">
                        <a:buFont typeface="Wingdings" panose="05000000000000000000" pitchFamily="2" charset="2"/>
                        <a:buChar char="q"/>
                      </a:pPr>
                      <a:r>
                        <a:rPr lang="fr-FR" sz="1000" dirty="0">
                          <a:latin typeface="Roboto Medium" panose="02000000000000000000"/>
                        </a:rPr>
                        <a:t>Le conditionnel présent</a:t>
                      </a:r>
                    </a:p>
                    <a:p>
                      <a:pPr marL="285750" indent="-285750">
                        <a:buFont typeface="Wingdings" panose="05000000000000000000" pitchFamily="2" charset="2"/>
                        <a:buChar char="q"/>
                      </a:pPr>
                      <a:r>
                        <a:rPr lang="fr-FR" sz="1000" dirty="0">
                          <a:latin typeface="Roboto Medium" panose="02000000000000000000"/>
                        </a:rPr>
                        <a:t>Le présent</a:t>
                      </a:r>
                    </a:p>
                  </a:txBody>
                  <a:tcPr>
                    <a:noFill/>
                  </a:tcPr>
                </a:tc>
                <a:extLst>
                  <a:ext uri="{0D108BD9-81ED-4DB2-BD59-A6C34878D82A}">
                    <a16:rowId xmlns:a16="http://schemas.microsoft.com/office/drawing/2014/main" val="155346866"/>
                  </a:ext>
                </a:extLst>
              </a:tr>
            </a:tbl>
          </a:graphicData>
        </a:graphic>
      </p:graphicFrame>
    </p:spTree>
    <p:extLst>
      <p:ext uri="{BB962C8B-B14F-4D97-AF65-F5344CB8AC3E}">
        <p14:creationId xmlns:p14="http://schemas.microsoft.com/office/powerpoint/2010/main" val="406677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BFDEC0C-0D8D-EE0D-E8E4-EE81AC9E9728}"/>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189175972"/>
              </p:ext>
            </p:extLst>
          </p:nvPr>
        </p:nvGraphicFramePr>
        <p:xfrm>
          <a:off x="864394" y="1128713"/>
          <a:ext cx="6369404" cy="1021317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582">
                  <a:extLst>
                    <a:ext uri="{9D8B030D-6E8A-4147-A177-3AD203B41FA5}">
                      <a16:colId xmlns:a16="http://schemas.microsoft.com/office/drawing/2014/main" val="1509632764"/>
                    </a:ext>
                  </a:extLst>
                </a:gridCol>
                <a:gridCol w="449742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E77E9C"/>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tx1"/>
                          </a:solidFill>
                          <a:latin typeface="Roboto Medium" panose="02000000000000000000" pitchFamily="2" charset="0"/>
                          <a:ea typeface="Roboto Medium" panose="02000000000000000000" pitchFamily="2" charset="0"/>
                        </a:rPr>
                        <a:t>Individuellement. </a:t>
                      </a:r>
                    </a:p>
                    <a:p>
                      <a:pPr algn="just"/>
                      <a:r>
                        <a:rPr lang="fr-FR" sz="1000" b="0" i="0" kern="1300" baseline="0" dirty="0">
                          <a:solidFill>
                            <a:schemeClr val="tx1"/>
                          </a:solidFill>
                          <a:latin typeface="Roboto Medium" panose="02000000000000000000" pitchFamily="2" charset="0"/>
                          <a:ea typeface="Roboto Medium" panose="02000000000000000000" pitchFamily="2" charset="0"/>
                        </a:rPr>
                        <a:t>Le magazine auquel vous êtes abonné(e) réalise une enquête intitulée « Quel était votre rêve d’enfant ? ». </a:t>
                      </a:r>
                    </a:p>
                    <a:p>
                      <a:pPr algn="just"/>
                      <a:r>
                        <a:rPr lang="fr-FR" sz="1000" b="0" i="0" kern="1300" baseline="0" dirty="0">
                          <a:solidFill>
                            <a:schemeClr val="tx1"/>
                          </a:solidFill>
                          <a:latin typeface="Roboto Medium" panose="02000000000000000000" pitchFamily="2" charset="0"/>
                          <a:ea typeface="Roboto Medium" panose="02000000000000000000" pitchFamily="2" charset="0"/>
                        </a:rPr>
                        <a:t>Vous décidez d’envoyer votre contribution sur le forum du journal. </a:t>
                      </a:r>
                    </a:p>
                    <a:p>
                      <a:pPr algn="just"/>
                      <a:r>
                        <a:rPr lang="fr-FR" sz="1000" b="0" i="0" kern="1300" baseline="0" dirty="0">
                          <a:solidFill>
                            <a:schemeClr val="tx1"/>
                          </a:solidFill>
                          <a:latin typeface="Roboto Medium" panose="02000000000000000000" pitchFamily="2" charset="0"/>
                          <a:ea typeface="Roboto Medium" panose="02000000000000000000" pitchFamily="2" charset="0"/>
                        </a:rPr>
                        <a:t>Aidez-vous des questions suivantes pour rédiger votre participation : d</a:t>
                      </a:r>
                      <a:r>
                        <a:rPr lang="fr-FR" sz="1000" b="0" kern="1300" baseline="0" dirty="0">
                          <a:solidFill>
                            <a:schemeClr val="tx1"/>
                          </a:solidFill>
                          <a:latin typeface="Roboto" panose="02000000000000000000" pitchFamily="2" charset="0"/>
                          <a:ea typeface="Roboto" panose="02000000000000000000" pitchFamily="2" charset="0"/>
                        </a:rPr>
                        <a:t>e quoi rêviez-vous lorsque vous étiez enfant ? Avez-vous accompli vos rêves ? Si non, qu’est-ce qui vous en a empêché ? Quel est votre état d’esprit aujourd’hui : éprouvez-vous des regrets ou vous êtes vous accompli(e) autrement ?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0776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panose="02000000000000000000" pitchFamily="2" charset="0"/>
                          <a:ea typeface="+mn-ea"/>
                          <a:cs typeface="+mn-cs"/>
                        </a:rPr>
                        <a:t>En petits groupes.</a:t>
                      </a:r>
                    </a:p>
                    <a:p>
                      <a:pPr algn="just"/>
                      <a:r>
                        <a:rPr lang="fr-FR" sz="1000" b="0" i="0" kern="1300" baseline="0" dirty="0">
                          <a:solidFill>
                            <a:schemeClr val="dk1"/>
                          </a:solidFill>
                          <a:effectLst/>
                          <a:latin typeface="Roboto" panose="02000000000000000000" pitchFamily="2" charset="0"/>
                          <a:ea typeface="+mn-ea"/>
                          <a:cs typeface="+mn-cs"/>
                        </a:rPr>
                        <a:t>Étudiant(e) en sociologie, vous réalisez un micro-trottoir sur la thématique du bonheur.</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Préparez trois ou quatre questions et allez à la rencontre de passants pour les interviewer.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Exemples :</a:t>
                      </a:r>
                      <a:r>
                        <a:rPr lang="fr-FR" sz="1000" b="0" i="1" kern="1300" baseline="0" dirty="0">
                          <a:solidFill>
                            <a:schemeClr val="dk1"/>
                          </a:solidFill>
                          <a:effectLst/>
                          <a:latin typeface="Roboto" panose="02000000000000000000" pitchFamily="2" charset="0"/>
                          <a:ea typeface="+mn-ea"/>
                          <a:cs typeface="+mn-cs"/>
                        </a:rPr>
                        <a:t> comment définiriez-vous le bonheur ? Quelle est votre recette du bonheur ? Que pensez-vous du conseil d’Horace qui dit que pour atteindre le bonheur, il faut vivre au jour le jour et ne se soucier que du temps présent ?</a:t>
                      </a:r>
                    </a:p>
                    <a:p>
                      <a:pPr algn="just"/>
                      <a:endParaRPr lang="fr-FR" sz="1000" b="0" i="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Enregistrez leurs réponses et déposez vos enregistrements sur le mur collaboratif de votre classe (</a:t>
                      </a:r>
                      <a:r>
                        <a:rPr lang="fr-FR" sz="1000" b="0" i="0" kern="1300" baseline="0" dirty="0">
                          <a:solidFill>
                            <a:schemeClr val="dk1"/>
                          </a:solidFill>
                          <a:effectLst/>
                          <a:latin typeface="Roboto" panose="02000000000000000000" pitchFamily="2" charset="0"/>
                          <a:ea typeface="+mn-ea"/>
                          <a:cs typeface="+mn-cs"/>
                          <a:hlinkClick r:id="rId3"/>
                        </a:rPr>
                        <a:t>https://digipad.app/</a:t>
                      </a:r>
                      <a:r>
                        <a:rPr lang="fr-FR" sz="1000" b="0" i="0" kern="1300" baseline="0" dirty="0">
                          <a:solidFill>
                            <a:schemeClr val="dk1"/>
                          </a:solidFill>
                          <a:effectLst/>
                          <a:latin typeface="Roboto" panose="02000000000000000000" pitchFamily="2" charset="0"/>
                          <a:ea typeface="+mn-ea"/>
                          <a:cs typeface="+mn-cs"/>
                        </a:rPr>
                        <a:t>). Si vous étudiez dans un contexte non francophone, enregistrez les passants dans leur langue maternelle, puis préparez un compte-rendu de leurs réponses en français. </a:t>
                      </a:r>
                    </a:p>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panose="02000000000000000000" pitchFamily="2" charset="0"/>
                          <a:ea typeface="+mn-ea"/>
                          <a:cs typeface="+mn-cs"/>
                        </a:rPr>
                        <a:t>Écoutez les enregistrements des autres groupes et réagissez sur le pad.</a:t>
                      </a:r>
                    </a:p>
                    <a:p>
                      <a:pPr algn="just"/>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La série documentaire « Montre jamais ça à personne » revient sur le chemin parcouru par Orelsan depuis ses débuts, à travers une immersion dans sa vie racontée et filmée par son frère Clément qui l’a suivi pendant près de 20 ans avec sa caméra.</a:t>
                      </a:r>
                    </a:p>
                    <a:p>
                      <a:pPr algn="just"/>
                      <a:r>
                        <a:rPr lang="fr-FR" sz="1000" b="0" kern="1300" baseline="0" dirty="0">
                          <a:solidFill>
                            <a:schemeClr val="dk1"/>
                          </a:solidFill>
                          <a:effectLst/>
                          <a:latin typeface="Roboto Medium" panose="02000000000000000000" pitchFamily="2" charset="0"/>
                          <a:ea typeface="+mn-ea"/>
                          <a:cs typeface="+mn-cs"/>
                        </a:rPr>
                        <a:t>Visionnez la bande-annonce en flashant le QR code.</a:t>
                      </a:r>
                    </a:p>
                    <a:p>
                      <a:pPr algn="just"/>
                      <a:r>
                        <a:rPr lang="fr-FR" sz="1000" b="0" kern="1300" baseline="0" dirty="0">
                          <a:solidFill>
                            <a:schemeClr val="dk1"/>
                          </a:solidFill>
                          <a:effectLst/>
                          <a:latin typeface="Roboto Medium" panose="02000000000000000000" pitchFamily="2" charset="0"/>
                          <a:ea typeface="+mn-ea"/>
                          <a:cs typeface="+mn-cs"/>
                        </a:rPr>
                        <a:t>Que vous apprend la bande-annonce sur la personnalité d’Orelsan ? A-t-il réussi à accomplir ses rêves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quête » </a:t>
            </a:r>
            <a:r>
              <a:rPr lang="fr-FR" sz="1200" dirty="0">
                <a:latin typeface="Roboto" panose="02000000000000000000" pitchFamily="2" charset="0"/>
                <a:ea typeface="Roboto" panose="02000000000000000000" pitchFamily="2" charset="0"/>
              </a:rPr>
              <a:t>Orelsan</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4" name="Image 23">
            <a:extLst>
              <a:ext uri="{FF2B5EF4-FFF2-40B4-BE49-F238E27FC236}">
                <a16:creationId xmlns:a16="http://schemas.microsoft.com/office/drawing/2014/main" id="{46604411-892D-B145-85EA-459E59B6B084}"/>
              </a:ext>
            </a:extLst>
          </p:cNvPr>
          <p:cNvPicPr>
            <a:picLocks noChangeAspect="1"/>
          </p:cNvPicPr>
          <p:nvPr/>
        </p:nvPicPr>
        <p:blipFill>
          <a:blip r:embed="rId4"/>
          <a:stretch>
            <a:fillRect/>
          </a:stretch>
        </p:blipFill>
        <p:spPr>
          <a:xfrm>
            <a:off x="7937" y="0"/>
            <a:ext cx="2743200" cy="660400"/>
          </a:xfrm>
          <a:prstGeom prst="rect">
            <a:avLst/>
          </a:prstGeom>
        </p:spPr>
      </p:pic>
      <p:pic>
        <p:nvPicPr>
          <p:cNvPr id="41" name="Image 40">
            <a:extLst>
              <a:ext uri="{FF2B5EF4-FFF2-40B4-BE49-F238E27FC236}">
                <a16:creationId xmlns:a16="http://schemas.microsoft.com/office/drawing/2014/main" id="{0B5427E1-AE00-E059-DA32-75302719EB45}"/>
              </a:ext>
            </a:extLst>
          </p:cNvPr>
          <p:cNvPicPr>
            <a:picLocks noChangeAspect="1"/>
          </p:cNvPicPr>
          <p:nvPr/>
        </p:nvPicPr>
        <p:blipFill>
          <a:blip r:embed="rId5"/>
          <a:stretch>
            <a:fillRect/>
          </a:stretch>
        </p:blipFill>
        <p:spPr>
          <a:xfrm>
            <a:off x="1990752" y="1529557"/>
            <a:ext cx="508000" cy="508000"/>
          </a:xfrm>
          <a:prstGeom prst="rect">
            <a:avLst/>
          </a:prstGeom>
        </p:spPr>
      </p:pic>
      <p:pic>
        <p:nvPicPr>
          <p:cNvPr id="42" name="Image 41">
            <a:extLst>
              <a:ext uri="{FF2B5EF4-FFF2-40B4-BE49-F238E27FC236}">
                <a16:creationId xmlns:a16="http://schemas.microsoft.com/office/drawing/2014/main" id="{BA47E88F-B81E-2E83-12DC-DCF63C7C47B9}"/>
              </a:ext>
            </a:extLst>
          </p:cNvPr>
          <p:cNvPicPr>
            <a:picLocks noChangeAspect="1"/>
          </p:cNvPicPr>
          <p:nvPr/>
        </p:nvPicPr>
        <p:blipFill>
          <a:blip r:embed="rId6"/>
          <a:stretch>
            <a:fillRect/>
          </a:stretch>
        </p:blipFill>
        <p:spPr>
          <a:xfrm>
            <a:off x="1990752" y="3881888"/>
            <a:ext cx="508000" cy="508000"/>
          </a:xfrm>
          <a:prstGeom prst="rect">
            <a:avLst/>
          </a:prstGeom>
        </p:spPr>
      </p:pic>
      <p:pic>
        <p:nvPicPr>
          <p:cNvPr id="4" name="Image 3">
            <a:extLst>
              <a:ext uri="{FF2B5EF4-FFF2-40B4-BE49-F238E27FC236}">
                <a16:creationId xmlns:a16="http://schemas.microsoft.com/office/drawing/2014/main" id="{8A245E69-B739-4655-8D41-F43B703F46FF}"/>
              </a:ext>
            </a:extLst>
          </p:cNvPr>
          <p:cNvPicPr>
            <a:picLocks noChangeAspect="1"/>
          </p:cNvPicPr>
          <p:nvPr/>
        </p:nvPicPr>
        <p:blipFill>
          <a:blip r:embed="rId7"/>
          <a:stretch>
            <a:fillRect/>
          </a:stretch>
        </p:blipFill>
        <p:spPr>
          <a:xfrm>
            <a:off x="1639604" y="6627710"/>
            <a:ext cx="917529" cy="910361"/>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1040C6-BC02-6DB3-734D-CB6642F000E6}"/>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455208118"/>
              </p:ext>
            </p:extLst>
          </p:nvPr>
        </p:nvGraphicFramePr>
        <p:xfrm>
          <a:off x="3938807" y="1046220"/>
          <a:ext cx="3279702" cy="866712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10400">
                <a:tc>
                  <a:txBody>
                    <a:bodyPr/>
                    <a:lstStyle/>
                    <a:p>
                      <a:r>
                        <a:rPr lang="fr-FR" sz="1600" b="1" i="0" kern="1300" baseline="0" dirty="0">
                          <a:latin typeface="Roboto" panose="02000000000000000000" pitchFamily="2" charset="0"/>
                        </a:rPr>
                        <a:t>Après l’écoute</a:t>
                      </a:r>
                    </a:p>
                    <a:p>
                      <a:endParaRPr lang="fr-FR" sz="14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2266645">
                <a:tc>
                  <a:txBody>
                    <a:bodyPr/>
                    <a:lstStyle/>
                    <a:p>
                      <a:r>
                        <a:rPr lang="fr-FR" sz="1000" b="0" i="1" kern="1300" baseline="0" dirty="0">
                          <a:solidFill>
                            <a:schemeClr val="dk1"/>
                          </a:solidFill>
                          <a:effectLst/>
                          <a:latin typeface="Roboto Medium" panose="02000000000000000000" pitchFamily="2" charset="0"/>
                          <a:ea typeface="+mn-ea"/>
                          <a:cs typeface="+mn-cs"/>
                        </a:rPr>
                        <a:t>Individuellement</a:t>
                      </a:r>
                    </a:p>
                    <a:p>
                      <a:pPr algn="just"/>
                      <a:r>
                        <a:rPr lang="fr-FR" sz="1000" b="0" i="0" kern="1300" baseline="0" dirty="0">
                          <a:solidFill>
                            <a:schemeClr val="tx1"/>
                          </a:solidFill>
                          <a:latin typeface="Roboto Medium" panose="02000000000000000000" pitchFamily="2" charset="0"/>
                          <a:ea typeface="Roboto Medium" panose="02000000000000000000" pitchFamily="2" charset="0"/>
                        </a:rPr>
                        <a:t>Le magazine auquel vous êtes abonné(e) réalise une enquête intitulée « Quel était votre rêve d’enfant ? »</a:t>
                      </a:r>
                    </a:p>
                    <a:p>
                      <a:pPr algn="just"/>
                      <a:r>
                        <a:rPr lang="fr-FR" sz="1000" b="0" i="0" kern="1300" baseline="0" dirty="0">
                          <a:solidFill>
                            <a:schemeClr val="tx1"/>
                          </a:solidFill>
                          <a:latin typeface="Roboto Medium" panose="02000000000000000000" pitchFamily="2" charset="0"/>
                          <a:ea typeface="Roboto Medium" panose="02000000000000000000" pitchFamily="2" charset="0"/>
                        </a:rPr>
                        <a:t>Vous décidez d’envoyer votre contribution sur le forum du journal. </a:t>
                      </a:r>
                    </a:p>
                    <a:p>
                      <a:pPr algn="just"/>
                      <a:r>
                        <a:rPr lang="fr-FR" sz="1000" b="0" i="0" kern="1300" baseline="0" dirty="0">
                          <a:solidFill>
                            <a:schemeClr val="tx1"/>
                          </a:solidFill>
                          <a:latin typeface="Roboto Medium" panose="02000000000000000000" pitchFamily="2" charset="0"/>
                          <a:ea typeface="Roboto Medium" panose="02000000000000000000" pitchFamily="2" charset="0"/>
                        </a:rPr>
                        <a:t>Aidez-vous des questions suivantes pour rédiger votre participation : d</a:t>
                      </a:r>
                      <a:r>
                        <a:rPr lang="fr-FR" sz="1000" b="0" kern="1300" baseline="0" dirty="0">
                          <a:solidFill>
                            <a:schemeClr val="tx1"/>
                          </a:solidFill>
                          <a:latin typeface="Roboto" panose="02000000000000000000" pitchFamily="2" charset="0"/>
                          <a:ea typeface="Roboto" panose="02000000000000000000" pitchFamily="2" charset="0"/>
                        </a:rPr>
                        <a:t>e quoi rêviez-vous lorsque vous étiez enfant ? Avez-vous accompli vos rêves ? Si non, qu’est-ce qui vous en a empêché ? Quel est votre état d’esprit aujourd’hui : éprouvez-vous des regrets ou vous êtes vous accompli(e) autrement ? </a:t>
                      </a:r>
                    </a:p>
                    <a:p>
                      <a:pPr algn="just"/>
                      <a:r>
                        <a:rPr lang="fr-FR" sz="1000" i="1" kern="1300" baseline="0" dirty="0">
                          <a:solidFill>
                            <a:srgbClr val="E05329"/>
                          </a:solidFill>
                          <a:effectLst/>
                          <a:latin typeface="Roboto" panose="02000000000000000000" pitchFamily="2" charset="0"/>
                          <a:ea typeface="+mn-ea"/>
                          <a:cs typeface="+mn-cs"/>
                        </a:rPr>
                        <a:t>Lorsque j’étais enfant, je rêvais de devenir vétérinaire, car j’adore les animaux : notre maison ressemblait à une véritable arche de Noé. Ma mère ramassait tous les animaux mal en point qu’elle trouvait et faisait tout pour les sauver. Malheureusement, je n’étais pas assez douée pour faire de longues études. J’ai donc décidé de changer de voie. Cependant je n’éprouve aucun regret aujourd’hui. […]</a:t>
                      </a:r>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panose="0200000000000000000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3954734">
                <a:tc>
                  <a:txBody>
                    <a:bodyPr/>
                    <a:lstStyle/>
                    <a:p>
                      <a:r>
                        <a:rPr lang="fr-FR" sz="1000" b="0" i="1" kern="1300" baseline="0" dirty="0">
                          <a:solidFill>
                            <a:schemeClr val="dk1"/>
                          </a:solidFill>
                          <a:effectLst/>
                          <a:latin typeface="Roboto" panose="02000000000000000000" pitchFamily="2" charset="0"/>
                          <a:ea typeface="+mn-ea"/>
                          <a:cs typeface="+mn-cs"/>
                        </a:rPr>
                        <a:t>En petits groupes.</a:t>
                      </a:r>
                    </a:p>
                    <a:p>
                      <a:pPr algn="just"/>
                      <a:r>
                        <a:rPr lang="fr-FR" sz="1000" b="0" i="0" kern="1300" baseline="0" dirty="0">
                          <a:solidFill>
                            <a:schemeClr val="dk1"/>
                          </a:solidFill>
                          <a:effectLst/>
                          <a:latin typeface="Roboto" panose="02000000000000000000" pitchFamily="2" charset="0"/>
                          <a:ea typeface="+mn-ea"/>
                          <a:cs typeface="+mn-cs"/>
                        </a:rPr>
                        <a:t>Étudiant(e) en sociologie, vous réalisez un micro-trottoir sur la thématique du bonheur.</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Préparez trois ou quatre questions et allez à la rencontre de passants pour les interviewer.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Exemples :</a:t>
                      </a:r>
                      <a:r>
                        <a:rPr lang="fr-FR" sz="1000" b="0" i="1" kern="1300" baseline="0" dirty="0">
                          <a:solidFill>
                            <a:schemeClr val="dk1"/>
                          </a:solidFill>
                          <a:effectLst/>
                          <a:latin typeface="Roboto" panose="02000000000000000000" pitchFamily="2" charset="0"/>
                          <a:ea typeface="+mn-ea"/>
                          <a:cs typeface="+mn-cs"/>
                        </a:rPr>
                        <a:t> comment définiriez-vous le bonheur ? Quelle est votre recette du bonheur ? Que pensez-vous du conseil d’Horace qui dit que pour atteindre le bonheur, il faut vivre au jour le jour et ne se soucier que du temps présent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Enregistrez leurs réponses et déposez vos enregistrements sur le mur collaboratif de votre classe (</a:t>
                      </a:r>
                      <a:r>
                        <a:rPr lang="fr-FR" sz="1000" b="0" i="0" kern="1300" baseline="0" dirty="0">
                          <a:solidFill>
                            <a:schemeClr val="dk1"/>
                          </a:solidFill>
                          <a:effectLst/>
                          <a:latin typeface="Roboto" panose="02000000000000000000" pitchFamily="2" charset="0"/>
                          <a:ea typeface="+mn-ea"/>
                          <a:cs typeface="+mn-cs"/>
                          <a:hlinkClick r:id="rId3"/>
                        </a:rPr>
                        <a:t>https://digipad.app/</a:t>
                      </a:r>
                      <a:r>
                        <a:rPr lang="fr-FR" sz="1000" b="0" i="0" kern="1300" baseline="0" dirty="0">
                          <a:solidFill>
                            <a:schemeClr val="dk1"/>
                          </a:solidFill>
                          <a:effectLst/>
                          <a:latin typeface="Roboto" panose="02000000000000000000" pitchFamily="2" charset="0"/>
                          <a:ea typeface="+mn-ea"/>
                          <a:cs typeface="+mn-cs"/>
                        </a:rPr>
                        <a:t>). Si vous étudiez dans un contexte non francophone, enregistrez les passants dans leur langue maternelle puis préparez un compte-rendu de leurs réponses en français. </a:t>
                      </a:r>
                    </a:p>
                    <a:p>
                      <a:pPr algn="just"/>
                      <a:r>
                        <a:rPr lang="fr-FR" sz="1000" b="0" i="0" kern="1300" baseline="0" dirty="0">
                          <a:solidFill>
                            <a:schemeClr val="dk1"/>
                          </a:solidFill>
                          <a:effectLst/>
                          <a:latin typeface="Roboto" panose="02000000000000000000" pitchFamily="2" charset="0"/>
                          <a:ea typeface="+mn-ea"/>
                          <a:cs typeface="+mn-cs"/>
                        </a:rPr>
                        <a:t>Écoutez les enregistrements des autres groupes et réagissez sur le pad.</a:t>
                      </a:r>
                    </a:p>
                    <a:p>
                      <a:pPr marL="171450" indent="-171450" algn="just">
                        <a:buFontTx/>
                        <a:buChar char="-"/>
                      </a:pPr>
                      <a:r>
                        <a:rPr lang="fr-FR" sz="1000" i="1" kern="1300" dirty="0">
                          <a:solidFill>
                            <a:srgbClr val="E05329"/>
                          </a:solidFill>
                          <a:effectLst/>
                          <a:latin typeface="Roboto" panose="02000000000000000000"/>
                          <a:ea typeface="+mn-ea"/>
                          <a:cs typeface="+mn-cs"/>
                        </a:rPr>
                        <a:t>Bonjour Madame.</a:t>
                      </a:r>
                    </a:p>
                    <a:p>
                      <a:pPr marL="171450" indent="-171450" algn="just">
                        <a:buFontTx/>
                        <a:buChar char="-"/>
                      </a:pPr>
                      <a:r>
                        <a:rPr lang="fr-FR" sz="1000" i="1" kern="1300" dirty="0">
                          <a:solidFill>
                            <a:srgbClr val="E05329"/>
                          </a:solidFill>
                          <a:effectLst/>
                          <a:latin typeface="Roboto" panose="02000000000000000000"/>
                          <a:ea typeface="+mn-ea"/>
                          <a:cs typeface="+mn-cs"/>
                        </a:rPr>
                        <a:t>Bonjour !</a:t>
                      </a:r>
                    </a:p>
                    <a:p>
                      <a:pPr marL="171450" indent="-171450" algn="just">
                        <a:buFontTx/>
                        <a:buChar char="-"/>
                      </a:pPr>
                      <a:r>
                        <a:rPr lang="fr-FR" sz="1000" i="1" kern="1300" dirty="0">
                          <a:solidFill>
                            <a:srgbClr val="E05329"/>
                          </a:solidFill>
                          <a:effectLst/>
                          <a:latin typeface="Roboto" panose="02000000000000000000"/>
                          <a:ea typeface="+mn-ea"/>
                          <a:cs typeface="+mn-cs"/>
                        </a:rPr>
                        <a:t>Nous sommes étudiants et nous réalisons un micro-trottoir sur le thème du bonheur. Auriez-vous quelques minutes pour répondre à nos questions ?</a:t>
                      </a:r>
                    </a:p>
                    <a:p>
                      <a:pPr marL="171450" indent="-171450" algn="just">
                        <a:buFontTx/>
                        <a:buChar char="-"/>
                      </a:pPr>
                      <a:r>
                        <a:rPr lang="fr-FR" sz="1000" i="1" kern="1300" dirty="0">
                          <a:solidFill>
                            <a:srgbClr val="E05329"/>
                          </a:solidFill>
                          <a:effectLst/>
                          <a:latin typeface="Roboto" panose="02000000000000000000"/>
                          <a:ea typeface="+mn-ea"/>
                          <a:cs typeface="+mn-cs"/>
                        </a:rPr>
                        <a:t>Bien sûr, avec plaisir.</a:t>
                      </a:r>
                    </a:p>
                    <a:p>
                      <a:pPr marL="171450" indent="-171450" algn="just">
                        <a:buFontTx/>
                        <a:buChar char="-"/>
                      </a:pPr>
                      <a:r>
                        <a:rPr lang="fr-FR" sz="1000" i="1" kern="1300" dirty="0">
                          <a:solidFill>
                            <a:srgbClr val="E05329"/>
                          </a:solidFill>
                          <a:effectLst/>
                          <a:latin typeface="Roboto" panose="02000000000000000000"/>
                          <a:ea typeface="+mn-ea"/>
                          <a:cs typeface="+mn-cs"/>
                        </a:rPr>
                        <a:t>Alors comment définiriez-vous le bonheur ?</a:t>
                      </a:r>
                    </a:p>
                    <a:p>
                      <a:pPr marL="171450" indent="-171450" algn="just">
                        <a:buFontTx/>
                        <a:buChar char="-"/>
                      </a:pPr>
                      <a:r>
                        <a:rPr lang="fr-FR" sz="1000" i="1" kern="1300" dirty="0">
                          <a:solidFill>
                            <a:srgbClr val="E05329"/>
                          </a:solidFill>
                          <a:effectLst/>
                          <a:latin typeface="Roboto" panose="02000000000000000000"/>
                          <a:ea typeface="+mn-ea"/>
                          <a:cs typeface="+mn-cs"/>
                        </a:rPr>
                        <a:t>Ouh… question difficile ! Je pense que le bonheur, c’est quelque chose de subjectif. Pour moi, c’est être bien dans sa peau et être entouré des gens qu’on aime. […]</a:t>
                      </a:r>
                    </a:p>
                    <a:p>
                      <a:endParaRPr lang="fr-FR" sz="900" b="0" kern="1300" baseline="0" dirty="0">
                        <a:solidFill>
                          <a:srgbClr val="E05329"/>
                        </a:solidFill>
                        <a:effectLst/>
                        <a:latin typeface="Roboto" panose="02000000000000000000"/>
                        <a:ea typeface="+mn-ea"/>
                        <a:cs typeface="+mn-cs"/>
                      </a:endParaRPr>
                    </a:p>
                    <a:p>
                      <a:endParaRPr lang="fr-FR" sz="900" b="0" i="0" kern="1300" baseline="0" dirty="0">
                        <a:latin typeface="Roboto" panose="0200000000000000000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Quête » </a:t>
            </a:r>
            <a:r>
              <a:rPr lang="fr-FR" sz="1200" dirty="0">
                <a:latin typeface="Roboto" panose="02000000000000000000" pitchFamily="2" charset="0"/>
                <a:ea typeface="Roboto" panose="02000000000000000000" pitchFamily="2" charset="0"/>
              </a:rPr>
              <a:t>Orelsan</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3930388454"/>
              </p:ext>
            </p:extLst>
          </p:nvPr>
        </p:nvGraphicFramePr>
        <p:xfrm>
          <a:off x="325877" y="1046220"/>
          <a:ext cx="3279702" cy="8517203"/>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97143">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58143">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834370">
                <a:tc>
                  <a:txBody>
                    <a:bodyPr/>
                    <a:lstStyle/>
                    <a:p>
                      <a:pPr algn="just"/>
                      <a:r>
                        <a:rPr lang="fr-FR" sz="1000" b="0" i="0" kern="1300" baseline="0" dirty="0">
                          <a:latin typeface="Roboto" panose="02000000000000000000" pitchFamily="2" charset="0"/>
                        </a:rPr>
                        <a:t>Cherchez dans le dictionnaire la signification du mot « quête » ?</a:t>
                      </a:r>
                    </a:p>
                    <a:p>
                      <a:pPr algn="just"/>
                      <a:r>
                        <a:rPr lang="fr-FR" sz="1000" b="0" i="0" kern="1300" baseline="0" dirty="0">
                          <a:latin typeface="Roboto" panose="02000000000000000000" pitchFamily="2" charset="0"/>
                        </a:rPr>
                        <a:t>Qu’est ce qui le différencie du mot « recherche » ?</a:t>
                      </a:r>
                    </a:p>
                    <a:p>
                      <a:pPr algn="just"/>
                      <a:r>
                        <a:rPr lang="fr-FR" sz="1000" b="0" i="0" kern="1300" baseline="0" dirty="0">
                          <a:latin typeface="Roboto" panose="02000000000000000000" pitchFamily="2" charset="0"/>
                        </a:rPr>
                        <a:t>D’après vous, quelle peut être la quête d’une vie ?</a:t>
                      </a:r>
                    </a:p>
                    <a:p>
                      <a:pPr algn="just"/>
                      <a:r>
                        <a:rPr lang="fr-FR" sz="1000" i="1" kern="1300" dirty="0">
                          <a:solidFill>
                            <a:srgbClr val="E05329"/>
                          </a:solidFill>
                          <a:effectLst/>
                          <a:latin typeface="Roboto" panose="02000000000000000000" pitchFamily="2" charset="0"/>
                          <a:ea typeface="+mn-ea"/>
                          <a:cs typeface="+mn-cs"/>
                        </a:rPr>
                        <a:t>Une quête est un terme littéraire, vieilli qui désigne l’action de chercher. C’est une recherche obstinée de quelque chose. </a:t>
                      </a:r>
                      <a:r>
                        <a:rPr lang="fr-FR" sz="1000" b="0" i="1" kern="1300" baseline="0" dirty="0">
                          <a:solidFill>
                            <a:srgbClr val="E05329"/>
                          </a:solidFill>
                          <a:effectLst/>
                          <a:latin typeface="Roboto" panose="02000000000000000000" pitchFamily="2" charset="0"/>
                          <a:ea typeface="+mn-ea"/>
                          <a:cs typeface="+mn-cs"/>
                        </a:rPr>
                        <a:t>Cela peut aussi désigner l’action de demander des dons, généralement en argent.</a:t>
                      </a:r>
                    </a:p>
                    <a:p>
                      <a:pPr algn="just"/>
                      <a:r>
                        <a:rPr lang="fr-FR" sz="1000" b="0" i="1" kern="1300" baseline="0" dirty="0">
                          <a:solidFill>
                            <a:srgbClr val="E05329"/>
                          </a:solidFill>
                          <a:effectLst/>
                          <a:latin typeface="Roboto" panose="02000000000000000000" pitchFamily="2" charset="0"/>
                          <a:ea typeface="+mn-ea"/>
                          <a:cs typeface="+mn-cs"/>
                        </a:rPr>
                        <a:t>Pour moi le mot « quête » est plus spirituel que le mot « recherche » qui implique méthode et détermination.</a:t>
                      </a:r>
                    </a:p>
                    <a:p>
                      <a:pPr algn="just"/>
                      <a:r>
                        <a:rPr lang="fr-FR" sz="1000" b="0" i="1" kern="1300" baseline="0" dirty="0">
                          <a:solidFill>
                            <a:srgbClr val="E05329"/>
                          </a:solidFill>
                          <a:effectLst/>
                          <a:latin typeface="Roboto" panose="02000000000000000000" pitchFamily="2" charset="0"/>
                          <a:ea typeface="+mn-ea"/>
                          <a:cs typeface="+mn-cs"/>
                        </a:rPr>
                        <a:t>Pour moi, la quête d’une vie c’est le bonheur : comment vivre heureux ?</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2414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58143">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748358">
                <a:tc>
                  <a:txBody>
                    <a:bodyPr/>
                    <a:lstStyle/>
                    <a:p>
                      <a:r>
                        <a:rPr lang="fr-FR" sz="1000" b="0" i="0" kern="1300" baseline="0" dirty="0">
                          <a:solidFill>
                            <a:schemeClr val="dk1"/>
                          </a:solidFill>
                          <a:effectLst/>
                          <a:latin typeface="Roboto" panose="02000000000000000000"/>
                          <a:ea typeface="+mn-ea"/>
                          <a:cs typeface="+mn-cs"/>
                        </a:rPr>
                        <a:t>Écoutez la chanson </a:t>
                      </a:r>
                      <a:r>
                        <a:rPr lang="fr-FR" sz="1000" b="0" i="0" kern="1300" baseline="0" dirty="0">
                          <a:solidFill>
                            <a:schemeClr val="dk1"/>
                          </a:solidFill>
                          <a:effectLst/>
                          <a:latin typeface="Roboto Medium" panose="02000000000000000000" pitchFamily="2" charset="0"/>
                          <a:ea typeface="+mn-ea"/>
                          <a:cs typeface="+mn-cs"/>
                        </a:rPr>
                        <a:t>et répondez aux questions.</a:t>
                      </a:r>
                    </a:p>
                    <a:p>
                      <a:pPr algn="just"/>
                      <a:r>
                        <a:rPr lang="fr-FR" sz="1000" i="1" kern="1300" dirty="0">
                          <a:solidFill>
                            <a:srgbClr val="E05329"/>
                          </a:solidFill>
                          <a:effectLst/>
                          <a:latin typeface="Roboto" panose="02000000000000000000"/>
                          <a:ea typeface="+mn-ea"/>
                          <a:cs typeface="+mn-cs"/>
                        </a:rPr>
                        <a:t>La musique me fait penser à une comptine enfantine parce que j’entends une boite à musique, une batterie, des chœurs d’enfants.</a:t>
                      </a:r>
                    </a:p>
                    <a:p>
                      <a:pPr algn="just"/>
                      <a:r>
                        <a:rPr lang="fr-FR" sz="1000" i="1" kern="1300" dirty="0">
                          <a:solidFill>
                            <a:srgbClr val="E05329"/>
                          </a:solidFill>
                          <a:effectLst/>
                          <a:latin typeface="Roboto" panose="02000000000000000000"/>
                          <a:ea typeface="+mn-ea"/>
                          <a:cs typeface="+mn-cs"/>
                        </a:rPr>
                        <a:t>Je trouve cette chanson nostalgique.</a:t>
                      </a:r>
                      <a:endParaRPr lang="fr-FR" sz="1000" b="0" i="0" kern="1300" baseline="0" dirty="0">
                        <a:latin typeface="Roboto" panose="0200000000000000000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63487">
                <a:tc>
                  <a:txBody>
                    <a:bodyPr/>
                    <a:lstStyle/>
                    <a:p>
                      <a:endParaRPr lang="fr-FR" sz="900" b="0" i="0" kern="1300" baseline="0" dirty="0">
                        <a:latin typeface="Roboto" panose="0200000000000000000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58143">
                <a:tc>
                  <a:txBody>
                    <a:bodyPr/>
                    <a:lstStyle/>
                    <a:p>
                      <a:r>
                        <a:rPr lang="fr-FR" sz="1000" b="0" i="0" kern="1300" baseline="0" dirty="0">
                          <a:solidFill>
                            <a:schemeClr val="bg1"/>
                          </a:solidFill>
                          <a:latin typeface="Roboto" panose="0200000000000000000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3866843">
                <a:tc>
                  <a:txBody>
                    <a:bodyPr/>
                    <a:lstStyle/>
                    <a:p>
                      <a:pPr marL="0" indent="0" algn="just">
                        <a:buNone/>
                      </a:pPr>
                      <a:r>
                        <a:rPr lang="fr-FR" sz="1000" b="0" kern="1300" baseline="0" dirty="0">
                          <a:solidFill>
                            <a:schemeClr val="dk1"/>
                          </a:solidFill>
                          <a:effectLst/>
                          <a:latin typeface="Roboto" panose="02000000000000000000"/>
                          <a:ea typeface="+mn-ea"/>
                          <a:cs typeface="+mn-cs"/>
                        </a:rPr>
                        <a:t>A. Écoutez les paroles de la chanson et dites si les phrases sont vraies ou fausses.</a:t>
                      </a:r>
                    </a:p>
                    <a:p>
                      <a:pPr marL="0" indent="0">
                        <a:buNone/>
                      </a:pPr>
                      <a:r>
                        <a:rPr lang="fr-FR" sz="1000" i="1" kern="1300" dirty="0">
                          <a:solidFill>
                            <a:srgbClr val="E05329"/>
                          </a:solidFill>
                          <a:effectLst/>
                          <a:latin typeface="Roboto" panose="02000000000000000000"/>
                          <a:ea typeface="+mn-ea"/>
                          <a:cs typeface="+mn-cs"/>
                        </a:rPr>
                        <a:t>1. V / 2. F / 3. F / 4. V / 5. F / 6. F / 7. V</a:t>
                      </a:r>
                    </a:p>
                    <a:p>
                      <a:pPr marL="0" indent="0">
                        <a:buNone/>
                      </a:pPr>
                      <a:endParaRPr lang="fr-FR" sz="1000" b="0" kern="1300" baseline="0" dirty="0">
                        <a:solidFill>
                          <a:schemeClr val="dk1"/>
                        </a:solidFill>
                        <a:effectLst/>
                        <a:latin typeface="Roboto" panose="02000000000000000000"/>
                        <a:ea typeface="+mn-ea"/>
                        <a:cs typeface="+mn-cs"/>
                      </a:endParaRPr>
                    </a:p>
                    <a:p>
                      <a:pPr marL="0" indent="0" algn="just">
                        <a:buNone/>
                      </a:pPr>
                      <a:r>
                        <a:rPr lang="fr-FR" sz="1000" b="0" kern="1300" baseline="0" dirty="0">
                          <a:solidFill>
                            <a:schemeClr val="dk1"/>
                          </a:solidFill>
                          <a:effectLst/>
                          <a:latin typeface="Roboto" panose="02000000000000000000"/>
                          <a:ea typeface="+mn-ea"/>
                          <a:cs typeface="+mn-cs"/>
                        </a:rPr>
                        <a:t>B. Quel(s) temps Orelsan utilise-t-il dans les couplets de sa chanson ? Et dans les refrains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a:ea typeface="+mn-ea"/>
                          <a:cs typeface="+mn-cs"/>
                        </a:rPr>
                        <a:t>Dans les couplets Orelsan n’utilise que le présent. Dans les refrains, il utilise l’imparfait, le conditionnel et le présent</a:t>
                      </a:r>
                      <a:r>
                        <a:rPr lang="fr-FR" sz="1000" b="0" i="1" kern="1300" baseline="0" dirty="0">
                          <a:solidFill>
                            <a:srgbClr val="E05329"/>
                          </a:solidFill>
                          <a:effectLst/>
                          <a:latin typeface="Roboto" panose="02000000000000000000"/>
                          <a:ea typeface="+mn-ea"/>
                          <a:cs typeface="+mn-cs"/>
                        </a:rPr>
                        <a:t>.</a:t>
                      </a:r>
                    </a:p>
                    <a:p>
                      <a:endParaRPr lang="fr-FR" sz="1000" b="0" kern="1300" baseline="0" dirty="0">
                        <a:solidFill>
                          <a:schemeClr val="dk1"/>
                        </a:solidFill>
                        <a:effectLst/>
                        <a:latin typeface="Roboto" panose="02000000000000000000"/>
                        <a:ea typeface="+mn-ea"/>
                        <a:cs typeface="+mn-cs"/>
                      </a:endParaRPr>
                    </a:p>
                    <a:p>
                      <a:pPr marL="0" indent="0">
                        <a:buNone/>
                      </a:pPr>
                      <a:r>
                        <a:rPr lang="fr-FR" sz="1000" b="0" kern="1300" baseline="0" dirty="0">
                          <a:solidFill>
                            <a:schemeClr val="dk1"/>
                          </a:solidFill>
                          <a:effectLst/>
                          <a:latin typeface="Roboto" panose="02000000000000000000"/>
                          <a:ea typeface="+mn-ea"/>
                          <a:cs typeface="+mn-cs"/>
                        </a:rPr>
                        <a:t>C. Quelle impression cela donne-t-il ?</a:t>
                      </a:r>
                    </a:p>
                    <a:p>
                      <a:pPr algn="just"/>
                      <a:r>
                        <a:rPr lang="fr-FR" sz="1000" b="0" i="1" kern="1300" baseline="0" dirty="0">
                          <a:solidFill>
                            <a:srgbClr val="E05329"/>
                          </a:solidFill>
                          <a:effectLst/>
                          <a:latin typeface="Roboto" panose="02000000000000000000"/>
                          <a:ea typeface="+mn-ea"/>
                          <a:cs typeface="+mn-cs"/>
                        </a:rPr>
                        <a:t>Le fait qu’Orelsan utilise le présent alors qu’il évoque des souvenirs nous donne l’impression de voyager dans le temps avec lui, de vivre ces souvenirs de manière plus explicite. Le présent ancre l’histoire dans le réel. Les temps utilisés dans les refrains nous montre la fatalité du temps qui passe : les moments décrits par Orelsan n’existent plus.</a:t>
                      </a:r>
                    </a:p>
                    <a:p>
                      <a:endParaRPr lang="fr-FR" sz="1000" b="0" i="0" kern="1300" baseline="0" dirty="0">
                        <a:latin typeface="Roboto" panose="0200000000000000000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a:ea typeface="+mn-ea"/>
                          <a:cs typeface="+mn-cs"/>
                        </a:rPr>
                        <a:t>C. Dans cette chanson le refrain est évolutif, mais une phrase revient en boucle : « C’qui compte, c’est pas l’arrivée, c’est la quête ». D’après vous, quel message Orelsan cherche-t-il à transmettre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a:ea typeface="+mn-ea"/>
                          <a:cs typeface="+mn-cs"/>
                        </a:rPr>
                        <a:t>Selon moi, Orelsan fait une analogie avec le voyage : ce n’est pas la destination qui compte, mais les différentes étapes du voyages. Les moments vécus pour atteindre un but sont plus importants que le but lui-même.</a:t>
                      </a:r>
                      <a:endParaRPr lang="fr-FR" sz="1000" b="0" i="0" kern="1300" baseline="0" dirty="0">
                        <a:latin typeface="Roboto" panose="0200000000000000000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Famille</a:t>
            </a:r>
          </a:p>
        </p:txBody>
      </p:sp>
    </p:spTree>
    <p:extLst>
      <p:ext uri="{BB962C8B-B14F-4D97-AF65-F5344CB8AC3E}">
        <p14:creationId xmlns:p14="http://schemas.microsoft.com/office/powerpoint/2010/main" val="365401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BACD2F-5190-653C-112F-E8B17CB12F40}"/>
              </a:ext>
            </a:extLst>
          </p:cNvPr>
          <p:cNvPicPr>
            <a:picLocks noChangeAspect="1"/>
          </p:cNvPicPr>
          <p:nvPr/>
        </p:nvPicPr>
        <p:blipFill>
          <a:blip r:embed="rId2"/>
          <a:stretch>
            <a:fillRect/>
          </a:stretch>
        </p:blipFill>
        <p:spPr>
          <a:xfrm>
            <a:off x="0" y="11113"/>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quête » </a:t>
            </a:r>
            <a:r>
              <a:rPr lang="fr-FR" sz="1200" dirty="0">
                <a:latin typeface="Roboto" panose="02000000000000000000" pitchFamily="2" charset="0"/>
                <a:ea typeface="Roboto" panose="02000000000000000000" pitchFamily="2" charset="0"/>
              </a:rPr>
              <a:t>Orelsan</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Famille</a:t>
            </a:r>
          </a:p>
        </p:txBody>
      </p:sp>
      <p:sp>
        <p:nvSpPr>
          <p:cNvPr id="12" name="ZoneTexte 11">
            <a:extLst>
              <a:ext uri="{FF2B5EF4-FFF2-40B4-BE49-F238E27FC236}">
                <a16:creationId xmlns:a16="http://schemas.microsoft.com/office/drawing/2014/main" id="{4DD95A50-527F-18CC-A104-64E32B83E55B}"/>
              </a:ext>
            </a:extLst>
          </p:cNvPr>
          <p:cNvSpPr txBox="1"/>
          <p:nvPr/>
        </p:nvSpPr>
        <p:spPr>
          <a:xfrm>
            <a:off x="990599" y="1255019"/>
            <a:ext cx="5410199" cy="153888"/>
          </a:xfrm>
          <a:prstGeom prst="rect">
            <a:avLst/>
          </a:prstGeom>
          <a:noFill/>
        </p:spPr>
        <p:txBody>
          <a:bodyPr wrap="square" lIns="0" tIns="0" rIns="0" bIns="0" rtlCol="0">
            <a:spAutoFit/>
          </a:bodyPr>
          <a:lstStyle/>
          <a:p>
            <a:r>
              <a:rPr lang="fr-FR" sz="1000" kern="1300" dirty="0">
                <a:solidFill>
                  <a:schemeClr val="dk1"/>
                </a:solidFill>
                <a:latin typeface="Roboto Medium" panose="02000000000000000000" pitchFamily="2" charset="0"/>
              </a:rPr>
              <a:t>Imprimer et découper un jeu d’étiquettes par groupe.</a:t>
            </a:r>
          </a:p>
        </p:txBody>
      </p:sp>
      <p:pic>
        <p:nvPicPr>
          <p:cNvPr id="6" name="Image 5">
            <a:extLst>
              <a:ext uri="{FF2B5EF4-FFF2-40B4-BE49-F238E27FC236}">
                <a16:creationId xmlns:a16="http://schemas.microsoft.com/office/drawing/2014/main" id="{822BC1CF-F239-8DE3-42D4-29D7C39E173D}"/>
              </a:ext>
            </a:extLst>
          </p:cNvPr>
          <p:cNvPicPr>
            <a:picLocks noChangeAspect="1"/>
          </p:cNvPicPr>
          <p:nvPr/>
        </p:nvPicPr>
        <p:blipFill>
          <a:blip r:embed="rId3"/>
          <a:stretch>
            <a:fillRect/>
          </a:stretch>
        </p:blipFill>
        <p:spPr>
          <a:xfrm>
            <a:off x="383977" y="1179695"/>
            <a:ext cx="508000" cy="508000"/>
          </a:xfrm>
          <a:prstGeom prst="rect">
            <a:avLst/>
          </a:prstGeom>
        </p:spPr>
      </p:pic>
      <p:graphicFrame>
        <p:nvGraphicFramePr>
          <p:cNvPr id="5" name="Tableau 4">
            <a:extLst>
              <a:ext uri="{FF2B5EF4-FFF2-40B4-BE49-F238E27FC236}">
                <a16:creationId xmlns:a16="http://schemas.microsoft.com/office/drawing/2014/main" id="{472DDB5A-5FE6-45BC-8B4C-18F7481D0B19}"/>
              </a:ext>
            </a:extLst>
          </p:cNvPr>
          <p:cNvGraphicFramePr>
            <a:graphicFrameLocks noGrp="1"/>
          </p:cNvGraphicFramePr>
          <p:nvPr>
            <p:extLst>
              <p:ext uri="{D42A27DB-BD31-4B8C-83A1-F6EECF244321}">
                <p14:modId xmlns:p14="http://schemas.microsoft.com/office/powerpoint/2010/main" val="3740897219"/>
              </p:ext>
            </p:extLst>
          </p:nvPr>
        </p:nvGraphicFramePr>
        <p:xfrm>
          <a:off x="990598" y="1689039"/>
          <a:ext cx="5586047" cy="3456000"/>
        </p:xfrm>
        <a:graphic>
          <a:graphicData uri="http://schemas.openxmlformats.org/drawingml/2006/table">
            <a:tbl>
              <a:tblPr firstRow="1" bandRow="1">
                <a:tableStyleId>{5C22544A-7EE6-4342-B048-85BDC9FD1C3A}</a:tableStyleId>
              </a:tblPr>
              <a:tblGrid>
                <a:gridCol w="1485316">
                  <a:extLst>
                    <a:ext uri="{9D8B030D-6E8A-4147-A177-3AD203B41FA5}">
                      <a16:colId xmlns:a16="http://schemas.microsoft.com/office/drawing/2014/main" val="4245443491"/>
                    </a:ext>
                  </a:extLst>
                </a:gridCol>
                <a:gridCol w="4100731">
                  <a:extLst>
                    <a:ext uri="{9D8B030D-6E8A-4147-A177-3AD203B41FA5}">
                      <a16:colId xmlns:a16="http://schemas.microsoft.com/office/drawing/2014/main" val="530499653"/>
                    </a:ext>
                  </a:extLst>
                </a:gridCol>
              </a:tblGrid>
              <a:tr h="576000">
                <a:tc>
                  <a:txBody>
                    <a:bodyPr/>
                    <a:lstStyle/>
                    <a:p>
                      <a:pPr algn="ctr">
                        <a:lnSpc>
                          <a:spcPct val="100000"/>
                        </a:lnSpc>
                      </a:pPr>
                      <a:r>
                        <a:rPr lang="fr-FR" sz="1000" b="0" dirty="0">
                          <a:solidFill>
                            <a:schemeClr val="tx1"/>
                          </a:solidFill>
                          <a:latin typeface="Roboto" panose="02000000000000000000"/>
                        </a:rPr>
                        <a:t>5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Quitte la maison car l’ambiance familiale est lourde et se met au rap.</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4001273361"/>
                  </a:ext>
                </a:extLst>
              </a:tr>
              <a:tr h="576000">
                <a:tc>
                  <a:txBody>
                    <a:bodyPr/>
                    <a:lstStyle/>
                    <a:p>
                      <a:pPr algn="ctr">
                        <a:lnSpc>
                          <a:spcPct val="100000"/>
                        </a:lnSpc>
                      </a:pPr>
                      <a:r>
                        <a:rPr lang="fr-FR" sz="1000" b="0" dirty="0">
                          <a:solidFill>
                            <a:schemeClr val="tx1"/>
                          </a:solidFill>
                          <a:latin typeface="Roboto" panose="02000000000000000000"/>
                        </a:rPr>
                        <a:t>10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Fait des bêtises en classe pour se faire des amis.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563479085"/>
                  </a:ext>
                </a:extLst>
              </a:tr>
              <a:tr h="576000">
                <a:tc>
                  <a:txBody>
                    <a:bodyPr/>
                    <a:lstStyle/>
                    <a:p>
                      <a:pPr algn="ctr">
                        <a:lnSpc>
                          <a:spcPct val="100000"/>
                        </a:lnSpc>
                      </a:pPr>
                      <a:r>
                        <a:rPr lang="fr-FR" sz="1000" b="0" dirty="0">
                          <a:solidFill>
                            <a:schemeClr val="tx1"/>
                          </a:solidFill>
                          <a:latin typeface="Roboto" panose="02000000000000000000"/>
                        </a:rPr>
                        <a:t>12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Est un enfant solitaire qui se réfugie dans la lecture.</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69595185"/>
                  </a:ext>
                </a:extLst>
              </a:tr>
              <a:tr h="576000">
                <a:tc>
                  <a:txBody>
                    <a:bodyPr/>
                    <a:lstStyle/>
                    <a:p>
                      <a:pPr algn="ctr">
                        <a:lnSpc>
                          <a:spcPct val="100000"/>
                        </a:lnSpc>
                      </a:pPr>
                      <a:r>
                        <a:rPr lang="fr-FR" sz="1000" b="0" dirty="0">
                          <a:solidFill>
                            <a:schemeClr val="tx1"/>
                          </a:solidFill>
                          <a:latin typeface="Roboto" panose="02000000000000000000"/>
                        </a:rPr>
                        <a:t>14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Regarde en boucle le même film et a des amis peu fréquentables.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563427586"/>
                  </a:ext>
                </a:extLst>
              </a:tr>
              <a:tr h="576000">
                <a:tc>
                  <a:txBody>
                    <a:bodyPr/>
                    <a:lstStyle/>
                    <a:p>
                      <a:pPr algn="ctr">
                        <a:lnSpc>
                          <a:spcPct val="100000"/>
                        </a:lnSpc>
                      </a:pPr>
                      <a:r>
                        <a:rPr lang="fr-FR" sz="1000" b="0" dirty="0">
                          <a:solidFill>
                            <a:schemeClr val="tx1"/>
                          </a:solidFill>
                          <a:latin typeface="Roboto" panose="02000000000000000000"/>
                        </a:rPr>
                        <a:t>15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A une passion pour le basket et se met à la mode américaine.</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91976200"/>
                  </a:ext>
                </a:extLst>
              </a:tr>
              <a:tr h="576000">
                <a:tc>
                  <a:txBody>
                    <a:bodyPr/>
                    <a:lstStyle/>
                    <a:p>
                      <a:pPr algn="ctr">
                        <a:lnSpc>
                          <a:spcPct val="100000"/>
                        </a:lnSpc>
                      </a:pPr>
                      <a:r>
                        <a:rPr lang="fr-FR" sz="1000" b="0" dirty="0">
                          <a:solidFill>
                            <a:schemeClr val="tx1"/>
                          </a:solidFill>
                          <a:latin typeface="Roboto" panose="02000000000000000000"/>
                        </a:rPr>
                        <a:t>16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Vit son premier grand amour mais doit déménager.</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90256314"/>
                  </a:ext>
                </a:extLst>
              </a:tr>
            </a:tbl>
          </a:graphicData>
        </a:graphic>
      </p:graphicFrame>
      <p:graphicFrame>
        <p:nvGraphicFramePr>
          <p:cNvPr id="2" name="Tableau 1">
            <a:extLst>
              <a:ext uri="{FF2B5EF4-FFF2-40B4-BE49-F238E27FC236}">
                <a16:creationId xmlns:a16="http://schemas.microsoft.com/office/drawing/2014/main" id="{CFDB3E14-484F-4441-AED0-1842AFE5E043}"/>
              </a:ext>
            </a:extLst>
          </p:cNvPr>
          <p:cNvGraphicFramePr>
            <a:graphicFrameLocks noGrp="1"/>
          </p:cNvGraphicFramePr>
          <p:nvPr>
            <p:extLst>
              <p:ext uri="{D42A27DB-BD31-4B8C-83A1-F6EECF244321}">
                <p14:modId xmlns:p14="http://schemas.microsoft.com/office/powerpoint/2010/main" val="2493146585"/>
              </p:ext>
            </p:extLst>
          </p:nvPr>
        </p:nvGraphicFramePr>
        <p:xfrm>
          <a:off x="990599" y="5643029"/>
          <a:ext cx="5586047" cy="3456000"/>
        </p:xfrm>
        <a:graphic>
          <a:graphicData uri="http://schemas.openxmlformats.org/drawingml/2006/table">
            <a:tbl>
              <a:tblPr firstRow="1" bandRow="1">
                <a:tableStyleId>{5C22544A-7EE6-4342-B048-85BDC9FD1C3A}</a:tableStyleId>
              </a:tblPr>
              <a:tblGrid>
                <a:gridCol w="1485316">
                  <a:extLst>
                    <a:ext uri="{9D8B030D-6E8A-4147-A177-3AD203B41FA5}">
                      <a16:colId xmlns:a16="http://schemas.microsoft.com/office/drawing/2014/main" val="3831944359"/>
                    </a:ext>
                  </a:extLst>
                </a:gridCol>
                <a:gridCol w="4100731">
                  <a:extLst>
                    <a:ext uri="{9D8B030D-6E8A-4147-A177-3AD203B41FA5}">
                      <a16:colId xmlns:a16="http://schemas.microsoft.com/office/drawing/2014/main" val="2977601525"/>
                    </a:ext>
                  </a:extLst>
                </a:gridCol>
              </a:tblGrid>
              <a:tr h="576000">
                <a:tc>
                  <a:txBody>
                    <a:bodyPr/>
                    <a:lstStyle/>
                    <a:p>
                      <a:pPr algn="ctr">
                        <a:lnSpc>
                          <a:spcPct val="100000"/>
                        </a:lnSpc>
                      </a:pPr>
                      <a:r>
                        <a:rPr lang="fr-FR" sz="1000" b="0" dirty="0">
                          <a:solidFill>
                            <a:schemeClr val="tx1"/>
                          </a:solidFill>
                          <a:latin typeface="Roboto" panose="02000000000000000000"/>
                        </a:rPr>
                        <a:t>5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Quitte la maison car l’ambiance familiale est lourde et se met au rap.</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205362334"/>
                  </a:ext>
                </a:extLst>
              </a:tr>
              <a:tr h="576000">
                <a:tc>
                  <a:txBody>
                    <a:bodyPr/>
                    <a:lstStyle/>
                    <a:p>
                      <a:pPr algn="ctr">
                        <a:lnSpc>
                          <a:spcPct val="100000"/>
                        </a:lnSpc>
                      </a:pPr>
                      <a:r>
                        <a:rPr lang="fr-FR" sz="1000" b="0" dirty="0">
                          <a:solidFill>
                            <a:schemeClr val="tx1"/>
                          </a:solidFill>
                          <a:latin typeface="Roboto" panose="02000000000000000000"/>
                        </a:rPr>
                        <a:t>10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Fait des bêtises en classe pour se faire des amis.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492558682"/>
                  </a:ext>
                </a:extLst>
              </a:tr>
              <a:tr h="576000">
                <a:tc>
                  <a:txBody>
                    <a:bodyPr/>
                    <a:lstStyle/>
                    <a:p>
                      <a:pPr algn="ctr">
                        <a:lnSpc>
                          <a:spcPct val="100000"/>
                        </a:lnSpc>
                      </a:pPr>
                      <a:r>
                        <a:rPr lang="fr-FR" sz="1000" b="0" dirty="0">
                          <a:solidFill>
                            <a:schemeClr val="tx1"/>
                          </a:solidFill>
                          <a:latin typeface="Roboto" panose="02000000000000000000"/>
                        </a:rPr>
                        <a:t>12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Est un enfant solitaire qui se réfugie dans la lecture.</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228756335"/>
                  </a:ext>
                </a:extLst>
              </a:tr>
              <a:tr h="576000">
                <a:tc>
                  <a:txBody>
                    <a:bodyPr/>
                    <a:lstStyle/>
                    <a:p>
                      <a:pPr algn="ctr">
                        <a:lnSpc>
                          <a:spcPct val="100000"/>
                        </a:lnSpc>
                      </a:pPr>
                      <a:r>
                        <a:rPr lang="fr-FR" sz="1000" b="0" dirty="0">
                          <a:solidFill>
                            <a:schemeClr val="tx1"/>
                          </a:solidFill>
                          <a:latin typeface="Roboto" panose="02000000000000000000"/>
                        </a:rPr>
                        <a:t>14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Regarde en boucle le même film et a des amis peu fréquentables.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970789883"/>
                  </a:ext>
                </a:extLst>
              </a:tr>
              <a:tr h="576000">
                <a:tc>
                  <a:txBody>
                    <a:bodyPr/>
                    <a:lstStyle/>
                    <a:p>
                      <a:pPr algn="ctr">
                        <a:lnSpc>
                          <a:spcPct val="100000"/>
                        </a:lnSpc>
                      </a:pPr>
                      <a:r>
                        <a:rPr lang="fr-FR" sz="1000" b="0" dirty="0">
                          <a:solidFill>
                            <a:schemeClr val="tx1"/>
                          </a:solidFill>
                          <a:latin typeface="Roboto" panose="02000000000000000000"/>
                        </a:rPr>
                        <a:t>15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A une passion pour le basket et se met à la mode américaine.</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249592031"/>
                  </a:ext>
                </a:extLst>
              </a:tr>
              <a:tr h="576000">
                <a:tc>
                  <a:txBody>
                    <a:bodyPr/>
                    <a:lstStyle/>
                    <a:p>
                      <a:pPr algn="ctr">
                        <a:lnSpc>
                          <a:spcPct val="100000"/>
                        </a:lnSpc>
                      </a:pPr>
                      <a:r>
                        <a:rPr lang="fr-FR" sz="1000" b="0" dirty="0">
                          <a:solidFill>
                            <a:schemeClr val="tx1"/>
                          </a:solidFill>
                          <a:latin typeface="Roboto" panose="02000000000000000000"/>
                        </a:rPr>
                        <a:t>16 ans</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Vit son premier grand amour mais doit déménager.</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90378365"/>
                  </a:ext>
                </a:extLst>
              </a:tr>
            </a:tbl>
          </a:graphicData>
        </a:graphic>
      </p:graphicFrame>
    </p:spTree>
    <p:extLst>
      <p:ext uri="{BB962C8B-B14F-4D97-AF65-F5344CB8AC3E}">
        <p14:creationId xmlns:p14="http://schemas.microsoft.com/office/powerpoint/2010/main" val="91935956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16B1CE66F3A449170DA3D574BEC92" ma:contentTypeVersion="13" ma:contentTypeDescription="Crée un document." ma:contentTypeScope="" ma:versionID="528de162ffdb47fc972985777c9f52f8">
  <xsd:schema xmlns:xsd="http://www.w3.org/2001/XMLSchema" xmlns:xs="http://www.w3.org/2001/XMLSchema" xmlns:p="http://schemas.microsoft.com/office/2006/metadata/properties" xmlns:ns2="43695c53-1d6d-461b-ad60-1cb1cb016022" xmlns:ns3="f37e99bd-632f-4aea-bb87-7457d3367958" targetNamespace="http://schemas.microsoft.com/office/2006/metadata/properties" ma:root="true" ma:fieldsID="fab66eb8335192508c2410e86d1ec86b" ns2:_="" ns3:_="">
    <xsd:import namespace="43695c53-1d6d-461b-ad60-1cb1cb016022"/>
    <xsd:import namespace="f37e99bd-632f-4aea-bb87-7457d33679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95c53-1d6d-461b-ad60-1cb1cb016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e0e86fcc-c64b-4f5f-ad29-ece91274c0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7e99bd-632f-4aea-bb87-7457d336795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57fabe-be85-4960-aa9e-15cc0fba7378}" ma:internalName="TaxCatchAll" ma:showField="CatchAllData" ma:web="f37e99bd-632f-4aea-bb87-7457d33679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7e99bd-632f-4aea-bb87-7457d3367958" xsi:nil="true"/>
    <lcf76f155ced4ddcb4097134ff3c332f xmlns="43695c53-1d6d-461b-ad60-1cb1cb0160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CC472C-151C-4CF4-A953-1451E52E93CC}"/>
</file>

<file path=customXml/itemProps2.xml><?xml version="1.0" encoding="utf-8"?>
<ds:datastoreItem xmlns:ds="http://schemas.openxmlformats.org/officeDocument/2006/customXml" ds:itemID="{35905F03-D49E-4C53-9629-28A125333052}"/>
</file>

<file path=customXml/itemProps3.xml><?xml version="1.0" encoding="utf-8"?>
<ds:datastoreItem xmlns:ds="http://schemas.openxmlformats.org/officeDocument/2006/customXml" ds:itemID="{1C6B459B-29F5-49EE-B03C-6BF59AA0078A}"/>
</file>

<file path=docProps/app.xml><?xml version="1.0" encoding="utf-8"?>
<Properties xmlns="http://schemas.openxmlformats.org/officeDocument/2006/extended-properties" xmlns:vt="http://schemas.openxmlformats.org/officeDocument/2006/docPropsVTypes">
  <Template>Office Theme</Template>
  <TotalTime>2193</TotalTime>
  <Words>3073</Words>
  <Application>Microsoft Office PowerPoint</Application>
  <PresentationFormat>Personnalisé</PresentationFormat>
  <Paragraphs>243</Paragraphs>
  <Slides>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vt:i4>
      </vt:variant>
    </vt:vector>
  </HeadingPairs>
  <TitlesOfParts>
    <vt:vector size="17" baseType="lpstr">
      <vt:lpstr>Arial</vt:lpstr>
      <vt:lpstr>Calibri</vt:lpstr>
      <vt:lpstr>Calibri Light</vt:lpstr>
      <vt:lpstr>Proto Grotesk</vt:lpstr>
      <vt:lpstr>Roboto</vt:lpstr>
      <vt:lpstr>Roboto Black</vt:lpstr>
      <vt:lpstr>Roboto Light</vt:lpstr>
      <vt:lpstr>Roboto Medium</vt:lpstr>
      <vt:lpstr>Wingdings</vt:lpstr>
      <vt:lpstr>Thème Office</vt:lpstr>
      <vt:lpstr>La quête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Helene EMILE</cp:lastModifiedBy>
  <cp:revision>137</cp:revision>
  <cp:lastPrinted>2023-02-23T10:08:10Z</cp:lastPrinted>
  <dcterms:created xsi:type="dcterms:W3CDTF">2022-03-24T14:32:05Z</dcterms:created>
  <dcterms:modified xsi:type="dcterms:W3CDTF">2023-03-31T13:10:57Z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0x01010023C16B1CE66F3A449170DA3D574BEC92</vt:lpwstr>
  </property>
</Properties>
</file>