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62" r:id="rId3"/>
    <p:sldId id="257" r:id="rId4"/>
    <p:sldId id="258" r:id="rId5"/>
    <p:sldId id="259" r:id="rId6"/>
    <p:sldId id="260"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OGY" initials="LR" lastIdx="4" clrIdx="0">
    <p:extLst>
      <p:ext uri="{19B8F6BF-5375-455C-9EA6-DF929625EA0E}">
        <p15:presenceInfo xmlns:p15="http://schemas.microsoft.com/office/powerpoint/2012/main" userId="S-1-5-21-3575051080-1497785314-1522427798-42015" providerId="AD"/>
      </p:ext>
    </p:extLst>
  </p:cmAuthor>
  <p:cmAuthor id="2" name="Frederique TREFFANDIER" initials="FT" lastIdx="1" clrIdx="1">
    <p:extLst>
      <p:ext uri="{19B8F6BF-5375-455C-9EA6-DF929625EA0E}">
        <p15:presenceInfo xmlns:p15="http://schemas.microsoft.com/office/powerpoint/2012/main" userId="S-1-5-21-3575051080-1497785314-1522427798-1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E77E9C"/>
    <a:srgbClr val="A879A8"/>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9"/>
  </p:normalViewPr>
  <p:slideViewPr>
    <p:cSldViewPr snapToGrid="0" snapToObjects="1">
      <p:cViewPr>
        <p:scale>
          <a:sx n="180" d="100"/>
          <a:sy n="180" d="100"/>
        </p:scale>
        <p:origin x="372"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16/01/2023</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16/01/2023</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16/01/2023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16/01/2023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16/01/2023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16/01/2023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16/01/2023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16/01/2023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5chen5cv" TargetMode="External"/><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5chen5cv"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7245EE-9D37-E5C1-6D4A-9F511BDAED23}"/>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Faut-il encore des preuves ? </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694414"/>
          </a:xfrm>
          <a:prstGeom prst="rect">
            <a:avLst/>
          </a:prstGeom>
          <a:noFill/>
        </p:spPr>
        <p:txBody>
          <a:bodyPr wrap="square" lIns="0" tIns="0" rIns="0" bIns="0" rtlCol="0">
            <a:spAutoFit/>
          </a:bodyPr>
          <a:lstStyle/>
          <a:p>
            <a:r>
              <a:rPr lang="fr-FR" sz="1000" dirty="0" err="1">
                <a:latin typeface="Roboto" panose="02000000000000000000"/>
              </a:rPr>
              <a:t>YaniSs</a:t>
            </a:r>
            <a:r>
              <a:rPr lang="fr-FR" sz="1000" dirty="0">
                <a:latin typeface="Roboto" panose="02000000000000000000"/>
              </a:rPr>
              <a:t> </a:t>
            </a:r>
            <a:r>
              <a:rPr lang="fr-FR" sz="1000" dirty="0" err="1">
                <a:latin typeface="Roboto" panose="02000000000000000000"/>
              </a:rPr>
              <a:t>Oduaaaaa</a:t>
            </a:r>
            <a:r>
              <a:rPr lang="fr-FR" sz="1000" dirty="0">
                <a:latin typeface="Roboto" panose="02000000000000000000"/>
              </a:rPr>
              <a:t> </a:t>
            </a:r>
            <a:r>
              <a:rPr lang="fr-FR" sz="1000" dirty="0" err="1">
                <a:latin typeface="Roboto" panose="02000000000000000000"/>
              </a:rPr>
              <a:t>alongside</a:t>
            </a:r>
            <a:r>
              <a:rPr lang="fr-FR" sz="1000" dirty="0">
                <a:latin typeface="Roboto" panose="02000000000000000000"/>
              </a:rPr>
              <a:t> Dub Incorporation </a:t>
            </a:r>
          </a:p>
          <a:p>
            <a:r>
              <a:rPr lang="fr-FR" sz="1000" dirty="0">
                <a:latin typeface="Roboto" panose="02000000000000000000"/>
              </a:rPr>
              <a:t> </a:t>
            </a:r>
          </a:p>
          <a:p>
            <a:r>
              <a:rPr lang="fr-FR" sz="1000" dirty="0">
                <a:latin typeface="Roboto" panose="02000000000000000000"/>
              </a:rPr>
              <a:t>C’est toujours le même drapeau qu’on agite</a:t>
            </a:r>
          </a:p>
          <a:p>
            <a:r>
              <a:rPr lang="fr-FR" sz="1000" dirty="0">
                <a:latin typeface="Roboto" panose="02000000000000000000"/>
              </a:rPr>
              <a:t>On a perdu le Nord</a:t>
            </a:r>
            <a:r>
              <a:rPr lang="fr-FR" sz="1000" baseline="30000" dirty="0">
                <a:latin typeface="Roboto" panose="02000000000000000000"/>
              </a:rPr>
              <a:t>1</a:t>
            </a:r>
          </a:p>
          <a:p>
            <a:r>
              <a:rPr lang="fr-FR" sz="1000" dirty="0">
                <a:latin typeface="Roboto" panose="02000000000000000000"/>
              </a:rPr>
              <a:t>On a brûlé le décor</a:t>
            </a:r>
          </a:p>
          <a:p>
            <a:r>
              <a:rPr lang="fr-FR" sz="1000" dirty="0">
                <a:latin typeface="Roboto" panose="02000000000000000000"/>
              </a:rPr>
              <a:t>C’est toujours le même constat climatique</a:t>
            </a:r>
          </a:p>
          <a:p>
            <a:r>
              <a:rPr lang="fr-FR" sz="1000" dirty="0">
                <a:latin typeface="Roboto" panose="02000000000000000000"/>
              </a:rPr>
              <a:t>On a vendu le trésor,</a:t>
            </a:r>
          </a:p>
          <a:p>
            <a:r>
              <a:rPr lang="fr-FR" sz="1000" dirty="0" err="1">
                <a:latin typeface="Roboto" panose="02000000000000000000"/>
              </a:rPr>
              <a:t>Yaniss</a:t>
            </a:r>
            <a:r>
              <a:rPr lang="fr-FR" sz="1000" dirty="0">
                <a:latin typeface="Roboto" panose="02000000000000000000"/>
              </a:rPr>
              <a:t> &amp; Dub </a:t>
            </a:r>
            <a:r>
              <a:rPr lang="fr-FR" sz="1000" dirty="0" err="1">
                <a:latin typeface="Roboto" panose="02000000000000000000"/>
              </a:rPr>
              <a:t>Inc</a:t>
            </a:r>
            <a:r>
              <a:rPr lang="fr-FR" sz="1000" dirty="0">
                <a:latin typeface="Roboto" panose="02000000000000000000"/>
              </a:rPr>
              <a:t> en accord</a:t>
            </a:r>
          </a:p>
          <a:p>
            <a:r>
              <a:rPr lang="fr-FR" sz="1000" b="1" dirty="0">
                <a:latin typeface="Roboto" panose="02000000000000000000"/>
              </a:rPr>
              <a:t> </a:t>
            </a:r>
            <a:endParaRPr lang="fr-FR" sz="1000" dirty="0">
              <a:latin typeface="Roboto" panose="02000000000000000000"/>
            </a:endParaRPr>
          </a:p>
          <a:p>
            <a:r>
              <a:rPr lang="fr-FR" sz="1000" b="1" dirty="0">
                <a:latin typeface="Roboto" panose="02000000000000000000"/>
              </a:rPr>
              <a:t>REFRAIN</a:t>
            </a:r>
            <a:endParaRPr lang="fr-FR" sz="1000" dirty="0">
              <a:latin typeface="Roboto" panose="02000000000000000000"/>
            </a:endParaRPr>
          </a:p>
          <a:p>
            <a:r>
              <a:rPr lang="fr-FR" sz="1000" dirty="0">
                <a:latin typeface="Roboto" panose="02000000000000000000"/>
              </a:rPr>
              <a:t>On a besoin de </a:t>
            </a:r>
            <a:r>
              <a:rPr lang="fr-FR" sz="1000" i="1" dirty="0">
                <a:latin typeface="Roboto" panose="02000000000000000000"/>
              </a:rPr>
              <a:t>love</a:t>
            </a:r>
            <a:endParaRPr lang="fr-FR" sz="1000" dirty="0">
              <a:latin typeface="Roboto" panose="02000000000000000000"/>
            </a:endParaRPr>
          </a:p>
          <a:p>
            <a:r>
              <a:rPr lang="fr-FR" sz="1000" dirty="0">
                <a:latin typeface="Roboto" panose="02000000000000000000"/>
              </a:rPr>
              <a:t>Mais beaucoup n’entendent pas</a:t>
            </a:r>
          </a:p>
          <a:p>
            <a:r>
              <a:rPr lang="fr-FR" sz="1000" dirty="0">
                <a:latin typeface="Roboto" panose="02000000000000000000"/>
              </a:rPr>
              <a:t>Sans penser à demain</a:t>
            </a:r>
          </a:p>
          <a:p>
            <a:r>
              <a:rPr lang="fr-FR" sz="1000" dirty="0">
                <a:latin typeface="Roboto" panose="02000000000000000000"/>
              </a:rPr>
              <a:t>Faut-il encore des preuves ?</a:t>
            </a:r>
          </a:p>
          <a:p>
            <a:r>
              <a:rPr lang="fr-FR" sz="1000" dirty="0">
                <a:latin typeface="Roboto" panose="02000000000000000000"/>
              </a:rPr>
              <a:t>Longtemps que ça ne va pas</a:t>
            </a:r>
          </a:p>
          <a:p>
            <a:r>
              <a:rPr lang="fr-FR" sz="1000" dirty="0">
                <a:latin typeface="Roboto" panose="02000000000000000000"/>
              </a:rPr>
              <a:t>Modifions le chemin</a:t>
            </a:r>
          </a:p>
          <a:p>
            <a:r>
              <a:rPr lang="fr-FR" sz="1000" dirty="0">
                <a:latin typeface="Roboto" panose="02000000000000000000"/>
              </a:rPr>
              <a:t>Longtemps qu’on domine</a:t>
            </a:r>
          </a:p>
          <a:p>
            <a:r>
              <a:rPr lang="fr-FR" sz="1000" i="1" dirty="0">
                <a:latin typeface="Roboto" panose="02000000000000000000"/>
              </a:rPr>
              <a:t>Always Love Mama Nature</a:t>
            </a:r>
            <a:endParaRPr lang="fr-FR" sz="1000" dirty="0">
              <a:latin typeface="Roboto" panose="02000000000000000000"/>
            </a:endParaRPr>
          </a:p>
          <a:p>
            <a:r>
              <a:rPr lang="fr-FR" sz="1000" dirty="0">
                <a:latin typeface="Roboto" panose="02000000000000000000"/>
              </a:rPr>
              <a:t>Trop longtemps qu’on domine</a:t>
            </a:r>
          </a:p>
          <a:p>
            <a:r>
              <a:rPr lang="fr-FR" sz="1000" i="1" dirty="0" err="1">
                <a:latin typeface="Roboto" panose="02000000000000000000"/>
              </a:rPr>
              <a:t>Already</a:t>
            </a:r>
            <a:r>
              <a:rPr lang="fr-FR" sz="1000" i="1" dirty="0">
                <a:latin typeface="Roboto" panose="02000000000000000000"/>
              </a:rPr>
              <a:t>, </a:t>
            </a:r>
            <a:r>
              <a:rPr lang="fr-FR" sz="1000" i="1" dirty="0" err="1">
                <a:latin typeface="Roboto" panose="02000000000000000000"/>
              </a:rPr>
              <a:t>fighting</a:t>
            </a:r>
            <a:r>
              <a:rPr lang="fr-FR" sz="1000" i="1" dirty="0">
                <a:latin typeface="Roboto" panose="02000000000000000000"/>
              </a:rPr>
              <a:t> </a:t>
            </a:r>
            <a:r>
              <a:rPr lang="fr-FR" sz="1000" i="1" dirty="0" err="1">
                <a:latin typeface="Roboto" panose="02000000000000000000"/>
              </a:rPr>
              <a:t>together</a:t>
            </a:r>
            <a:endParaRPr lang="fr-FR" sz="1000" dirty="0">
              <a:latin typeface="Roboto" panose="02000000000000000000"/>
            </a:endParaRPr>
          </a:p>
          <a:p>
            <a:r>
              <a:rPr lang="fr-FR" sz="1000" dirty="0">
                <a:latin typeface="Roboto" panose="02000000000000000000"/>
              </a:rPr>
              <a:t> </a:t>
            </a:r>
          </a:p>
          <a:p>
            <a:r>
              <a:rPr lang="fr-FR" sz="1000" dirty="0">
                <a:latin typeface="Roboto" panose="02000000000000000000"/>
              </a:rPr>
              <a:t>On avance, on navigue, tous dans le même bateau</a:t>
            </a:r>
            <a:r>
              <a:rPr lang="fr-FR" sz="1000" baseline="30000" dirty="0">
                <a:latin typeface="Roboto" panose="02000000000000000000"/>
              </a:rPr>
              <a:t>2</a:t>
            </a:r>
          </a:p>
          <a:p>
            <a:r>
              <a:rPr lang="fr-FR" sz="1000" dirty="0">
                <a:latin typeface="Roboto" panose="02000000000000000000"/>
              </a:rPr>
              <a:t>Mais le navire chavire et l’avenir prend l’eau</a:t>
            </a:r>
          </a:p>
          <a:p>
            <a:r>
              <a:rPr lang="fr-FR" sz="1000" dirty="0">
                <a:latin typeface="Roboto" panose="02000000000000000000"/>
              </a:rPr>
              <a:t>Aux sceptiques</a:t>
            </a:r>
            <a:r>
              <a:rPr lang="fr-FR" sz="1000" baseline="30000" dirty="0">
                <a:latin typeface="Roboto" panose="02000000000000000000"/>
              </a:rPr>
              <a:t>3</a:t>
            </a:r>
            <a:r>
              <a:rPr lang="fr-FR" sz="1000" dirty="0">
                <a:latin typeface="Roboto" panose="02000000000000000000"/>
              </a:rPr>
              <a:t>, on réplique, l’espoir dans le sac à dos</a:t>
            </a:r>
          </a:p>
          <a:p>
            <a:r>
              <a:rPr lang="fr-FR" sz="1000" dirty="0">
                <a:latin typeface="Roboto" panose="02000000000000000000"/>
              </a:rPr>
              <a:t>Dans l’océan de plastique, la musique est notre radeau</a:t>
            </a:r>
            <a:r>
              <a:rPr lang="fr-FR" sz="1000" baseline="30000" dirty="0">
                <a:latin typeface="Roboto" panose="02000000000000000000"/>
              </a:rPr>
              <a:t>4</a:t>
            </a:r>
          </a:p>
          <a:p>
            <a:r>
              <a:rPr lang="fr-FR" sz="1000" dirty="0">
                <a:latin typeface="Roboto" panose="02000000000000000000"/>
              </a:rPr>
              <a:t>Mais plus rien ne m’étonne</a:t>
            </a:r>
          </a:p>
          <a:p>
            <a:r>
              <a:rPr lang="fr-FR" sz="1000" dirty="0">
                <a:latin typeface="Roboto" panose="02000000000000000000"/>
              </a:rPr>
              <a:t>Ils veulent couler nos rêves et nous la faire à l’envers</a:t>
            </a:r>
            <a:r>
              <a:rPr lang="fr-FR" sz="1000" baseline="30000" dirty="0">
                <a:latin typeface="Roboto" panose="02000000000000000000"/>
              </a:rPr>
              <a:t>5 </a:t>
            </a:r>
          </a:p>
          <a:p>
            <a:r>
              <a:rPr lang="fr-FR" sz="1000" dirty="0">
                <a:latin typeface="Roboto" panose="02000000000000000000"/>
              </a:rPr>
              <a:t>Il y a maldonne, on lance un SOS</a:t>
            </a:r>
            <a:r>
              <a:rPr lang="fr-FR" sz="1000" baseline="30000" dirty="0">
                <a:latin typeface="Roboto" panose="02000000000000000000"/>
              </a:rPr>
              <a:t>6 </a:t>
            </a:r>
            <a:r>
              <a:rPr lang="fr-FR" sz="1000" dirty="0">
                <a:latin typeface="Roboto" panose="02000000000000000000"/>
              </a:rPr>
              <a:t>comme une bouteille à la mer !</a:t>
            </a:r>
          </a:p>
          <a:p>
            <a:r>
              <a:rPr lang="fr-FR" sz="1000" dirty="0">
                <a:latin typeface="Roboto" panose="02000000000000000000"/>
              </a:rPr>
              <a:t> </a:t>
            </a:r>
          </a:p>
          <a:p>
            <a:r>
              <a:rPr lang="fr-FR" sz="1000" dirty="0">
                <a:latin typeface="Roboto" panose="02000000000000000000"/>
              </a:rPr>
              <a:t>À nos bêtises on doit faire face </a:t>
            </a:r>
          </a:p>
          <a:p>
            <a:r>
              <a:rPr lang="fr-FR" sz="1000" dirty="0">
                <a:latin typeface="Roboto" panose="02000000000000000000"/>
              </a:rPr>
              <a:t>Que l’on s’oblige à prendre le temps </a:t>
            </a:r>
          </a:p>
          <a:p>
            <a:r>
              <a:rPr lang="fr-FR" sz="1000" dirty="0">
                <a:latin typeface="Roboto" panose="02000000000000000000"/>
              </a:rPr>
              <a:t>Quand souffle le vent </a:t>
            </a:r>
          </a:p>
          <a:p>
            <a:r>
              <a:rPr lang="fr-FR" sz="1000" dirty="0">
                <a:latin typeface="Roboto" panose="02000000000000000000"/>
              </a:rPr>
              <a:t>(</a:t>
            </a:r>
            <a:r>
              <a:rPr lang="fr-FR" sz="1000" i="1" dirty="0" err="1">
                <a:latin typeface="Roboto" panose="02000000000000000000"/>
              </a:rPr>
              <a:t>Bouchkour</a:t>
            </a:r>
            <a:r>
              <a:rPr lang="fr-FR" sz="1000" i="1" dirty="0">
                <a:latin typeface="Roboto" panose="02000000000000000000"/>
              </a:rPr>
              <a:t> tell </a:t>
            </a:r>
            <a:r>
              <a:rPr lang="fr-FR" sz="1000" i="1" dirty="0" err="1">
                <a:latin typeface="Roboto" panose="02000000000000000000"/>
              </a:rPr>
              <a:t>dem</a:t>
            </a:r>
            <a:r>
              <a:rPr lang="fr-FR" sz="1000" i="1" dirty="0">
                <a:latin typeface="Roboto" panose="02000000000000000000"/>
              </a:rPr>
              <a:t> </a:t>
            </a:r>
            <a:r>
              <a:rPr lang="fr-FR" sz="1000" i="1" dirty="0" err="1">
                <a:latin typeface="Roboto" panose="02000000000000000000"/>
              </a:rPr>
              <a:t>again</a:t>
            </a:r>
            <a:r>
              <a:rPr lang="fr-FR" sz="1000" dirty="0">
                <a:latin typeface="Roboto" panose="02000000000000000000"/>
              </a:rPr>
              <a:t>) </a:t>
            </a:r>
          </a:p>
          <a:p>
            <a:r>
              <a:rPr lang="fr-FR" sz="1000" dirty="0">
                <a:latin typeface="Roboto" panose="02000000000000000000"/>
              </a:rPr>
              <a:t>Quand on accuse un mur de glace </a:t>
            </a:r>
          </a:p>
          <a:p>
            <a:r>
              <a:rPr lang="fr-FR" sz="1000" dirty="0">
                <a:latin typeface="Roboto" panose="02000000000000000000"/>
              </a:rPr>
              <a:t>Et que l’hiver réchauffe le sang </a:t>
            </a:r>
          </a:p>
          <a:p>
            <a:r>
              <a:rPr lang="fr-FR" sz="1000" dirty="0">
                <a:latin typeface="Roboto" panose="02000000000000000000"/>
              </a:rPr>
              <a:t>(</a:t>
            </a:r>
            <a:r>
              <a:rPr lang="fr-FR" sz="1000" i="1" dirty="0" err="1">
                <a:latin typeface="Roboto" panose="02000000000000000000"/>
              </a:rPr>
              <a:t>We</a:t>
            </a:r>
            <a:r>
              <a:rPr lang="fr-FR" sz="1000" i="1" dirty="0">
                <a:latin typeface="Roboto" panose="02000000000000000000"/>
              </a:rPr>
              <a:t> </a:t>
            </a:r>
            <a:r>
              <a:rPr lang="fr-FR" sz="1000" i="1" dirty="0" err="1">
                <a:latin typeface="Roboto" panose="02000000000000000000"/>
              </a:rPr>
              <a:t>haffi</a:t>
            </a:r>
            <a:r>
              <a:rPr lang="fr-FR" sz="1000" i="1" dirty="0">
                <a:latin typeface="Roboto" panose="02000000000000000000"/>
              </a:rPr>
              <a:t> tell </a:t>
            </a:r>
            <a:r>
              <a:rPr lang="fr-FR" sz="1000" i="1" dirty="0" err="1">
                <a:latin typeface="Roboto" panose="02000000000000000000"/>
              </a:rPr>
              <a:t>dem</a:t>
            </a:r>
            <a:r>
              <a:rPr lang="fr-FR" sz="1000" dirty="0">
                <a:latin typeface="Roboto" panose="02000000000000000000"/>
              </a:rPr>
              <a:t>)</a:t>
            </a:r>
          </a:p>
          <a:p>
            <a:r>
              <a:rPr lang="fr-FR" sz="1000" dirty="0">
                <a:latin typeface="Roboto" panose="02000000000000000000"/>
              </a:rPr>
              <a:t>Où est passé le temps ?</a:t>
            </a:r>
          </a:p>
          <a:p>
            <a:endParaRPr lang="fr-FR" sz="1000" dirty="0">
              <a:latin typeface="Roboto" panose="02000000000000000000"/>
            </a:endParaRPr>
          </a:p>
          <a:p>
            <a:r>
              <a:rPr lang="fr-FR" sz="1000" b="1" dirty="0">
                <a:latin typeface="Roboto" panose="02000000000000000000"/>
              </a:rPr>
              <a:t>REFRAIN</a:t>
            </a:r>
            <a:endParaRPr lang="fr-FR" sz="1000" dirty="0">
              <a:latin typeface="Roboto" panose="02000000000000000000"/>
            </a:endParaRPr>
          </a:p>
          <a:p>
            <a:endParaRPr lang="fr-FR" sz="1000" dirty="0">
              <a:latin typeface="Roboto" panose="02000000000000000000"/>
            </a:endParaRPr>
          </a:p>
          <a:p>
            <a:r>
              <a:rPr lang="fr-FR" sz="1000" dirty="0">
                <a:latin typeface="Roboto" panose="02000000000000000000"/>
              </a:rPr>
              <a:t>(</a:t>
            </a:r>
            <a:r>
              <a:rPr lang="fr-FR" sz="1000" i="1" dirty="0" err="1">
                <a:latin typeface="Roboto" panose="02000000000000000000"/>
              </a:rPr>
              <a:t>Hear</a:t>
            </a:r>
            <a:r>
              <a:rPr lang="fr-FR" sz="1000" i="1" dirty="0">
                <a:latin typeface="Roboto" panose="02000000000000000000"/>
              </a:rPr>
              <a:t> </a:t>
            </a:r>
            <a:r>
              <a:rPr lang="fr-FR" sz="1000" i="1" dirty="0" err="1">
                <a:latin typeface="Roboto" panose="02000000000000000000"/>
              </a:rPr>
              <a:t>that</a:t>
            </a:r>
            <a:r>
              <a:rPr lang="fr-FR" sz="1000" dirty="0">
                <a:latin typeface="Roboto" panose="02000000000000000000"/>
              </a:rPr>
              <a:t>)</a:t>
            </a:r>
          </a:p>
          <a:p>
            <a:r>
              <a:rPr lang="fr-FR" sz="1000" dirty="0">
                <a:latin typeface="Roboto" panose="02000000000000000000"/>
              </a:rPr>
              <a:t>On n’écoute plus ceux qui nous assomment </a:t>
            </a:r>
          </a:p>
          <a:p>
            <a:r>
              <a:rPr lang="fr-FR" sz="1000" dirty="0">
                <a:latin typeface="Roboto" panose="02000000000000000000"/>
              </a:rPr>
              <a:t>Ceux qui refusent de reculer juste pour faire des sommes</a:t>
            </a:r>
            <a:r>
              <a:rPr lang="fr-FR" sz="1000" baseline="30000" dirty="0">
                <a:latin typeface="Roboto" panose="02000000000000000000"/>
              </a:rPr>
              <a:t>7</a:t>
            </a:r>
          </a:p>
          <a:p>
            <a:r>
              <a:rPr lang="fr-FR" sz="1000" dirty="0">
                <a:latin typeface="Roboto" panose="02000000000000000000"/>
              </a:rPr>
              <a:t>C’est pour demain que nos voix résonnent</a:t>
            </a:r>
          </a:p>
          <a:p>
            <a:r>
              <a:rPr lang="fr-FR" sz="1000" dirty="0">
                <a:latin typeface="Roboto" panose="02000000000000000000"/>
              </a:rPr>
              <a:t>On vient chanter pour dire que l’avenir de l’Homme est l’Homme</a:t>
            </a:r>
          </a:p>
          <a:p>
            <a:r>
              <a:rPr lang="fr-FR" sz="1000" dirty="0">
                <a:latin typeface="Roboto" panose="02000000000000000000"/>
              </a:rPr>
              <a:t>Refuse de croire que tout est programmé</a:t>
            </a:r>
          </a:p>
          <a:p>
            <a:r>
              <a:rPr lang="fr-FR" sz="1000" dirty="0">
                <a:latin typeface="Roboto" panose="02000000000000000000"/>
              </a:rPr>
              <a:t>Nos habitudes et nos excès peuvent tout changer</a:t>
            </a:r>
          </a:p>
          <a:p>
            <a:r>
              <a:rPr lang="fr-FR" sz="1000" dirty="0">
                <a:latin typeface="Roboto" panose="02000000000000000000"/>
              </a:rPr>
              <a:t>On a besoin d’espoir pour progresser</a:t>
            </a:r>
          </a:p>
          <a:p>
            <a:r>
              <a:rPr lang="fr-FR" sz="1000" dirty="0">
                <a:latin typeface="Roboto" panose="02000000000000000000"/>
              </a:rPr>
              <a:t>Et c’est pour nos enfants qu’on ne va rien lâcher</a:t>
            </a:r>
          </a:p>
          <a:p>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63978" y="3355534"/>
            <a:ext cx="2177398" cy="5811784"/>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endParaRPr lang="fr-FR" sz="200" b="1" dirty="0">
              <a:latin typeface="Roboto" panose="02000000000000000000" pitchFamily="2" charset="0"/>
              <a:ea typeface="Roboto" panose="02000000000000000000" pitchFamily="2" charset="0"/>
            </a:endParaRPr>
          </a:p>
          <a:p>
            <a:pPr algn="just"/>
            <a:endParaRPr lang="fr-FR" sz="200" b="1" dirty="0">
              <a:latin typeface="Roboto" panose="02000000000000000000" pitchFamily="2" charset="0"/>
              <a:ea typeface="Roboto Medium" panose="02000000000000000000" pitchFamily="2" charset="0"/>
            </a:endParaRPr>
          </a:p>
          <a:p>
            <a:pPr algn="just"/>
            <a:endParaRPr lang="fr-FR" sz="200" b="1" dirty="0">
              <a:latin typeface="Roboto" panose="02000000000000000000" pitchFamily="2" charset="0"/>
              <a:ea typeface="Roboto Medium" panose="02000000000000000000" pitchFamily="2" charset="0"/>
            </a:endParaRPr>
          </a:p>
          <a:p>
            <a:pPr algn="just"/>
            <a:br>
              <a:rPr lang="fr-FR" sz="200" b="1" dirty="0">
                <a:latin typeface="Roboto" panose="02000000000000000000" pitchFamily="2" charset="0"/>
                <a:ea typeface="Roboto Medium" panose="02000000000000000000" pitchFamily="2" charset="0"/>
              </a:rPr>
            </a:br>
            <a:r>
              <a:rPr lang="fr-FR" sz="900" dirty="0" err="1">
                <a:latin typeface="Roboto Medium" panose="02000000000000000000" pitchFamily="2" charset="0"/>
                <a:ea typeface="Roboto Medium" panose="02000000000000000000" pitchFamily="2" charset="0"/>
              </a:rPr>
              <a:t>Yaniss</a:t>
            </a:r>
            <a:r>
              <a:rPr lang="fr-FR" sz="900" dirty="0">
                <a:latin typeface="Roboto Medium" panose="02000000000000000000" pitchFamily="2" charset="0"/>
                <a:ea typeface="Roboto Medium" panose="02000000000000000000" pitchFamily="2" charset="0"/>
              </a:rPr>
              <a:t> </a:t>
            </a:r>
            <a:r>
              <a:rPr lang="fr-FR" sz="900" dirty="0" err="1">
                <a:latin typeface="Roboto Medium" panose="02000000000000000000" pitchFamily="2" charset="0"/>
                <a:ea typeface="Roboto Medium" panose="02000000000000000000" pitchFamily="2" charset="0"/>
              </a:rPr>
              <a:t>Odua</a:t>
            </a:r>
            <a:r>
              <a:rPr lang="fr-FR" sz="900" dirty="0">
                <a:latin typeface="Roboto Medium" panose="02000000000000000000" pitchFamily="2" charset="0"/>
                <a:ea typeface="Roboto Medium" panose="02000000000000000000" pitchFamily="2" charset="0"/>
              </a:rPr>
              <a:t> est un </a:t>
            </a:r>
            <a:r>
              <a:rPr lang="fr-FR" sz="900" dirty="0">
                <a:latin typeface="Roboto Medium" panose="02000000000000000000" pitchFamily="2" charset="0"/>
              </a:rPr>
              <a:t>chanteur martiniquais. Depuis plus de 20 ans, il compose des  chansons qui font à la fois réfléchir et danser. Toujours avec le même optimisme, il s’engage sur de nombreux sujets de société. En effet, chacune de ses chansons est le reflet de son ouverture d'esprit et de sa bienveillance. « La Caraïbe », « Rouge Jaune Vert » ou encore « </a:t>
            </a:r>
            <a:r>
              <a:rPr lang="fr-FR" sz="900" dirty="0" err="1">
                <a:latin typeface="Roboto Medium" panose="02000000000000000000" pitchFamily="2" charset="0"/>
              </a:rPr>
              <a:t>Chalawa</a:t>
            </a:r>
            <a:r>
              <a:rPr lang="fr-FR" sz="900" dirty="0">
                <a:latin typeface="Roboto Medium" panose="02000000000000000000" pitchFamily="2" charset="0"/>
              </a:rPr>
              <a:t> » sont ses tubes les plus connus. Ses textes allient les racines du reggae avec des sonorités dans l’ère du temps. Son nouvel album </a:t>
            </a:r>
            <a:r>
              <a:rPr lang="fr-FR" sz="900" i="1" dirty="0" err="1">
                <a:latin typeface="Roboto Medium" panose="02000000000000000000" pitchFamily="2" charset="0"/>
              </a:rPr>
              <a:t>Stay</a:t>
            </a:r>
            <a:r>
              <a:rPr lang="fr-FR" sz="900" i="1" dirty="0">
                <a:latin typeface="Roboto Medium" panose="02000000000000000000" pitchFamily="2" charset="0"/>
              </a:rPr>
              <a:t> High</a:t>
            </a:r>
            <a:r>
              <a:rPr lang="fr-FR" sz="900" dirty="0">
                <a:latin typeface="Roboto Medium" panose="02000000000000000000" pitchFamily="2" charset="0"/>
              </a:rPr>
              <a:t>, sorti le 13 mai 2022, ne fait pas exception à la règle. Dans le titre « Faut-il encore des preuves ? », </a:t>
            </a:r>
            <a:r>
              <a:rPr lang="fr-FR" sz="900" dirty="0" err="1">
                <a:latin typeface="Roboto Medium" panose="02000000000000000000" pitchFamily="2" charset="0"/>
              </a:rPr>
              <a:t>Yaniss</a:t>
            </a:r>
            <a:r>
              <a:rPr lang="fr-FR" sz="900" dirty="0">
                <a:latin typeface="Roboto Medium" panose="02000000000000000000" pitchFamily="2" charset="0"/>
              </a:rPr>
              <a:t> s'associe au groupe le plus emblématique du reggae made in France, Dub Inc.</a:t>
            </a: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ndParaRPr>
          </a:p>
          <a:p>
            <a:pPr>
              <a:lnSpc>
                <a:spcPts val="1280"/>
              </a:lnSpc>
            </a:pPr>
            <a:endParaRPr lang="fr-FR" sz="900" dirty="0">
              <a:latin typeface="Roboto Medium" panose="02000000000000000000" pitchFamily="2" charset="0"/>
              <a:ea typeface="Roboto Medium" panose="02000000000000000000" pitchFamily="2" charset="0"/>
            </a:endParaRPr>
          </a:p>
          <a:p>
            <a:pPr>
              <a:lnSpc>
                <a:spcPts val="1280"/>
              </a:lnSpc>
            </a:pPr>
            <a:endParaRPr lang="fr-FR" sz="900" dirty="0">
              <a:latin typeface="Roboto Medium" panose="02000000000000000000" pitchFamily="2" charset="0"/>
              <a:ea typeface="Roboto Medium" panose="02000000000000000000" pitchFamily="2" charset="0"/>
            </a:endParaRPr>
          </a:p>
          <a:p>
            <a:pPr>
              <a:lnSpc>
                <a:spcPts val="1280"/>
              </a:lnSpc>
            </a:pPr>
            <a:endParaRPr lang="fr-FR" sz="900" dirty="0">
              <a:latin typeface="Roboto Medium" panose="02000000000000000000" pitchFamily="2" charset="0"/>
              <a:ea typeface="Roboto Medium" panose="02000000000000000000" pitchFamily="2" charset="0"/>
            </a:endParaRPr>
          </a:p>
          <a:p>
            <a:pPr>
              <a:lnSpc>
                <a:spcPts val="1280"/>
              </a:lnSpc>
            </a:pPr>
            <a:r>
              <a:rPr lang="fr-FR" sz="900" dirty="0">
                <a:latin typeface="Roboto Medium" panose="02000000000000000000" pitchFamily="2" charset="0"/>
                <a:ea typeface="Roboto Medium" panose="02000000000000000000" pitchFamily="2" charset="0"/>
              </a:rPr>
              <a:t> </a:t>
            </a:r>
          </a:p>
        </p:txBody>
      </p:sp>
      <p:sp>
        <p:nvSpPr>
          <p:cNvPr id="21" name="ZoneTexte 20">
            <a:extLst>
              <a:ext uri="{FF2B5EF4-FFF2-40B4-BE49-F238E27FC236}">
                <a16:creationId xmlns:a16="http://schemas.microsoft.com/office/drawing/2014/main" id="{CE838379-B8E2-1A4F-88D5-3783376BFB73}"/>
              </a:ext>
            </a:extLst>
          </p:cNvPr>
          <p:cNvSpPr txBox="1"/>
          <p:nvPr/>
        </p:nvSpPr>
        <p:spPr>
          <a:xfrm>
            <a:off x="339400" y="7504599"/>
            <a:ext cx="2165684" cy="1964449"/>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endParaRPr lang="fr-FR" sz="900" dirty="0">
              <a:latin typeface="Roboto Medium" panose="02000000000000000000" pitchFamily="2" charset="0"/>
            </a:endParaRPr>
          </a:p>
          <a:p>
            <a:pPr algn="just">
              <a:lnSpc>
                <a:spcPts val="1080"/>
              </a:lnSpc>
            </a:pPr>
            <a:r>
              <a:rPr lang="fr-FR" sz="850" dirty="0">
                <a:latin typeface="Roboto" panose="02000000000000000000"/>
              </a:rPr>
              <a:t>1. </a:t>
            </a:r>
            <a:r>
              <a:rPr lang="fr-FR" sz="850" i="1" dirty="0">
                <a:latin typeface="Roboto" panose="02000000000000000000"/>
              </a:rPr>
              <a:t>Perdre le Nord</a:t>
            </a:r>
            <a:r>
              <a:rPr lang="fr-FR" sz="850" dirty="0">
                <a:latin typeface="Roboto" panose="02000000000000000000"/>
              </a:rPr>
              <a:t> : ne plus savoir où aller. L’expression fait également référence à la fonte des glaciers en Arctique.</a:t>
            </a:r>
          </a:p>
          <a:p>
            <a:pPr algn="just">
              <a:lnSpc>
                <a:spcPts val="1080"/>
              </a:lnSpc>
            </a:pPr>
            <a:r>
              <a:rPr lang="fr-FR" sz="850" dirty="0">
                <a:latin typeface="Roboto" panose="02000000000000000000"/>
                <a:ea typeface="Roboto" panose="02000000000000000000" pitchFamily="2" charset="0"/>
              </a:rPr>
              <a:t>2</a:t>
            </a:r>
            <a:r>
              <a:rPr lang="fr-FR" sz="850" i="1" dirty="0">
                <a:latin typeface="Roboto" panose="02000000000000000000"/>
                <a:ea typeface="Roboto" panose="02000000000000000000" pitchFamily="2" charset="0"/>
              </a:rPr>
              <a:t>. Être tous dans le même bateau </a:t>
            </a:r>
            <a:r>
              <a:rPr lang="fr-FR" sz="850" dirty="0">
                <a:latin typeface="Roboto" panose="02000000000000000000"/>
                <a:ea typeface="Roboto" panose="02000000000000000000" pitchFamily="2" charset="0"/>
              </a:rPr>
              <a:t>: être dans la même situation.</a:t>
            </a:r>
          </a:p>
          <a:p>
            <a:pPr algn="just">
              <a:lnSpc>
                <a:spcPts val="1080"/>
              </a:lnSpc>
            </a:pPr>
            <a:r>
              <a:rPr lang="fr-FR" sz="850" dirty="0">
                <a:latin typeface="Roboto" panose="02000000000000000000"/>
                <a:ea typeface="Roboto" panose="02000000000000000000" pitchFamily="2" charset="0"/>
              </a:rPr>
              <a:t>3. </a:t>
            </a:r>
            <a:r>
              <a:rPr lang="fr-FR" sz="850" i="1" dirty="0">
                <a:latin typeface="Roboto" panose="02000000000000000000"/>
                <a:ea typeface="Roboto" panose="02000000000000000000" pitchFamily="2" charset="0"/>
              </a:rPr>
              <a:t>Un sceptique </a:t>
            </a:r>
            <a:r>
              <a:rPr lang="fr-FR" sz="850" dirty="0">
                <a:latin typeface="Roboto" panose="02000000000000000000"/>
                <a:ea typeface="Roboto" panose="02000000000000000000" pitchFamily="2" charset="0"/>
              </a:rPr>
              <a:t>: personne qui remet tout en doute.</a:t>
            </a:r>
          </a:p>
          <a:p>
            <a:pPr algn="just">
              <a:lnSpc>
                <a:spcPts val="1080"/>
              </a:lnSpc>
            </a:pPr>
            <a:r>
              <a:rPr lang="fr-FR" sz="850" dirty="0">
                <a:latin typeface="Roboto" panose="02000000000000000000"/>
                <a:ea typeface="Roboto" panose="02000000000000000000" pitchFamily="2" charset="0"/>
              </a:rPr>
              <a:t>4. </a:t>
            </a:r>
            <a:r>
              <a:rPr lang="fr-FR" sz="850" i="1" dirty="0">
                <a:latin typeface="Roboto" panose="02000000000000000000"/>
                <a:ea typeface="Roboto" panose="02000000000000000000" pitchFamily="2" charset="0"/>
              </a:rPr>
              <a:t>Un radeau </a:t>
            </a:r>
            <a:r>
              <a:rPr lang="fr-FR" sz="850" dirty="0">
                <a:latin typeface="Roboto" panose="02000000000000000000"/>
                <a:ea typeface="Roboto" panose="02000000000000000000" pitchFamily="2" charset="0"/>
              </a:rPr>
              <a:t>: petite construction flottante en bois.</a:t>
            </a:r>
          </a:p>
          <a:p>
            <a:pPr algn="just">
              <a:lnSpc>
                <a:spcPts val="1080"/>
              </a:lnSpc>
            </a:pPr>
            <a:r>
              <a:rPr lang="fr-FR" sz="850" dirty="0">
                <a:latin typeface="Roboto" panose="02000000000000000000"/>
                <a:ea typeface="Roboto" panose="02000000000000000000" pitchFamily="2" charset="0"/>
              </a:rPr>
              <a:t>5. </a:t>
            </a:r>
            <a:r>
              <a:rPr lang="fr-FR" sz="850" i="1" dirty="0">
                <a:latin typeface="Roboto" panose="02000000000000000000"/>
                <a:ea typeface="Roboto" panose="02000000000000000000" pitchFamily="2" charset="0"/>
              </a:rPr>
              <a:t>La faire à l’envers </a:t>
            </a:r>
            <a:r>
              <a:rPr lang="fr-FR" sz="850" dirty="0">
                <a:latin typeface="Roboto" panose="02000000000000000000"/>
                <a:ea typeface="Roboto" panose="02000000000000000000" pitchFamily="2" charset="0"/>
              </a:rPr>
              <a:t>: expression familière signifiant piéger, duper une personne. </a:t>
            </a:r>
          </a:p>
          <a:p>
            <a:pPr algn="just">
              <a:lnSpc>
                <a:spcPts val="1080"/>
              </a:lnSpc>
            </a:pPr>
            <a:r>
              <a:rPr lang="fr-FR" sz="850" dirty="0">
                <a:latin typeface="Roboto" panose="02000000000000000000"/>
                <a:ea typeface="Roboto" panose="02000000000000000000" pitchFamily="2" charset="0"/>
              </a:rPr>
              <a:t>6. </a:t>
            </a:r>
            <a:r>
              <a:rPr lang="fr-FR" sz="850" i="1" dirty="0">
                <a:latin typeface="Roboto" panose="02000000000000000000"/>
                <a:ea typeface="Roboto" panose="02000000000000000000" pitchFamily="2" charset="0"/>
              </a:rPr>
              <a:t>Lancer un SOS </a:t>
            </a:r>
            <a:r>
              <a:rPr lang="fr-FR" sz="850" dirty="0">
                <a:latin typeface="Roboto" panose="02000000000000000000"/>
                <a:ea typeface="Roboto" panose="02000000000000000000" pitchFamily="2" charset="0"/>
              </a:rPr>
              <a:t>: demander de l’aide.</a:t>
            </a:r>
          </a:p>
          <a:p>
            <a:pPr algn="just">
              <a:lnSpc>
                <a:spcPts val="1080"/>
              </a:lnSpc>
            </a:pPr>
            <a:r>
              <a:rPr lang="fr-FR" sz="850" dirty="0">
                <a:latin typeface="Roboto" panose="02000000000000000000"/>
                <a:ea typeface="Roboto" panose="02000000000000000000" pitchFamily="2" charset="0"/>
              </a:rPr>
              <a:t>7. </a:t>
            </a:r>
            <a:r>
              <a:rPr lang="fr-FR" sz="850" i="1" dirty="0">
                <a:latin typeface="Roboto" panose="02000000000000000000"/>
                <a:ea typeface="Roboto" panose="02000000000000000000" pitchFamily="2" charset="0"/>
              </a:rPr>
              <a:t>Faire des sommes </a:t>
            </a:r>
            <a:r>
              <a:rPr lang="fr-FR" sz="850" dirty="0">
                <a:latin typeface="Roboto" panose="02000000000000000000"/>
                <a:ea typeface="Roboto" panose="02000000000000000000" pitchFamily="2" charset="0"/>
              </a:rPr>
              <a:t>: gagner de l’argent.</a:t>
            </a: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Soizic </a:t>
            </a:r>
            <a:r>
              <a:rPr lang="fr-FR" sz="800" dirty="0" err="1">
                <a:latin typeface="Roboto Light" panose="02000000000000000000" pitchFamily="2" charset="0"/>
                <a:ea typeface="Roboto" panose="02000000000000000000" pitchFamily="2" charset="0"/>
              </a:rPr>
              <a:t>Ramananjohary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63977" y="6190845"/>
            <a:ext cx="2082205" cy="530915"/>
          </a:xfrm>
          <a:prstGeom prst="rect">
            <a:avLst/>
          </a:prstGeom>
          <a:noFill/>
        </p:spPr>
        <p:txBody>
          <a:bodyPr wrap="square" lIns="0" tIns="0" rIns="0" bIns="0" rtlCol="0">
            <a:spAutoFit/>
          </a:bodyPr>
          <a:lstStyle/>
          <a:p>
            <a:pPr algn="just"/>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Yaniss</a:t>
            </a:r>
            <a:r>
              <a:rPr lang="fr-FR" sz="850" i="1" kern="1100" dirty="0">
                <a:latin typeface="Roboto" panose="02000000000000000000" pitchFamily="2" charset="0"/>
                <a:ea typeface="Roboto" panose="02000000000000000000" pitchFamily="2" charset="0"/>
              </a:rPr>
              <a:t> </a:t>
            </a:r>
            <a:r>
              <a:rPr lang="fr-FR" sz="850" i="1" kern="1100" dirty="0" err="1">
                <a:latin typeface="Roboto" panose="02000000000000000000" pitchFamily="2" charset="0"/>
                <a:ea typeface="Roboto" panose="02000000000000000000" pitchFamily="2" charset="0"/>
              </a:rPr>
              <a:t>Odua</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yanissodua</a:t>
            </a:r>
            <a:r>
              <a:rPr lang="fr-FR" sz="850" b="1" i="1" kern="1100" dirty="0">
                <a:latin typeface="Roboto" panose="02000000000000000000" pitchFamily="2" charset="0"/>
                <a:ea typeface="Roboto" panose="02000000000000000000" pitchFamily="2" charset="0"/>
              </a:rPr>
              <a:t> ».</a:t>
            </a:r>
            <a:endParaRPr lang="fr-FR" sz="850" i="1" kern="1100" dirty="0">
              <a:latin typeface="Roboto" panose="02000000000000000000" pitchFamily="2" charset="0"/>
              <a:ea typeface="Roboto" panose="02000000000000000000" pitchFamily="2" charset="0"/>
            </a:endParaRPr>
          </a:p>
          <a:p>
            <a:pPr algn="just"/>
            <a:endParaRPr lang="fr-FR" sz="900" dirty="0">
              <a:latin typeface="Roboto Medium" panose="02000000000000000000" pitchFamily="2" charset="0"/>
              <a:ea typeface="Roboto Medium" panose="02000000000000000000" pitchFamily="2" charset="0"/>
            </a:endParaRP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3"/>
          <a:stretch>
            <a:fillRect/>
          </a:stretch>
        </p:blipFill>
        <p:spPr>
          <a:xfrm>
            <a:off x="0" y="5556"/>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Yaniss</a:t>
            </a:r>
            <a:r>
              <a:rPr lang="fr-FR" sz="1500" dirty="0">
                <a:latin typeface="Roboto" panose="02000000000000000000" pitchFamily="2" charset="0"/>
                <a:ea typeface="Roboto" panose="02000000000000000000" pitchFamily="2" charset="0"/>
              </a:rPr>
              <a:t> </a:t>
            </a:r>
            <a:r>
              <a:rPr lang="fr-FR" sz="1500" dirty="0" err="1">
                <a:latin typeface="Roboto" panose="02000000000000000000" pitchFamily="2" charset="0"/>
                <a:ea typeface="Roboto" panose="02000000000000000000" pitchFamily="2" charset="0"/>
              </a:rPr>
              <a:t>Odua</a:t>
            </a:r>
            <a:r>
              <a:rPr lang="fr-FR" sz="1500" dirty="0">
                <a:latin typeface="Roboto" panose="02000000000000000000" pitchFamily="2" charset="0"/>
                <a:ea typeface="Roboto" panose="02000000000000000000" pitchFamily="2" charset="0"/>
              </a:rPr>
              <a:t> &amp; Dub </a:t>
            </a:r>
            <a:r>
              <a:rPr lang="fr-FR" sz="1500" dirty="0" err="1">
                <a:latin typeface="Roboto" panose="02000000000000000000" pitchFamily="2" charset="0"/>
                <a:ea typeface="Roboto" panose="02000000000000000000" pitchFamily="2" charset="0"/>
              </a:rPr>
              <a:t>Inc</a:t>
            </a:r>
            <a:endParaRPr lang="fr-FR" sz="1500"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7185C9EB-1A91-FD5E-49DE-5070AD93F843}"/>
              </a:ext>
            </a:extLst>
          </p:cNvPr>
          <p:cNvPicPr>
            <a:picLocks noChangeAspect="1"/>
          </p:cNvPicPr>
          <p:nvPr/>
        </p:nvPicPr>
        <p:blipFill>
          <a:blip r:embed="rId4"/>
          <a:stretch>
            <a:fillRect/>
          </a:stretch>
        </p:blipFill>
        <p:spPr>
          <a:xfrm>
            <a:off x="363979" y="6824114"/>
            <a:ext cx="469900" cy="596900"/>
          </a:xfrm>
          <a:prstGeom prst="rect">
            <a:avLst/>
          </a:prstGeom>
        </p:spPr>
      </p:pic>
      <p:pic>
        <p:nvPicPr>
          <p:cNvPr id="3" name="Image 2">
            <a:extLst>
              <a:ext uri="{FF2B5EF4-FFF2-40B4-BE49-F238E27FC236}">
                <a16:creationId xmlns:a16="http://schemas.microsoft.com/office/drawing/2014/main" id="{7D29E2DC-9157-4EF6-97AE-823A5B763E5C}"/>
              </a:ext>
            </a:extLst>
          </p:cNvPr>
          <p:cNvPicPr>
            <a:picLocks noChangeAspect="1"/>
          </p:cNvPicPr>
          <p:nvPr/>
        </p:nvPicPr>
        <p:blipFill>
          <a:blip r:embed="rId5"/>
          <a:stretch>
            <a:fillRect/>
          </a:stretch>
        </p:blipFill>
        <p:spPr>
          <a:xfrm>
            <a:off x="363979" y="975444"/>
            <a:ext cx="2177397" cy="217739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7245EE-9D37-E5C1-6D4A-9F511BDAED23}"/>
              </a:ext>
            </a:extLst>
          </p:cNvPr>
          <p:cNvPicPr>
            <a:picLocks noChangeAspect="1"/>
          </p:cNvPicPr>
          <p:nvPr/>
        </p:nvPicPr>
        <p:blipFill>
          <a:blip r:embed="rId2"/>
          <a:stretch>
            <a:fillRect/>
          </a:stretch>
        </p:blipFill>
        <p:spPr>
          <a:xfrm>
            <a:off x="7937" y="5556"/>
            <a:ext cx="7543800" cy="10680700"/>
          </a:xfrm>
          <a:prstGeom prst="rect">
            <a:avLst/>
          </a:prstGeom>
        </p:spPr>
      </p:pic>
      <p:sp>
        <p:nvSpPr>
          <p:cNvPr id="7" name="ZoneTexte 6">
            <a:extLst>
              <a:ext uri="{FF2B5EF4-FFF2-40B4-BE49-F238E27FC236}">
                <a16:creationId xmlns:a16="http://schemas.microsoft.com/office/drawing/2014/main" id="{C5AC5025-85E3-924F-8AD2-7F01301414C3}"/>
              </a:ext>
            </a:extLst>
          </p:cNvPr>
          <p:cNvSpPr txBox="1"/>
          <p:nvPr/>
        </p:nvSpPr>
        <p:spPr>
          <a:xfrm>
            <a:off x="2755505" y="992228"/>
            <a:ext cx="4490979" cy="6312626"/>
          </a:xfrm>
          <a:prstGeom prst="rect">
            <a:avLst/>
          </a:prstGeom>
          <a:noFill/>
        </p:spPr>
        <p:txBody>
          <a:bodyPr wrap="square" lIns="0" tIns="0" rIns="0" bIns="0" rtlCol="0">
            <a:spAutoFit/>
          </a:bodyPr>
          <a:lstStyle/>
          <a:p>
            <a:r>
              <a:rPr lang="fr-FR" sz="1000" dirty="0">
                <a:latin typeface="Roboto" panose="02000000000000000000"/>
              </a:rPr>
              <a:t>Qu’est-ce qu’ils fabriquent</a:t>
            </a:r>
          </a:p>
          <a:p>
            <a:r>
              <a:rPr lang="fr-FR" sz="1000" dirty="0">
                <a:latin typeface="Roboto" panose="02000000000000000000"/>
              </a:rPr>
              <a:t>Des îles entières s’enfoncent</a:t>
            </a:r>
          </a:p>
          <a:p>
            <a:r>
              <a:rPr lang="fr-FR" sz="1000" dirty="0">
                <a:latin typeface="Roboto" panose="02000000000000000000"/>
              </a:rPr>
              <a:t>Peu à peu la Terre s’efface</a:t>
            </a:r>
          </a:p>
          <a:p>
            <a:r>
              <a:rPr lang="fr-FR" sz="1000" dirty="0">
                <a:latin typeface="Roboto" panose="02000000000000000000"/>
              </a:rPr>
              <a:t>Ils trempent</a:t>
            </a:r>
            <a:r>
              <a:rPr lang="fr-FR" sz="1000" baseline="30000" dirty="0">
                <a:latin typeface="Roboto" panose="02000000000000000000"/>
              </a:rPr>
              <a:t>8</a:t>
            </a:r>
            <a:r>
              <a:rPr lang="fr-FR" sz="1000" dirty="0">
                <a:latin typeface="Roboto" panose="02000000000000000000"/>
              </a:rPr>
              <a:t> dans tous les trafics</a:t>
            </a:r>
          </a:p>
          <a:p>
            <a:r>
              <a:rPr lang="fr-FR" sz="1000" dirty="0">
                <a:latin typeface="Roboto" panose="02000000000000000000"/>
              </a:rPr>
              <a:t>Quelle est notre réponse</a:t>
            </a:r>
          </a:p>
          <a:p>
            <a:r>
              <a:rPr lang="fr-FR" sz="1000" dirty="0">
                <a:latin typeface="Roboto" panose="02000000000000000000"/>
              </a:rPr>
              <a:t>Il est l’heure d’assumer nos actes</a:t>
            </a:r>
          </a:p>
          <a:p>
            <a:r>
              <a:rPr lang="fr-FR" sz="1000" dirty="0">
                <a:latin typeface="Roboto" panose="02000000000000000000"/>
              </a:rPr>
              <a:t>Mais dites-moi, qu’est-ce qu’ils fabriquent</a:t>
            </a:r>
          </a:p>
          <a:p>
            <a:r>
              <a:rPr lang="fr-FR" sz="1000" dirty="0">
                <a:latin typeface="Roboto" panose="02000000000000000000"/>
              </a:rPr>
              <a:t>Il faut changer de modèle</a:t>
            </a:r>
          </a:p>
          <a:p>
            <a:r>
              <a:rPr lang="fr-FR" sz="1000" dirty="0">
                <a:latin typeface="Roboto" panose="02000000000000000000"/>
              </a:rPr>
              <a:t>C’est le ciel qui nous le rappelle</a:t>
            </a:r>
          </a:p>
          <a:p>
            <a:r>
              <a:rPr lang="fr-FR" sz="1000" dirty="0">
                <a:latin typeface="Roboto" panose="02000000000000000000"/>
              </a:rPr>
              <a:t>Donc pour donner la réplique</a:t>
            </a:r>
          </a:p>
          <a:p>
            <a:r>
              <a:rPr lang="fr-FR" sz="1000" dirty="0">
                <a:latin typeface="Roboto" panose="02000000000000000000"/>
              </a:rPr>
              <a:t>On revient encore une fois</a:t>
            </a:r>
          </a:p>
          <a:p>
            <a:r>
              <a:rPr lang="fr-FR" sz="1000" dirty="0">
                <a:latin typeface="Roboto" panose="02000000000000000000"/>
              </a:rPr>
              <a:t>Dub </a:t>
            </a:r>
            <a:r>
              <a:rPr lang="fr-FR" sz="1000" dirty="0" err="1">
                <a:latin typeface="Roboto" panose="02000000000000000000"/>
              </a:rPr>
              <a:t>Inc</a:t>
            </a:r>
            <a:r>
              <a:rPr lang="fr-FR" sz="1000" dirty="0">
                <a:latin typeface="Roboto" panose="02000000000000000000"/>
              </a:rPr>
              <a:t> </a:t>
            </a:r>
            <a:r>
              <a:rPr lang="fr-FR" sz="1000" dirty="0" err="1">
                <a:latin typeface="Roboto" panose="02000000000000000000"/>
              </a:rPr>
              <a:t>Yaniss</a:t>
            </a:r>
            <a:r>
              <a:rPr lang="fr-FR" sz="1000" dirty="0">
                <a:latin typeface="Roboto" panose="02000000000000000000"/>
              </a:rPr>
              <a:t> </a:t>
            </a:r>
            <a:r>
              <a:rPr lang="fr-FR" sz="1000" dirty="0" err="1">
                <a:latin typeface="Roboto" panose="02000000000000000000"/>
              </a:rPr>
              <a:t>Odua</a:t>
            </a:r>
            <a:endParaRPr lang="fr-FR" sz="1000" dirty="0">
              <a:latin typeface="Roboto" panose="02000000000000000000"/>
            </a:endParaRPr>
          </a:p>
          <a:p>
            <a:r>
              <a:rPr lang="fr-FR" sz="1000" dirty="0">
                <a:latin typeface="Roboto" panose="02000000000000000000"/>
              </a:rPr>
              <a:t> </a:t>
            </a:r>
          </a:p>
          <a:p>
            <a:r>
              <a:rPr lang="fr-FR" sz="1000" b="1" dirty="0">
                <a:latin typeface="Roboto" panose="02000000000000000000"/>
              </a:rPr>
              <a:t>REFRAIN</a:t>
            </a:r>
            <a:endParaRPr lang="fr-FR" sz="1000" dirty="0">
              <a:latin typeface="Roboto" panose="02000000000000000000"/>
            </a:endParaRPr>
          </a:p>
          <a:p>
            <a:r>
              <a:rPr lang="fr-FR" sz="1000" b="1" dirty="0">
                <a:latin typeface="Roboto" panose="02000000000000000000"/>
              </a:rPr>
              <a:t> </a:t>
            </a:r>
            <a:endParaRPr lang="fr-FR" sz="1000" dirty="0">
              <a:latin typeface="Roboto" panose="02000000000000000000"/>
            </a:endParaRPr>
          </a:p>
          <a:p>
            <a:r>
              <a:rPr lang="fr-FR" sz="1000" dirty="0">
                <a:latin typeface="Roboto" panose="02000000000000000000"/>
              </a:rPr>
              <a:t>C’est toujours le même drapeau qu’on agite</a:t>
            </a:r>
          </a:p>
          <a:p>
            <a:r>
              <a:rPr lang="fr-FR" sz="1000" dirty="0">
                <a:latin typeface="Roboto" panose="02000000000000000000"/>
              </a:rPr>
              <a:t>On a perdu le Nord</a:t>
            </a:r>
          </a:p>
          <a:p>
            <a:r>
              <a:rPr lang="fr-FR" sz="1000" dirty="0">
                <a:latin typeface="Roboto" panose="02000000000000000000"/>
              </a:rPr>
              <a:t>On a brûlé le décor</a:t>
            </a:r>
          </a:p>
          <a:p>
            <a:r>
              <a:rPr lang="fr-FR" sz="1000" dirty="0">
                <a:latin typeface="Roboto" panose="02000000000000000000"/>
              </a:rPr>
              <a:t>On continue à jeter des bombes</a:t>
            </a:r>
          </a:p>
          <a:p>
            <a:r>
              <a:rPr lang="fr-FR" sz="1000" dirty="0">
                <a:latin typeface="Roboto" panose="02000000000000000000"/>
              </a:rPr>
              <a:t>Car c’est toujours le même constat climatique</a:t>
            </a:r>
          </a:p>
          <a:p>
            <a:r>
              <a:rPr lang="fr-FR" sz="1000" dirty="0">
                <a:latin typeface="Roboto" panose="02000000000000000000"/>
              </a:rPr>
              <a:t>On a vendu le trésor</a:t>
            </a:r>
          </a:p>
          <a:p>
            <a:r>
              <a:rPr lang="fr-FR" sz="1000" dirty="0">
                <a:latin typeface="Roboto" panose="02000000000000000000"/>
              </a:rPr>
              <a:t>On a scellé le sort</a:t>
            </a:r>
            <a:r>
              <a:rPr lang="fr-FR" sz="1000" baseline="30000" dirty="0">
                <a:latin typeface="Roboto" panose="02000000000000000000"/>
              </a:rPr>
              <a:t>9</a:t>
            </a:r>
          </a:p>
          <a:p>
            <a:r>
              <a:rPr lang="fr-FR" sz="1000" dirty="0">
                <a:latin typeface="Roboto" panose="02000000000000000000"/>
              </a:rPr>
              <a:t>Essayons de changer le monde</a:t>
            </a:r>
          </a:p>
          <a:p>
            <a:r>
              <a:rPr lang="fr-FR" sz="1000" dirty="0">
                <a:latin typeface="Roboto" panose="02000000000000000000"/>
              </a:rPr>
              <a:t> </a:t>
            </a:r>
          </a:p>
          <a:p>
            <a:r>
              <a:rPr lang="fr-FR" sz="1000" dirty="0">
                <a:latin typeface="Roboto" panose="02000000000000000000"/>
              </a:rPr>
              <a:t>C’est toujours le même drapeau qu’on agite</a:t>
            </a:r>
          </a:p>
          <a:p>
            <a:r>
              <a:rPr lang="fr-FR" sz="1000" dirty="0">
                <a:latin typeface="Roboto" panose="02000000000000000000"/>
              </a:rPr>
              <a:t>Et tous avec la même voix, on rappelle qu’à chaque fois</a:t>
            </a:r>
          </a:p>
          <a:p>
            <a:r>
              <a:rPr lang="fr-FR" sz="1000" dirty="0">
                <a:latin typeface="Roboto" panose="02000000000000000000"/>
              </a:rPr>
              <a:t>On résiste !</a:t>
            </a:r>
          </a:p>
          <a:p>
            <a:r>
              <a:rPr lang="fr-FR" sz="1000" dirty="0">
                <a:latin typeface="Roboto" panose="02000000000000000000"/>
              </a:rPr>
              <a:t>Car c’est toujours le même constat climatique</a:t>
            </a:r>
          </a:p>
          <a:p>
            <a:r>
              <a:rPr lang="fr-FR" sz="1000" i="1" dirty="0">
                <a:latin typeface="Roboto" panose="02000000000000000000"/>
              </a:rPr>
              <a:t>One more time </a:t>
            </a:r>
            <a:r>
              <a:rPr lang="fr-FR" sz="1000" i="1" dirty="0" err="1">
                <a:latin typeface="Roboto" panose="02000000000000000000"/>
              </a:rPr>
              <a:t>we</a:t>
            </a:r>
            <a:r>
              <a:rPr lang="fr-FR" sz="1000" i="1" dirty="0">
                <a:latin typeface="Roboto" panose="02000000000000000000"/>
              </a:rPr>
              <a:t> come </a:t>
            </a:r>
            <a:r>
              <a:rPr lang="fr-FR" sz="1000" i="1" dirty="0" err="1">
                <a:latin typeface="Roboto" panose="02000000000000000000"/>
              </a:rPr>
              <a:t>again</a:t>
            </a:r>
            <a:r>
              <a:rPr lang="fr-FR" sz="1000" i="1" dirty="0">
                <a:latin typeface="Roboto" panose="02000000000000000000"/>
              </a:rPr>
              <a:t> fi tell </a:t>
            </a:r>
            <a:r>
              <a:rPr lang="fr-FR" sz="1000" i="1" dirty="0" err="1">
                <a:latin typeface="Roboto" panose="02000000000000000000"/>
              </a:rPr>
              <a:t>dem</a:t>
            </a:r>
            <a:r>
              <a:rPr lang="fr-FR" sz="1000" i="1" dirty="0">
                <a:latin typeface="Roboto" panose="02000000000000000000"/>
              </a:rPr>
              <a:t> </a:t>
            </a:r>
            <a:r>
              <a:rPr lang="fr-FR" sz="1000" i="1" dirty="0" err="1">
                <a:latin typeface="Roboto" panose="02000000000000000000"/>
              </a:rPr>
              <a:t>dem</a:t>
            </a:r>
            <a:r>
              <a:rPr lang="fr-FR" sz="1000" i="1" dirty="0">
                <a:latin typeface="Roboto" panose="02000000000000000000"/>
              </a:rPr>
              <a:t> </a:t>
            </a:r>
            <a:r>
              <a:rPr lang="fr-FR" sz="1000" i="1" dirty="0" err="1">
                <a:latin typeface="Roboto" panose="02000000000000000000"/>
              </a:rPr>
              <a:t>dem</a:t>
            </a:r>
            <a:endParaRPr lang="fr-FR" sz="1000" dirty="0">
              <a:latin typeface="Roboto" panose="02000000000000000000"/>
            </a:endParaRPr>
          </a:p>
          <a:p>
            <a:r>
              <a:rPr lang="fr-FR" sz="1000" dirty="0">
                <a:latin typeface="Roboto" panose="02000000000000000000"/>
              </a:rPr>
              <a:t>Encore une fois le message reste le même, même, même</a:t>
            </a:r>
          </a:p>
          <a:p>
            <a:r>
              <a:rPr lang="fr-FR" sz="1000" dirty="0">
                <a:latin typeface="Roboto" panose="02000000000000000000"/>
              </a:rPr>
              <a:t> </a:t>
            </a:r>
          </a:p>
          <a:p>
            <a:r>
              <a:rPr lang="fr-FR" sz="1000" b="1" dirty="0">
                <a:latin typeface="Roboto" panose="02000000000000000000"/>
              </a:rPr>
              <a:t>REFRAIN</a:t>
            </a:r>
            <a:endParaRPr lang="fr-FR" sz="1000" dirty="0">
              <a:latin typeface="Roboto" panose="02000000000000000000"/>
            </a:endParaRPr>
          </a:p>
          <a:p>
            <a:r>
              <a:rPr lang="fr-FR" sz="1000" dirty="0">
                <a:latin typeface="Roboto" panose="02000000000000000000"/>
              </a:rPr>
              <a:t> </a:t>
            </a:r>
          </a:p>
          <a:p>
            <a:r>
              <a:rPr lang="fr-FR" sz="1000" i="1" dirty="0">
                <a:latin typeface="Roboto" panose="02000000000000000000"/>
              </a:rPr>
              <a:t>Always Love Mama Nature</a:t>
            </a:r>
            <a:endParaRPr lang="fr-FR" sz="1000" dirty="0">
              <a:latin typeface="Roboto" panose="02000000000000000000"/>
            </a:endParaRPr>
          </a:p>
          <a:p>
            <a:r>
              <a:rPr lang="fr-FR" sz="1000" i="1" dirty="0">
                <a:latin typeface="Roboto" panose="02000000000000000000"/>
              </a:rPr>
              <a:t>(Yeah </a:t>
            </a:r>
            <a:r>
              <a:rPr lang="fr-FR" sz="1000" i="1" dirty="0" err="1">
                <a:latin typeface="Roboto" panose="02000000000000000000"/>
              </a:rPr>
              <a:t>yeah</a:t>
            </a:r>
            <a:r>
              <a:rPr lang="fr-FR" sz="1000" i="1" dirty="0">
                <a:latin typeface="Roboto" panose="02000000000000000000"/>
              </a:rPr>
              <a:t>)</a:t>
            </a:r>
            <a:endParaRPr lang="fr-FR" sz="1000" dirty="0">
              <a:latin typeface="Roboto" panose="02000000000000000000"/>
            </a:endParaRPr>
          </a:p>
          <a:p>
            <a:r>
              <a:rPr lang="fr-FR" sz="1000" i="1" dirty="0" err="1">
                <a:latin typeface="Roboto" panose="02000000000000000000"/>
              </a:rPr>
              <a:t>Already</a:t>
            </a:r>
            <a:r>
              <a:rPr lang="fr-FR" sz="1000" i="1" dirty="0">
                <a:latin typeface="Roboto" panose="02000000000000000000"/>
              </a:rPr>
              <a:t>, </a:t>
            </a:r>
            <a:r>
              <a:rPr lang="fr-FR" sz="1000" i="1" dirty="0" err="1">
                <a:latin typeface="Roboto" panose="02000000000000000000"/>
              </a:rPr>
              <a:t>fighting</a:t>
            </a:r>
            <a:r>
              <a:rPr lang="fr-FR" sz="1000" i="1" dirty="0">
                <a:latin typeface="Roboto" panose="02000000000000000000"/>
              </a:rPr>
              <a:t> </a:t>
            </a:r>
            <a:r>
              <a:rPr lang="fr-FR" sz="1000" i="1" dirty="0" err="1">
                <a:latin typeface="Roboto" panose="02000000000000000000"/>
              </a:rPr>
              <a:t>together</a:t>
            </a:r>
            <a:endParaRPr lang="fr-FR" sz="1000" dirty="0">
              <a:latin typeface="Roboto" panose="02000000000000000000"/>
            </a:endParaRPr>
          </a:p>
          <a:p>
            <a:r>
              <a:rPr lang="fr-FR" sz="1000" i="1" dirty="0">
                <a:latin typeface="Roboto" panose="02000000000000000000"/>
              </a:rPr>
              <a:t>(Yeah </a:t>
            </a:r>
            <a:r>
              <a:rPr lang="fr-FR" sz="1000" i="1" dirty="0" err="1">
                <a:latin typeface="Roboto" panose="02000000000000000000"/>
              </a:rPr>
              <a:t>yeah</a:t>
            </a:r>
            <a:r>
              <a:rPr lang="fr-FR" sz="1000" i="1" dirty="0">
                <a:latin typeface="Roboto" panose="02000000000000000000"/>
              </a:rPr>
              <a:t>)</a:t>
            </a:r>
            <a:endParaRPr lang="fr-FR" sz="1000" dirty="0">
              <a:latin typeface="Roboto" panose="02000000000000000000"/>
            </a:endParaRPr>
          </a:p>
          <a:p>
            <a:r>
              <a:rPr lang="fr-FR" sz="1000" i="1" dirty="0">
                <a:latin typeface="Roboto" panose="02000000000000000000"/>
              </a:rPr>
              <a:t>(Yes </a:t>
            </a:r>
            <a:r>
              <a:rPr lang="fr-FR" sz="1000" i="1" dirty="0" err="1">
                <a:latin typeface="Roboto" panose="02000000000000000000"/>
              </a:rPr>
              <a:t>YaniSs</a:t>
            </a:r>
            <a:r>
              <a:rPr lang="fr-FR" sz="1000" i="1" dirty="0">
                <a:latin typeface="Roboto" panose="02000000000000000000"/>
              </a:rPr>
              <a:t>)</a:t>
            </a:r>
            <a:endParaRPr lang="fr-FR" sz="1000" dirty="0">
              <a:latin typeface="Roboto" panose="02000000000000000000"/>
            </a:endParaRPr>
          </a:p>
          <a:p>
            <a:endParaRPr lang="fr-FR" sz="1000" dirty="0">
              <a:latin typeface="Roboto" panose="0200000000000000000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39400" y="6265256"/>
            <a:ext cx="2165684" cy="553806"/>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8. Tremper </a:t>
            </a:r>
            <a:r>
              <a:rPr lang="fr-FR" sz="850" dirty="0">
                <a:latin typeface="Roboto" panose="02000000000000000000" pitchFamily="2" charset="0"/>
                <a:ea typeface="Roboto" panose="02000000000000000000" pitchFamily="2" charset="0"/>
              </a:rPr>
              <a:t>: être impliqué.</a:t>
            </a:r>
          </a:p>
          <a:p>
            <a:pPr algn="just">
              <a:lnSpc>
                <a:spcPts val="1080"/>
              </a:lnSpc>
            </a:pPr>
            <a:r>
              <a:rPr lang="fr-FR" sz="850" i="1" dirty="0">
                <a:latin typeface="Roboto" panose="02000000000000000000" pitchFamily="2" charset="0"/>
                <a:ea typeface="Roboto" panose="02000000000000000000" pitchFamily="2" charset="0"/>
              </a:rPr>
              <a:t>9. Sceller le sort </a:t>
            </a:r>
            <a:r>
              <a:rPr lang="fr-FR" sz="850" dirty="0">
                <a:latin typeface="Roboto" panose="02000000000000000000" pitchFamily="2" charset="0"/>
                <a:ea typeface="Roboto" panose="02000000000000000000" pitchFamily="2" charset="0"/>
              </a:rPr>
              <a:t>: faire une action décisive amenant à un résultat irréversible.</a:t>
            </a: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Soizic </a:t>
            </a:r>
            <a:r>
              <a:rPr lang="fr-FR" sz="800" dirty="0" err="1">
                <a:latin typeface="Roboto Light" panose="02000000000000000000" pitchFamily="2" charset="0"/>
                <a:ea typeface="Roboto" panose="02000000000000000000" pitchFamily="2" charset="0"/>
              </a:rPr>
              <a:t>Ramananjohary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3"/>
          <a:stretch>
            <a:fillRect/>
          </a:stretch>
        </p:blipFill>
        <p:spPr>
          <a:xfrm>
            <a:off x="0" y="5976"/>
            <a:ext cx="2743200" cy="660400"/>
          </a:xfrm>
          <a:prstGeom prst="rect">
            <a:avLst/>
          </a:prstGeom>
        </p:spPr>
      </p:pic>
      <p:pic>
        <p:nvPicPr>
          <p:cNvPr id="10" name="Image 9">
            <a:extLst>
              <a:ext uri="{FF2B5EF4-FFF2-40B4-BE49-F238E27FC236}">
                <a16:creationId xmlns:a16="http://schemas.microsoft.com/office/drawing/2014/main" id="{7185C9EB-1A91-FD5E-49DE-5070AD93F843}"/>
              </a:ext>
            </a:extLst>
          </p:cNvPr>
          <p:cNvPicPr>
            <a:picLocks noChangeAspect="1"/>
          </p:cNvPicPr>
          <p:nvPr/>
        </p:nvPicPr>
        <p:blipFill>
          <a:blip r:embed="rId4"/>
          <a:stretch>
            <a:fillRect/>
          </a:stretch>
        </p:blipFill>
        <p:spPr>
          <a:xfrm>
            <a:off x="322240" y="5512037"/>
            <a:ext cx="469900" cy="596900"/>
          </a:xfrm>
          <a:prstGeom prst="rect">
            <a:avLst/>
          </a:prstGeom>
        </p:spPr>
      </p:pic>
    </p:spTree>
    <p:extLst>
      <p:ext uri="{BB962C8B-B14F-4D97-AF65-F5344CB8AC3E}">
        <p14:creationId xmlns:p14="http://schemas.microsoft.com/office/powerpoint/2010/main" val="247067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9C78F9-7651-EAD4-D769-19ADDF111712}"/>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887330205"/>
              </p:ext>
            </p:extLst>
          </p:nvPr>
        </p:nvGraphicFramePr>
        <p:xfrm>
          <a:off x="1130984" y="2016359"/>
          <a:ext cx="5822266" cy="5870575"/>
        </p:xfrm>
        <a:graphic>
          <a:graphicData uri="http://schemas.openxmlformats.org/drawingml/2006/table">
            <a:tbl>
              <a:tblPr firstRow="1" bandRow="1">
                <a:tableStyleId>{5C22544A-7EE6-4342-B048-85BDC9FD1C3A}</a:tableStyleId>
              </a:tblPr>
              <a:tblGrid>
                <a:gridCol w="653936">
                  <a:extLst>
                    <a:ext uri="{9D8B030D-6E8A-4147-A177-3AD203B41FA5}">
                      <a16:colId xmlns:a16="http://schemas.microsoft.com/office/drawing/2014/main" val="2770672922"/>
                    </a:ext>
                  </a:extLst>
                </a:gridCol>
                <a:gridCol w="1007695">
                  <a:extLst>
                    <a:ext uri="{9D8B030D-6E8A-4147-A177-3AD203B41FA5}">
                      <a16:colId xmlns:a16="http://schemas.microsoft.com/office/drawing/2014/main" val="161568558"/>
                    </a:ext>
                  </a:extLst>
                </a:gridCol>
                <a:gridCol w="4160635">
                  <a:extLst>
                    <a:ext uri="{9D8B030D-6E8A-4147-A177-3AD203B41FA5}">
                      <a16:colId xmlns:a16="http://schemas.microsoft.com/office/drawing/2014/main" val="93050948"/>
                    </a:ext>
                  </a:extLst>
                </a:gridCol>
              </a:tblGrid>
              <a:tr h="708348">
                <a:tc>
                  <a:txBody>
                    <a:bodyPr/>
                    <a:lstStyle/>
                    <a:p>
                      <a:pPr algn="r"/>
                      <a:r>
                        <a:rPr lang="fr-FR" sz="5300" b="1" i="0" dirty="0">
                          <a:solidFill>
                            <a:srgbClr val="E77E9C"/>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1"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Écoutez le début de la chanson, jusqu’au 1</a:t>
                      </a:r>
                      <a:r>
                        <a:rPr lang="fr-FR" sz="1000" b="0" kern="1300" baseline="30000" dirty="0">
                          <a:solidFill>
                            <a:schemeClr val="tx1"/>
                          </a:solidFill>
                          <a:latin typeface="Roboto" panose="02000000000000000000" pitchFamily="2" charset="0"/>
                          <a:ea typeface="Roboto" panose="02000000000000000000" pitchFamily="2" charset="0"/>
                        </a:rPr>
                        <a:t>er</a:t>
                      </a:r>
                      <a:r>
                        <a:rPr lang="fr-FR" sz="1000" b="0" kern="1300" baseline="0" dirty="0">
                          <a:solidFill>
                            <a:schemeClr val="tx1"/>
                          </a:solidFill>
                          <a:latin typeface="Roboto" panose="02000000000000000000" pitchFamily="2" charset="0"/>
                          <a:ea typeface="Roboto" panose="02000000000000000000" pitchFamily="2" charset="0"/>
                        </a:rPr>
                        <a:t> refrain. Quelles sont vos premières impressions ?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La chanson s’intitule « Faut-il encore des preuves ? ». </a:t>
                      </a:r>
                      <a:r>
                        <a:rPr lang="fr-FR" sz="1000" b="0" i="0" kern="1300" baseline="0" dirty="0">
                          <a:solidFill>
                            <a:schemeClr val="tx1"/>
                          </a:solidFill>
                          <a:latin typeface="Roboto" panose="02000000000000000000" pitchFamily="2" charset="0"/>
                          <a:ea typeface="Roboto" panose="02000000000000000000" pitchFamily="2" charset="0"/>
                        </a:rPr>
                        <a:t>À </a:t>
                      </a:r>
                      <a:r>
                        <a:rPr lang="fr-FR" sz="1000" b="0" kern="1300" baseline="0" dirty="0">
                          <a:solidFill>
                            <a:schemeClr val="tx1"/>
                          </a:solidFill>
                          <a:latin typeface="Roboto" panose="02000000000000000000" pitchFamily="2" charset="0"/>
                          <a:ea typeface="Roboto" panose="02000000000000000000" pitchFamily="2" charset="0"/>
                        </a:rPr>
                        <a:t>votre avis, de quoi parle-t-on ?</a:t>
                      </a:r>
                    </a:p>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153619">
                <a:tc>
                  <a:txBody>
                    <a:bodyPr/>
                    <a:lstStyle/>
                    <a:p>
                      <a:pPr algn="r"/>
                      <a:r>
                        <a:rPr lang="fr-FR" sz="5300" b="1" i="0" dirty="0">
                          <a:solidFill>
                            <a:srgbClr val="E77E9C"/>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i="1" kern="1300" baseline="0" dirty="0">
                          <a:solidFill>
                            <a:schemeClr val="tx1"/>
                          </a:solidFill>
                          <a:latin typeface="Roboto" panose="02000000000000000000" pitchFamily="2" charset="0"/>
                          <a:ea typeface="Roboto" panose="02000000000000000000" pitchFamily="2" charset="0"/>
                        </a:rPr>
                        <a:t>À deux. </a:t>
                      </a:r>
                    </a:p>
                    <a:p>
                      <a:pPr algn="just"/>
                      <a:r>
                        <a:rPr lang="fr-FR" sz="1000" b="0" kern="1300" baseline="0" dirty="0">
                          <a:solidFill>
                            <a:schemeClr val="tx1"/>
                          </a:solidFill>
                          <a:latin typeface="Roboto" panose="02000000000000000000" pitchFamily="2" charset="0"/>
                          <a:ea typeface="Roboto" panose="02000000000000000000" pitchFamily="2" charset="0"/>
                        </a:rPr>
                        <a:t>Choisissez la bonne réponse et justifiez-la avec des mots entendus. </a:t>
                      </a:r>
                    </a:p>
                    <a:p>
                      <a:pPr algn="just"/>
                      <a:r>
                        <a:rPr lang="fr-FR" sz="1000" b="0" kern="1300" baseline="0" dirty="0">
                          <a:solidFill>
                            <a:schemeClr val="tx1"/>
                          </a:solidFill>
                          <a:latin typeface="Roboto" panose="02000000000000000000" pitchFamily="2" charset="0"/>
                          <a:ea typeface="Roboto" panose="02000000000000000000" pitchFamily="2" charset="0"/>
                        </a:rPr>
                        <a:t>Les chanteurs font un constat sur… </a:t>
                      </a:r>
                    </a:p>
                    <a:p>
                      <a:pPr marL="171450" indent="-171450" algn="just">
                        <a:buFont typeface="Wingdings" panose="05000000000000000000" pitchFamily="2" charset="2"/>
                        <a:buChar char="q"/>
                      </a:pPr>
                      <a:r>
                        <a:rPr lang="fr-FR" sz="1000" b="0" kern="1300" baseline="0" dirty="0">
                          <a:solidFill>
                            <a:schemeClr val="tx1"/>
                          </a:solidFill>
                          <a:latin typeface="Roboto" panose="02000000000000000000" pitchFamily="2" charset="0"/>
                          <a:ea typeface="Roboto" panose="02000000000000000000" pitchFamily="2" charset="0"/>
                        </a:rPr>
                        <a:t>la crise économique. </a:t>
                      </a:r>
                    </a:p>
                    <a:p>
                      <a:pPr marL="171450" indent="-171450" algn="just">
                        <a:buFont typeface="Wingdings" panose="05000000000000000000" pitchFamily="2" charset="2"/>
                        <a:buChar char="q"/>
                      </a:pPr>
                      <a:r>
                        <a:rPr lang="fr-FR" sz="1000" b="0" kern="1300" baseline="0" dirty="0">
                          <a:solidFill>
                            <a:schemeClr val="tx1"/>
                          </a:solidFill>
                          <a:latin typeface="Roboto" panose="02000000000000000000" pitchFamily="2" charset="0"/>
                          <a:ea typeface="Roboto" panose="02000000000000000000" pitchFamily="2" charset="0"/>
                        </a:rPr>
                        <a:t>les problèmes climatiques.</a:t>
                      </a:r>
                    </a:p>
                    <a:p>
                      <a:pPr marL="171450" indent="-171450" algn="just">
                        <a:buFont typeface="Wingdings" panose="05000000000000000000" pitchFamily="2" charset="2"/>
                        <a:buChar char="q"/>
                      </a:pPr>
                      <a:r>
                        <a:rPr lang="fr-FR" sz="1000" b="0" kern="1300" baseline="0" dirty="0">
                          <a:solidFill>
                            <a:schemeClr val="tx1"/>
                          </a:solidFill>
                          <a:latin typeface="Roboto" panose="02000000000000000000" pitchFamily="2" charset="0"/>
                          <a:ea typeface="Roboto" panose="02000000000000000000" pitchFamily="2" charset="0"/>
                        </a:rPr>
                        <a:t>les tensions géopolitiques.</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Selon eux, qu’est-ce qui peut sauver la planète ?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783348">
                <a:tc>
                  <a:txBody>
                    <a:bodyPr/>
                    <a:lstStyle/>
                    <a:p>
                      <a:pPr algn="r"/>
                      <a:r>
                        <a:rPr lang="fr-FR" sz="5300" b="1" i="0" dirty="0">
                          <a:solidFill>
                            <a:srgbClr val="E77E9C"/>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r>
                        <a:rPr lang="fr-FR" sz="1000" b="0" kern="1300" baseline="0" dirty="0">
                          <a:solidFill>
                            <a:schemeClr val="tx1"/>
                          </a:solidFill>
                          <a:latin typeface="Roboto" panose="02000000000000000000" pitchFamily="2" charset="0"/>
                          <a:ea typeface="Roboto" panose="02000000000000000000" pitchFamily="2" charset="0"/>
                        </a:rPr>
                        <a:t>Observez ces paroles extraites de la chanson. Quelle idée donnent les mots soulignés ?</a:t>
                      </a:r>
                    </a:p>
                    <a:p>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panose="02000000000000000000" pitchFamily="2" charset="0"/>
                          <a:ea typeface="Roboto" panose="02000000000000000000" pitchFamily="2" charset="0"/>
                        </a:rPr>
                        <a:t>« C’est </a:t>
                      </a:r>
                      <a:r>
                        <a:rPr lang="fr-FR" sz="1000" b="0" i="1" u="sng" kern="1300" baseline="0" dirty="0">
                          <a:solidFill>
                            <a:schemeClr val="tx1"/>
                          </a:solidFill>
                          <a:latin typeface="Roboto" panose="02000000000000000000" pitchFamily="2" charset="0"/>
                          <a:ea typeface="Roboto" panose="02000000000000000000" pitchFamily="2" charset="0"/>
                        </a:rPr>
                        <a:t>toujours</a:t>
                      </a:r>
                      <a:r>
                        <a:rPr lang="fr-FR" sz="1000" b="0" i="1" kern="1300" baseline="0" dirty="0">
                          <a:solidFill>
                            <a:schemeClr val="tx1"/>
                          </a:solidFill>
                          <a:latin typeface="Roboto" panose="02000000000000000000" pitchFamily="2" charset="0"/>
                          <a:ea typeface="Roboto" panose="02000000000000000000" pitchFamily="2" charset="0"/>
                        </a:rPr>
                        <a:t> le </a:t>
                      </a:r>
                      <a:r>
                        <a:rPr lang="fr-FR" sz="1000" b="0" i="1" u="sng" kern="1300" baseline="0" dirty="0">
                          <a:solidFill>
                            <a:schemeClr val="tx1"/>
                          </a:solidFill>
                          <a:latin typeface="Roboto" panose="02000000000000000000" pitchFamily="2" charset="0"/>
                          <a:ea typeface="Roboto" panose="02000000000000000000" pitchFamily="2" charset="0"/>
                        </a:rPr>
                        <a:t>même</a:t>
                      </a:r>
                      <a:r>
                        <a:rPr lang="fr-FR" sz="1000" b="0" i="1" kern="1300" baseline="0" dirty="0">
                          <a:solidFill>
                            <a:schemeClr val="tx1"/>
                          </a:solidFill>
                          <a:latin typeface="Roboto" panose="02000000000000000000" pitchFamily="2" charset="0"/>
                          <a:ea typeface="Roboto" panose="02000000000000000000" pitchFamily="2" charset="0"/>
                        </a:rPr>
                        <a:t> constat climatique »</a:t>
                      </a:r>
                    </a:p>
                    <a:p>
                      <a:pPr algn="ctr"/>
                      <a:r>
                        <a:rPr lang="fr-FR" sz="1000" b="0" i="1" kern="1300" baseline="0" dirty="0">
                          <a:solidFill>
                            <a:schemeClr val="tx1"/>
                          </a:solidFill>
                          <a:latin typeface="Roboto" panose="02000000000000000000" pitchFamily="2" charset="0"/>
                          <a:ea typeface="Roboto" panose="02000000000000000000" pitchFamily="2" charset="0"/>
                        </a:rPr>
                        <a:t>« Faut-il </a:t>
                      </a:r>
                      <a:r>
                        <a:rPr lang="fr-FR" sz="1000" b="0" i="1" u="sng" kern="1300" baseline="0" dirty="0">
                          <a:solidFill>
                            <a:schemeClr val="tx1"/>
                          </a:solidFill>
                          <a:latin typeface="Roboto" panose="02000000000000000000" pitchFamily="2" charset="0"/>
                          <a:ea typeface="Roboto" panose="02000000000000000000" pitchFamily="2" charset="0"/>
                        </a:rPr>
                        <a:t>encore</a:t>
                      </a:r>
                      <a:r>
                        <a:rPr lang="fr-FR" sz="1000" b="0" i="1" kern="1300" baseline="0" dirty="0">
                          <a:solidFill>
                            <a:schemeClr val="tx1"/>
                          </a:solidFill>
                          <a:latin typeface="Roboto" panose="02000000000000000000" pitchFamily="2" charset="0"/>
                          <a:ea typeface="Roboto" panose="02000000000000000000" pitchFamily="2" charset="0"/>
                        </a:rPr>
                        <a:t> des preuves ? »</a:t>
                      </a:r>
                    </a:p>
                    <a:p>
                      <a:pPr algn="ctr"/>
                      <a:r>
                        <a:rPr lang="fr-FR" sz="1000" b="0" i="1" kern="1300" baseline="0" dirty="0">
                          <a:solidFill>
                            <a:schemeClr val="tx1"/>
                          </a:solidFill>
                          <a:latin typeface="Roboto" panose="02000000000000000000" pitchFamily="2" charset="0"/>
                          <a:ea typeface="Roboto" panose="02000000000000000000" pitchFamily="2" charset="0"/>
                        </a:rPr>
                        <a:t>« On </a:t>
                      </a:r>
                      <a:r>
                        <a:rPr lang="fr-FR" sz="1000" b="0" i="1" u="sng" kern="1300" baseline="0" dirty="0">
                          <a:solidFill>
                            <a:schemeClr val="tx1"/>
                          </a:solidFill>
                          <a:latin typeface="Roboto" panose="02000000000000000000" pitchFamily="2" charset="0"/>
                          <a:ea typeface="Roboto" panose="02000000000000000000" pitchFamily="2" charset="0"/>
                        </a:rPr>
                        <a:t>revient</a:t>
                      </a:r>
                      <a:r>
                        <a:rPr lang="fr-FR" sz="1000" b="0" i="1" kern="1300" baseline="0" dirty="0">
                          <a:solidFill>
                            <a:schemeClr val="tx1"/>
                          </a:solidFill>
                          <a:latin typeface="Roboto" panose="02000000000000000000" pitchFamily="2" charset="0"/>
                          <a:ea typeface="Roboto" panose="02000000000000000000" pitchFamily="2" charset="0"/>
                        </a:rPr>
                        <a:t> </a:t>
                      </a:r>
                      <a:r>
                        <a:rPr lang="fr-FR" sz="1000" b="0" i="1" u="sng" kern="1300" baseline="0" dirty="0">
                          <a:solidFill>
                            <a:schemeClr val="tx1"/>
                          </a:solidFill>
                          <a:latin typeface="Roboto" panose="02000000000000000000" pitchFamily="2" charset="0"/>
                          <a:ea typeface="Roboto" panose="02000000000000000000" pitchFamily="2" charset="0"/>
                        </a:rPr>
                        <a:t>encore une fois</a:t>
                      </a:r>
                      <a:r>
                        <a:rPr lang="fr-FR" sz="1000" b="0" i="1" u="none" kern="1300" baseline="0" dirty="0">
                          <a:solidFill>
                            <a:schemeClr val="tx1"/>
                          </a:solidFill>
                          <a:latin typeface="Roboto" panose="02000000000000000000" pitchFamily="2" charset="0"/>
                          <a:ea typeface="Roboto" panose="02000000000000000000" pitchFamily="2" charset="0"/>
                        </a:rPr>
                        <a:t> »</a:t>
                      </a:r>
                    </a:p>
                    <a:p>
                      <a:pPr algn="ctr"/>
                      <a:r>
                        <a:rPr lang="fr-FR" sz="1000" b="0" i="1" kern="1300" baseline="0" dirty="0">
                          <a:solidFill>
                            <a:schemeClr val="tx1"/>
                          </a:solidFill>
                          <a:latin typeface="Roboto" panose="02000000000000000000" pitchFamily="2" charset="0"/>
                          <a:ea typeface="Roboto" panose="02000000000000000000" pitchFamily="2" charset="0"/>
                        </a:rPr>
                        <a:t>« Et tous avec la </a:t>
                      </a:r>
                      <a:r>
                        <a:rPr lang="fr-FR" sz="1000" b="0" i="1" u="sng" kern="1300" baseline="0" dirty="0">
                          <a:solidFill>
                            <a:schemeClr val="tx1"/>
                          </a:solidFill>
                          <a:latin typeface="Roboto" panose="02000000000000000000" pitchFamily="2" charset="0"/>
                          <a:ea typeface="Roboto" panose="02000000000000000000" pitchFamily="2" charset="0"/>
                        </a:rPr>
                        <a:t>même</a:t>
                      </a:r>
                      <a:r>
                        <a:rPr lang="fr-FR" sz="1000" b="0" i="1" kern="1300" baseline="0" dirty="0">
                          <a:solidFill>
                            <a:schemeClr val="tx1"/>
                          </a:solidFill>
                          <a:latin typeface="Roboto" panose="02000000000000000000" pitchFamily="2" charset="0"/>
                          <a:ea typeface="Roboto" panose="02000000000000000000" pitchFamily="2" charset="0"/>
                        </a:rPr>
                        <a:t> voix, on </a:t>
                      </a:r>
                      <a:r>
                        <a:rPr lang="fr-FR" sz="1000" b="0" i="1" u="sng" kern="1300" baseline="0" dirty="0">
                          <a:solidFill>
                            <a:schemeClr val="tx1"/>
                          </a:solidFill>
                          <a:latin typeface="Roboto" panose="02000000000000000000" pitchFamily="2" charset="0"/>
                          <a:ea typeface="Roboto" panose="02000000000000000000" pitchFamily="2" charset="0"/>
                        </a:rPr>
                        <a:t>rappelle</a:t>
                      </a:r>
                      <a:r>
                        <a:rPr lang="fr-FR" sz="1000" b="0" i="1" kern="1300" baseline="0" dirty="0">
                          <a:solidFill>
                            <a:schemeClr val="tx1"/>
                          </a:solidFill>
                          <a:latin typeface="Roboto" panose="02000000000000000000" pitchFamily="2" charset="0"/>
                          <a:ea typeface="Roboto" panose="02000000000000000000" pitchFamily="2" charset="0"/>
                        </a:rPr>
                        <a:t> qu’</a:t>
                      </a:r>
                      <a:r>
                        <a:rPr lang="fr-FR" sz="1000" b="0" i="1" u="sng" kern="1300" baseline="0" dirty="0">
                          <a:solidFill>
                            <a:schemeClr val="tx1"/>
                          </a:solidFill>
                          <a:latin typeface="Roboto" panose="02000000000000000000" pitchFamily="2" charset="0"/>
                          <a:ea typeface="Roboto" panose="02000000000000000000" pitchFamily="2" charset="0"/>
                        </a:rPr>
                        <a:t>à chaque fois</a:t>
                      </a:r>
                      <a:r>
                        <a:rPr lang="fr-FR" sz="1000" b="0" i="1" kern="1300" baseline="0" dirty="0">
                          <a:solidFill>
                            <a:schemeClr val="tx1"/>
                          </a:solidFill>
                          <a:latin typeface="Roboto" panose="02000000000000000000" pitchFamily="2" charset="0"/>
                          <a:ea typeface="Roboto" panose="02000000000000000000" pitchFamily="2" charset="0"/>
                        </a:rPr>
                        <a:t>, on résiste ! »</a:t>
                      </a:r>
                    </a:p>
                    <a:p>
                      <a:pPr algn="ctr"/>
                      <a:r>
                        <a:rPr lang="fr-FR" sz="1000" b="0" i="1" u="none" kern="1300" baseline="0" dirty="0">
                          <a:solidFill>
                            <a:schemeClr val="tx1"/>
                          </a:solidFill>
                          <a:latin typeface="Roboto" panose="02000000000000000000" pitchFamily="2" charset="0"/>
                          <a:ea typeface="Roboto" panose="02000000000000000000" pitchFamily="2" charset="0"/>
                        </a:rPr>
                        <a:t>« </a:t>
                      </a:r>
                      <a:r>
                        <a:rPr lang="fr-FR" sz="1000" b="0" i="1" u="sng" kern="1300" baseline="0" dirty="0">
                          <a:solidFill>
                            <a:schemeClr val="tx1"/>
                          </a:solidFill>
                          <a:latin typeface="Roboto" panose="02000000000000000000" pitchFamily="2" charset="0"/>
                          <a:ea typeface="Roboto" panose="02000000000000000000" pitchFamily="2" charset="0"/>
                        </a:rPr>
                        <a:t>Encore une fois</a:t>
                      </a:r>
                      <a:r>
                        <a:rPr lang="fr-FR" sz="1000" b="0" i="1" kern="1300" baseline="0" dirty="0">
                          <a:solidFill>
                            <a:schemeClr val="tx1"/>
                          </a:solidFill>
                          <a:latin typeface="Roboto" panose="02000000000000000000" pitchFamily="2" charset="0"/>
                          <a:ea typeface="Roboto" panose="02000000000000000000" pitchFamily="2" charset="0"/>
                        </a:rPr>
                        <a:t>, le message </a:t>
                      </a:r>
                      <a:r>
                        <a:rPr lang="fr-FR" sz="1000" b="0" i="1" u="sng" kern="1300" baseline="0" dirty="0">
                          <a:solidFill>
                            <a:schemeClr val="tx1"/>
                          </a:solidFill>
                          <a:latin typeface="Roboto" panose="02000000000000000000" pitchFamily="2" charset="0"/>
                          <a:ea typeface="Roboto" panose="02000000000000000000" pitchFamily="2" charset="0"/>
                        </a:rPr>
                        <a:t>reste</a:t>
                      </a:r>
                      <a:r>
                        <a:rPr lang="fr-FR" sz="1000" b="0" i="1" kern="1300" baseline="0" dirty="0">
                          <a:solidFill>
                            <a:schemeClr val="tx1"/>
                          </a:solidFill>
                          <a:latin typeface="Roboto" panose="02000000000000000000" pitchFamily="2" charset="0"/>
                          <a:ea typeface="Roboto" panose="02000000000000000000" pitchFamily="2" charset="0"/>
                        </a:rPr>
                        <a:t> le </a:t>
                      </a:r>
                      <a:r>
                        <a:rPr lang="fr-FR" sz="1000" b="0" i="1" u="sng" kern="1300" baseline="0" dirty="0">
                          <a:solidFill>
                            <a:schemeClr val="tx1"/>
                          </a:solidFill>
                          <a:latin typeface="Roboto" panose="02000000000000000000" pitchFamily="2" charset="0"/>
                          <a:ea typeface="Roboto" panose="02000000000000000000" pitchFamily="2" charset="0"/>
                        </a:rPr>
                        <a:t>même</a:t>
                      </a:r>
                      <a:r>
                        <a:rPr lang="fr-FR" sz="1000" b="0" i="1" u="none" kern="1300" baseline="0" dirty="0">
                          <a:solidFill>
                            <a:schemeClr val="tx1"/>
                          </a:solidFill>
                          <a:latin typeface="Roboto" panose="02000000000000000000" pitchFamily="2" charset="0"/>
                          <a:ea typeface="Roboto" panose="02000000000000000000" pitchFamily="2" charset="0"/>
                        </a:rPr>
                        <a:t> »</a:t>
                      </a:r>
                      <a:endParaRPr lang="fr-FR" sz="1000" b="0" i="1" u="sng" kern="1300" baseline="0" dirty="0">
                        <a:solidFill>
                          <a:schemeClr val="tx1"/>
                        </a:solidFill>
                        <a:latin typeface="Roboto" panose="02000000000000000000" pitchFamily="2" charset="0"/>
                        <a:ea typeface="Roboto" panose="02000000000000000000" pitchFamily="2" charset="0"/>
                      </a:endParaRPr>
                    </a:p>
                    <a:p>
                      <a:endParaRPr lang="fr-FR" sz="1000" b="0" u="sng"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r>
                        <a:rPr lang="fr-FR" sz="5300" b="1" i="0" dirty="0">
                          <a:solidFill>
                            <a:srgbClr val="E77E9C"/>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pPr algn="just"/>
                      <a:r>
                        <a:rPr lang="fr-FR" sz="1000" b="0" kern="1300" baseline="0" dirty="0">
                          <a:solidFill>
                            <a:schemeClr val="tx1"/>
                          </a:solidFill>
                          <a:latin typeface="Roboto" panose="02000000000000000000" pitchFamily="2" charset="0"/>
                          <a:ea typeface="Roboto" panose="02000000000000000000" pitchFamily="2" charset="0"/>
                        </a:rPr>
                        <a:t>Vous partagez cette chanson sur un réseau social. Vous souhaitez l’identifier avec un hashtag. En 3 minutes, proposez le plus de hashtags  possibles.</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i="1" kern="1300" baseline="0" dirty="0">
                          <a:solidFill>
                            <a:schemeClr val="tx1"/>
                          </a:solidFill>
                          <a:latin typeface="Roboto" panose="02000000000000000000" pitchFamily="2" charset="0"/>
                          <a:ea typeface="Roboto" panose="02000000000000000000" pitchFamily="2" charset="0"/>
                        </a:rPr>
                        <a:t>Exemples : </a:t>
                      </a:r>
                      <a:r>
                        <a:rPr lang="fr-FR" sz="1000" b="1" i="1" kern="1300" baseline="0" dirty="0">
                          <a:solidFill>
                            <a:schemeClr val="tx1"/>
                          </a:solidFill>
                          <a:latin typeface="Roboto" panose="02000000000000000000" pitchFamily="2" charset="0"/>
                          <a:ea typeface="Roboto" panose="02000000000000000000" pitchFamily="2" charset="0"/>
                        </a:rPr>
                        <a:t>#</a:t>
                      </a:r>
                      <a:r>
                        <a:rPr lang="fr-FR" sz="1000" b="0" i="1" kern="1300" baseline="0" dirty="0">
                          <a:solidFill>
                            <a:schemeClr val="tx1"/>
                          </a:solidFill>
                          <a:latin typeface="Roboto" panose="02000000000000000000" pitchFamily="2" charset="0"/>
                          <a:ea typeface="Roboto" panose="02000000000000000000" pitchFamily="2" charset="0"/>
                        </a:rPr>
                        <a:t>environnement, </a:t>
                      </a:r>
                      <a:r>
                        <a:rPr lang="fr-FR" sz="1000" b="1" i="1" kern="1300" baseline="0" dirty="0">
                          <a:solidFill>
                            <a:schemeClr val="tx1"/>
                          </a:solidFill>
                          <a:latin typeface="Roboto" panose="02000000000000000000" pitchFamily="2" charset="0"/>
                          <a:ea typeface="Roboto" panose="02000000000000000000" pitchFamily="2" charset="0"/>
                        </a:rPr>
                        <a:t>#</a:t>
                      </a:r>
                      <a:r>
                        <a:rPr lang="fr-FR" sz="1000" b="0" i="1" kern="1300" baseline="0" dirty="0">
                          <a:solidFill>
                            <a:schemeClr val="tx1"/>
                          </a:solidFill>
                          <a:latin typeface="Roboto" panose="02000000000000000000" pitchFamily="2" charset="0"/>
                          <a:ea typeface="Roboto" panose="02000000000000000000" pitchFamily="2" charset="0"/>
                        </a:rPr>
                        <a:t>reggae  </a:t>
                      </a:r>
                    </a:p>
                    <a:p>
                      <a:endParaRPr lang="fr-FR" sz="1000" b="1"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48" name="Image 47">
            <a:extLst>
              <a:ext uri="{FF2B5EF4-FFF2-40B4-BE49-F238E27FC236}">
                <a16:creationId xmlns:a16="http://schemas.microsoft.com/office/drawing/2014/main" id="{2A8FDBC5-AF1D-100C-EE10-4161DA0793C0}"/>
              </a:ext>
            </a:extLst>
          </p:cNvPr>
          <p:cNvPicPr>
            <a:picLocks noChangeAspect="1"/>
          </p:cNvPicPr>
          <p:nvPr/>
        </p:nvPicPr>
        <p:blipFill>
          <a:blip r:embed="rId3"/>
          <a:stretch>
            <a:fillRect/>
          </a:stretch>
        </p:blipFill>
        <p:spPr>
          <a:xfrm>
            <a:off x="1875705" y="2217530"/>
            <a:ext cx="508000" cy="508000"/>
          </a:xfrm>
          <a:prstGeom prst="rect">
            <a:avLst/>
          </a:prstGeom>
        </p:spPr>
      </p:pic>
      <p:pic>
        <p:nvPicPr>
          <p:cNvPr id="50" name="Image 49">
            <a:extLst>
              <a:ext uri="{FF2B5EF4-FFF2-40B4-BE49-F238E27FC236}">
                <a16:creationId xmlns:a16="http://schemas.microsoft.com/office/drawing/2014/main" id="{00E64235-43BF-E943-7EC4-33C66226904D}"/>
              </a:ext>
            </a:extLst>
          </p:cNvPr>
          <p:cNvPicPr>
            <a:picLocks noChangeAspect="1"/>
          </p:cNvPicPr>
          <p:nvPr/>
        </p:nvPicPr>
        <p:blipFill>
          <a:blip r:embed="rId4"/>
          <a:stretch>
            <a:fillRect/>
          </a:stretch>
        </p:blipFill>
        <p:spPr>
          <a:xfrm>
            <a:off x="1907166" y="3343945"/>
            <a:ext cx="508000" cy="5080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Faut-il encore des preuves ? » </a:t>
            </a:r>
            <a:r>
              <a:rPr lang="fr-FR" sz="1200" dirty="0" err="1">
                <a:latin typeface="Roboto" panose="02000000000000000000" pitchFamily="2" charset="0"/>
                <a:ea typeface="Roboto" panose="02000000000000000000" pitchFamily="2" charset="0"/>
              </a:rPr>
              <a:t>Yaniss</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Odua</a:t>
            </a:r>
            <a:r>
              <a:rPr lang="fr-FR" sz="1200" dirty="0">
                <a:latin typeface="Roboto" panose="02000000000000000000" pitchFamily="2" charset="0"/>
                <a:ea typeface="Roboto" panose="02000000000000000000" pitchFamily="2" charset="0"/>
              </a:rPr>
              <a:t> &amp; Dub </a:t>
            </a:r>
            <a:r>
              <a:rPr lang="fr-FR" sz="1200" dirty="0" err="1">
                <a:latin typeface="Roboto" panose="02000000000000000000" pitchFamily="2" charset="0"/>
                <a:ea typeface="Roboto" panose="02000000000000000000" pitchFamily="2" charset="0"/>
              </a:rPr>
              <a:t>Inc</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699633"/>
            <a:ext cx="2208317"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4" name="Image 33">
            <a:extLst>
              <a:ext uri="{FF2B5EF4-FFF2-40B4-BE49-F238E27FC236}">
                <a16:creationId xmlns:a16="http://schemas.microsoft.com/office/drawing/2014/main" id="{B1BFA377-1B51-F942-94B8-5309D22EF5C6}"/>
              </a:ext>
            </a:extLst>
          </p:cNvPr>
          <p:cNvPicPr>
            <a:picLocks noChangeAspect="1"/>
          </p:cNvPicPr>
          <p:nvPr/>
        </p:nvPicPr>
        <p:blipFill>
          <a:blip r:embed="rId5"/>
          <a:stretch>
            <a:fillRect/>
          </a:stretch>
        </p:blipFill>
        <p:spPr>
          <a:xfrm>
            <a:off x="2621" y="-1300"/>
            <a:ext cx="2743200" cy="660400"/>
          </a:xfrm>
          <a:prstGeom prst="rect">
            <a:avLst/>
          </a:prstGeom>
        </p:spPr>
      </p:pic>
      <p:pic>
        <p:nvPicPr>
          <p:cNvPr id="30" name="Image 29">
            <a:extLst>
              <a:ext uri="{FF2B5EF4-FFF2-40B4-BE49-F238E27FC236}">
                <a16:creationId xmlns:a16="http://schemas.microsoft.com/office/drawing/2014/main" id="{0718A4F2-7B0C-FA14-8956-9301BCA8242D}"/>
              </a:ext>
            </a:extLst>
          </p:cNvPr>
          <p:cNvPicPr>
            <a:picLocks noChangeAspect="1"/>
          </p:cNvPicPr>
          <p:nvPr/>
        </p:nvPicPr>
        <p:blipFill>
          <a:blip r:embed="rId6"/>
          <a:stretch>
            <a:fillRect/>
          </a:stretch>
        </p:blipFill>
        <p:spPr>
          <a:xfrm>
            <a:off x="1916691" y="6713320"/>
            <a:ext cx="508000" cy="508000"/>
          </a:xfrm>
          <a:prstGeom prst="rect">
            <a:avLst/>
          </a:prstGeom>
        </p:spPr>
      </p:pic>
      <p:pic>
        <p:nvPicPr>
          <p:cNvPr id="11" name="Image 10">
            <a:extLst>
              <a:ext uri="{FF2B5EF4-FFF2-40B4-BE49-F238E27FC236}">
                <a16:creationId xmlns:a16="http://schemas.microsoft.com/office/drawing/2014/main" id="{1806783D-FFF7-4ECF-A62B-797AB5741695}"/>
              </a:ext>
            </a:extLst>
          </p:cNvPr>
          <p:cNvPicPr>
            <a:picLocks noChangeAspect="1"/>
          </p:cNvPicPr>
          <p:nvPr/>
        </p:nvPicPr>
        <p:blipFill>
          <a:blip r:embed="rId7"/>
          <a:stretch>
            <a:fillRect/>
          </a:stretch>
        </p:blipFill>
        <p:spPr>
          <a:xfrm>
            <a:off x="1907166" y="4914316"/>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AD165A-A932-9631-830A-51738D76A8F8}"/>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4049818"/>
              </p:ext>
            </p:extLst>
          </p:nvPr>
        </p:nvGraphicFramePr>
        <p:xfrm>
          <a:off x="857306" y="964406"/>
          <a:ext cx="6464243" cy="8179343"/>
        </p:xfrm>
        <a:graphic>
          <a:graphicData uri="http://schemas.openxmlformats.org/drawingml/2006/table">
            <a:tbl>
              <a:tblPr bandRow="1">
                <a:tableStyleId>{073A0DAA-6AF3-43AB-8588-CEC1D06C72B9}</a:tableStyleId>
              </a:tblPr>
              <a:tblGrid>
                <a:gridCol w="928015">
                  <a:extLst>
                    <a:ext uri="{9D8B030D-6E8A-4147-A177-3AD203B41FA5}">
                      <a16:colId xmlns:a16="http://schemas.microsoft.com/office/drawing/2014/main" val="1465138558"/>
                    </a:ext>
                  </a:extLst>
                </a:gridCol>
                <a:gridCol w="1021929">
                  <a:extLst>
                    <a:ext uri="{9D8B030D-6E8A-4147-A177-3AD203B41FA5}">
                      <a16:colId xmlns:a16="http://schemas.microsoft.com/office/drawing/2014/main" val="1509632764"/>
                    </a:ext>
                  </a:extLst>
                </a:gridCol>
                <a:gridCol w="4514299">
                  <a:extLst>
                    <a:ext uri="{9D8B030D-6E8A-4147-A177-3AD203B41FA5}">
                      <a16:colId xmlns:a16="http://schemas.microsoft.com/office/drawing/2014/main" val="9856797"/>
                    </a:ext>
                  </a:extLst>
                </a:gridCol>
              </a:tblGrid>
              <a:tr h="350798">
                <a:tc rowSpan="3">
                  <a:txBody>
                    <a:bodyPr/>
                    <a:lstStyle/>
                    <a:p>
                      <a:pPr algn="r"/>
                      <a:r>
                        <a:rPr lang="fr-FR" sz="5300" b="1" i="0" baseline="0" dirty="0">
                          <a:solidFill>
                            <a:srgbClr val="E77E9C"/>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8019">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85339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marL="0" algn="l" defTabSz="755934" rtl="0" eaLnBrk="1" latinLnBrk="0" hangingPunct="1"/>
                      <a:r>
                        <a:rPr lang="fr-FR" sz="1000" b="0" i="0" kern="1300" baseline="0" dirty="0">
                          <a:solidFill>
                            <a:schemeClr val="dk1"/>
                          </a:solidFill>
                          <a:effectLst/>
                          <a:latin typeface="Roboto Medium" panose="02000000000000000000" pitchFamily="2" charset="0"/>
                          <a:ea typeface="+mn-ea"/>
                          <a:cs typeface="+mn-cs"/>
                        </a:rPr>
                        <a:t>Quels sont les faits concrets qui montrent que nous sommes face à l’urgence climatique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50798">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E9C"/>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8019">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232395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 Prenez connaissance de la biographie de </a:t>
                      </a:r>
                      <a:r>
                        <a:rPr lang="fr-FR" sz="1000" b="0" i="0" kern="1300" baseline="0" dirty="0" err="1">
                          <a:solidFill>
                            <a:schemeClr val="dk1"/>
                          </a:solidFill>
                          <a:effectLst/>
                          <a:latin typeface="Roboto Medium" panose="02000000000000000000" pitchFamily="2" charset="0"/>
                          <a:ea typeface="+mn-ea"/>
                          <a:cs typeface="+mn-cs"/>
                        </a:rPr>
                        <a:t>Yaniss</a:t>
                      </a:r>
                      <a:r>
                        <a:rPr lang="fr-FR" sz="1000" b="0" i="0" kern="1300" baseline="0" dirty="0">
                          <a:solidFill>
                            <a:schemeClr val="dk1"/>
                          </a:solidFill>
                          <a:effectLst/>
                          <a:latin typeface="Roboto Medium" panose="02000000000000000000" pitchFamily="2" charset="0"/>
                          <a:ea typeface="+mn-ea"/>
                          <a:cs typeface="+mn-cs"/>
                        </a:rPr>
                        <a:t> </a:t>
                      </a:r>
                      <a:r>
                        <a:rPr lang="fr-FR" sz="1000" b="0" i="0" kern="1300" baseline="0" dirty="0" err="1">
                          <a:solidFill>
                            <a:schemeClr val="dk1"/>
                          </a:solidFill>
                          <a:effectLst/>
                          <a:latin typeface="Roboto Medium" panose="02000000000000000000" pitchFamily="2" charset="0"/>
                          <a:ea typeface="+mn-ea"/>
                          <a:cs typeface="+mn-cs"/>
                        </a:rPr>
                        <a:t>Odua</a:t>
                      </a:r>
                      <a:r>
                        <a:rPr lang="fr-FR" sz="1000" b="0" i="0" kern="1300" baseline="0" dirty="0">
                          <a:solidFill>
                            <a:schemeClr val="dk1"/>
                          </a:solidFill>
                          <a:effectLst/>
                          <a:latin typeface="Roboto Medium" panose="02000000000000000000" pitchFamily="2" charset="0"/>
                          <a:ea typeface="+mn-ea"/>
                          <a:cs typeface="+mn-cs"/>
                        </a:rPr>
                        <a: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rPr>
                        <a:t>À votre avis, parmi les propositions du tableau ci-dessous, quelles vont être les caractéristiques de la musique et des voix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B. Écoutez maintenant la chanson et soulignez les bonnes réponses.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E77E9C"/>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8019">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46394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Entourez les problèmes évoqués dans la chanson.</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
                          <a:ea typeface="+mn-ea"/>
                          <a:cs typeface="+mn-cs"/>
                        </a:rPr>
                        <a:t>la déforestation – le dérèglement climatique – la pollution des océans </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
                          <a:ea typeface="+mn-ea"/>
                          <a:cs typeface="+mn-cs"/>
                        </a:rPr>
                        <a:t> la pénurie d’eau – la fonte des glaciers – l’éco-anxiété </a:t>
                      </a:r>
                    </a:p>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B. Observez ces extraits de la chanson. À votre avis, de qui les chanteurs parlent-ils dans les paroles suivantes ?</a:t>
                      </a:r>
                    </a:p>
                    <a:p>
                      <a:pPr algn="just"/>
                      <a:endParaRPr lang="fr-FR" sz="1000" b="0" kern="1300" baseline="0" dirty="0">
                        <a:solidFill>
                          <a:schemeClr val="dk1"/>
                        </a:solidFill>
                        <a:effectLst/>
                        <a:latin typeface="Roboto Medium" panose="02000000000000000000" pitchFamily="2" charset="0"/>
                        <a:ea typeface="+mn-ea"/>
                        <a:cs typeface="+mn-cs"/>
                      </a:endParaRP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Aux</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sceptiques</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on réplique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Ils</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veulent couler nos rêves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On n’écoute plus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ceux qui refusent de reculer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juste pour faire des sommes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Qu’est-ce qu’</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ils</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fabriquent ? »</a:t>
                      </a:r>
                    </a:p>
                    <a:p>
                      <a:endParaRPr lang="fr-FR" sz="1000" b="0" i="1"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C.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Associez les expressions imagées en lien avec la navigation à leur explication.</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Faut-il encore des preuves ? » </a:t>
            </a:r>
            <a:r>
              <a:rPr lang="fr-FR" sz="1200" dirty="0" err="1">
                <a:latin typeface="Roboto" panose="02000000000000000000" pitchFamily="2" charset="0"/>
                <a:ea typeface="Roboto" panose="02000000000000000000" pitchFamily="2" charset="0"/>
              </a:rPr>
              <a:t>Yaniss</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Odua</a:t>
            </a:r>
            <a:r>
              <a:rPr lang="fr-FR" sz="1200" dirty="0">
                <a:latin typeface="Roboto" panose="02000000000000000000" pitchFamily="2" charset="0"/>
                <a:ea typeface="Roboto" panose="02000000000000000000" pitchFamily="2" charset="0"/>
              </a:rPr>
              <a:t> &amp; Dub </a:t>
            </a:r>
            <a:r>
              <a:rPr lang="fr-FR" sz="1200" dirty="0" err="1">
                <a:latin typeface="Roboto" panose="02000000000000000000" pitchFamily="2" charset="0"/>
                <a:ea typeface="Roboto" panose="02000000000000000000" pitchFamily="2" charset="0"/>
              </a:rPr>
              <a:t>Inc</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698721"/>
            <a:ext cx="2208317"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9" name="Image 38">
            <a:extLst>
              <a:ext uri="{FF2B5EF4-FFF2-40B4-BE49-F238E27FC236}">
                <a16:creationId xmlns:a16="http://schemas.microsoft.com/office/drawing/2014/main" id="{27CB6A3E-585B-2C4A-B864-F5AF921B3998}"/>
              </a:ext>
            </a:extLst>
          </p:cNvPr>
          <p:cNvPicPr>
            <a:picLocks noChangeAspect="1"/>
          </p:cNvPicPr>
          <p:nvPr/>
        </p:nvPicPr>
        <p:blipFill>
          <a:blip r:embed="rId3"/>
          <a:stretch>
            <a:fillRect/>
          </a:stretch>
        </p:blipFill>
        <p:spPr>
          <a:xfrm>
            <a:off x="7937" y="0"/>
            <a:ext cx="2743200" cy="660400"/>
          </a:xfrm>
          <a:prstGeom prst="rect">
            <a:avLst/>
          </a:prstGeom>
        </p:spPr>
      </p:pic>
      <p:pic>
        <p:nvPicPr>
          <p:cNvPr id="44" name="Image 43">
            <a:extLst>
              <a:ext uri="{FF2B5EF4-FFF2-40B4-BE49-F238E27FC236}">
                <a16:creationId xmlns:a16="http://schemas.microsoft.com/office/drawing/2014/main" id="{B006B14A-A53E-64A9-5EE6-13C57C067BEF}"/>
              </a:ext>
            </a:extLst>
          </p:cNvPr>
          <p:cNvPicPr>
            <a:picLocks noChangeAspect="1"/>
          </p:cNvPicPr>
          <p:nvPr/>
        </p:nvPicPr>
        <p:blipFill>
          <a:blip r:embed="rId4"/>
          <a:stretch>
            <a:fillRect/>
          </a:stretch>
        </p:blipFill>
        <p:spPr>
          <a:xfrm>
            <a:off x="1875704" y="1356319"/>
            <a:ext cx="508000" cy="508000"/>
          </a:xfrm>
          <a:prstGeom prst="rect">
            <a:avLst/>
          </a:prstGeom>
        </p:spPr>
      </p:pic>
      <p:pic>
        <p:nvPicPr>
          <p:cNvPr id="45" name="Image 44">
            <a:extLst>
              <a:ext uri="{FF2B5EF4-FFF2-40B4-BE49-F238E27FC236}">
                <a16:creationId xmlns:a16="http://schemas.microsoft.com/office/drawing/2014/main" id="{938189F1-917F-991F-C78A-1C1B49B235CA}"/>
              </a:ext>
            </a:extLst>
          </p:cNvPr>
          <p:cNvPicPr>
            <a:picLocks noChangeAspect="1"/>
          </p:cNvPicPr>
          <p:nvPr/>
        </p:nvPicPr>
        <p:blipFill>
          <a:blip r:embed="rId5"/>
          <a:stretch>
            <a:fillRect/>
          </a:stretch>
        </p:blipFill>
        <p:spPr>
          <a:xfrm>
            <a:off x="1875705" y="2798633"/>
            <a:ext cx="508000" cy="508000"/>
          </a:xfrm>
          <a:prstGeom prst="rect">
            <a:avLst/>
          </a:prstGeom>
        </p:spPr>
      </p:pic>
      <p:pic>
        <p:nvPicPr>
          <p:cNvPr id="46" name="Image 45">
            <a:extLst>
              <a:ext uri="{FF2B5EF4-FFF2-40B4-BE49-F238E27FC236}">
                <a16:creationId xmlns:a16="http://schemas.microsoft.com/office/drawing/2014/main" id="{EAB9131D-CDE4-1C8E-5C65-786F7BD2F140}"/>
              </a:ext>
            </a:extLst>
          </p:cNvPr>
          <p:cNvPicPr>
            <a:picLocks noChangeAspect="1"/>
          </p:cNvPicPr>
          <p:nvPr/>
        </p:nvPicPr>
        <p:blipFill>
          <a:blip r:embed="rId6"/>
          <a:stretch>
            <a:fillRect/>
          </a:stretch>
        </p:blipFill>
        <p:spPr>
          <a:xfrm>
            <a:off x="1875705" y="5555537"/>
            <a:ext cx="508000" cy="508000"/>
          </a:xfrm>
          <a:prstGeom prst="rect">
            <a:avLst/>
          </a:prstGeom>
        </p:spPr>
      </p:pic>
      <p:graphicFrame>
        <p:nvGraphicFramePr>
          <p:cNvPr id="2" name="Tableau 3">
            <a:extLst>
              <a:ext uri="{FF2B5EF4-FFF2-40B4-BE49-F238E27FC236}">
                <a16:creationId xmlns:a16="http://schemas.microsoft.com/office/drawing/2014/main" id="{968F97E7-BA7F-3664-839A-B6301AF3CC28}"/>
              </a:ext>
            </a:extLst>
          </p:cNvPr>
          <p:cNvGraphicFramePr>
            <a:graphicFrameLocks noGrp="1"/>
          </p:cNvGraphicFramePr>
          <p:nvPr>
            <p:extLst>
              <p:ext uri="{D42A27DB-BD31-4B8C-83A1-F6EECF244321}">
                <p14:modId xmlns:p14="http://schemas.microsoft.com/office/powerpoint/2010/main" val="184094326"/>
              </p:ext>
            </p:extLst>
          </p:nvPr>
        </p:nvGraphicFramePr>
        <p:xfrm>
          <a:off x="2751137" y="4077328"/>
          <a:ext cx="4474888" cy="944880"/>
        </p:xfrm>
        <a:graphic>
          <a:graphicData uri="http://schemas.openxmlformats.org/drawingml/2006/table">
            <a:tbl>
              <a:tblPr firstRow="1" bandRow="1">
                <a:tableStyleId>{5C22544A-7EE6-4342-B048-85BDC9FD1C3A}</a:tableStyleId>
              </a:tblPr>
              <a:tblGrid>
                <a:gridCol w="2237444">
                  <a:extLst>
                    <a:ext uri="{9D8B030D-6E8A-4147-A177-3AD203B41FA5}">
                      <a16:colId xmlns:a16="http://schemas.microsoft.com/office/drawing/2014/main" val="675953501"/>
                    </a:ext>
                  </a:extLst>
                </a:gridCol>
                <a:gridCol w="2237444">
                  <a:extLst>
                    <a:ext uri="{9D8B030D-6E8A-4147-A177-3AD203B41FA5}">
                      <a16:colId xmlns:a16="http://schemas.microsoft.com/office/drawing/2014/main" val="1114447870"/>
                    </a:ext>
                  </a:extLst>
                </a:gridCol>
              </a:tblGrid>
              <a:tr h="221827">
                <a:tc>
                  <a:txBody>
                    <a:bodyPr/>
                    <a:lstStyle/>
                    <a:p>
                      <a:pPr marL="0" algn="ctr" defTabSz="755934" rtl="0" eaLnBrk="1" latinLnBrk="0" hangingPunct="1"/>
                      <a:r>
                        <a:rPr lang="fr-FR" sz="1000" b="0" i="0" kern="1300" baseline="0" dirty="0">
                          <a:solidFill>
                            <a:schemeClr val="bg1"/>
                          </a:solidFill>
                          <a:effectLst/>
                          <a:latin typeface="Roboto "/>
                          <a:ea typeface="+mn-ea"/>
                          <a:cs typeface="+mn-cs"/>
                        </a:rPr>
                        <a:t>La musique</a:t>
                      </a:r>
                    </a:p>
                  </a:txBody>
                  <a:tcPr/>
                </a:tc>
                <a:tc>
                  <a:txBody>
                    <a:bodyPr/>
                    <a:lstStyle/>
                    <a:p>
                      <a:pPr algn="ctr"/>
                      <a:r>
                        <a:rPr lang="fr-FR" sz="1000" b="0" i="0" kern="1300" baseline="0" dirty="0">
                          <a:solidFill>
                            <a:schemeClr val="bg1"/>
                          </a:solidFill>
                          <a:effectLst/>
                          <a:latin typeface="Roboto "/>
                          <a:ea typeface="+mn-ea"/>
                          <a:cs typeface="+mn-cs"/>
                        </a:rPr>
                        <a:t>Les voix</a:t>
                      </a:r>
                    </a:p>
                  </a:txBody>
                  <a:tcPr/>
                </a:tc>
                <a:extLst>
                  <a:ext uri="{0D108BD9-81ED-4DB2-BD59-A6C34878D82A}">
                    <a16:rowId xmlns:a16="http://schemas.microsoft.com/office/drawing/2014/main" val="740682494"/>
                  </a:ext>
                </a:extLst>
              </a:tr>
              <a:tr h="370420">
                <a:tc>
                  <a:txBody>
                    <a:bodyPr/>
                    <a:lstStyle/>
                    <a:p>
                      <a:r>
                        <a:rPr lang="fr-FR" sz="1000" b="0" i="0" kern="1300" baseline="0" dirty="0">
                          <a:solidFill>
                            <a:schemeClr val="dk1"/>
                          </a:solidFill>
                          <a:effectLst/>
                          <a:latin typeface="Roboto "/>
                          <a:ea typeface="+mn-ea"/>
                          <a:cs typeface="+mn-cs"/>
                        </a:rPr>
                        <a:t>Des effets de sons</a:t>
                      </a:r>
                    </a:p>
                    <a:p>
                      <a:r>
                        <a:rPr lang="fr-FR" sz="1000" b="0" i="0" kern="1300" baseline="0" dirty="0">
                          <a:solidFill>
                            <a:schemeClr val="dk1"/>
                          </a:solidFill>
                          <a:effectLst/>
                          <a:latin typeface="Roboto "/>
                          <a:ea typeface="+mn-ea"/>
                          <a:cs typeface="+mn-cs"/>
                        </a:rPr>
                        <a:t>Des percussions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rPr>
                        <a:t>Des instruments à vent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rPr>
                        <a:t>Des instruments à cordes</a:t>
                      </a:r>
                    </a:p>
                  </a:txBody>
                  <a:tcPr/>
                </a:tc>
                <a:tc>
                  <a:txBody>
                    <a:bodyPr/>
                    <a:lstStyle/>
                    <a:p>
                      <a:pPr marL="0" algn="l" defTabSz="755934" rtl="0" eaLnBrk="1" latinLnBrk="0" hangingPunct="1"/>
                      <a:r>
                        <a:rPr lang="fr-FR" sz="1000" b="0" i="0" kern="1300" baseline="0" dirty="0">
                          <a:solidFill>
                            <a:schemeClr val="dk1"/>
                          </a:solidFill>
                          <a:effectLst/>
                          <a:latin typeface="Roboto "/>
                          <a:ea typeface="+mn-ea"/>
                          <a:cs typeface="+mn-cs"/>
                        </a:rPr>
                        <a:t>Des voix mixées </a:t>
                      </a:r>
                    </a:p>
                    <a:p>
                      <a:pPr marL="0" algn="l" defTabSz="755934" rtl="0" eaLnBrk="1" latinLnBrk="0" hangingPunct="1"/>
                      <a:r>
                        <a:rPr lang="fr-FR" sz="1000" b="0" i="0" kern="1300" baseline="0" dirty="0">
                          <a:solidFill>
                            <a:schemeClr val="dk1"/>
                          </a:solidFill>
                          <a:effectLst/>
                          <a:latin typeface="Roboto "/>
                          <a:ea typeface="+mn-ea"/>
                          <a:cs typeface="+mn-cs"/>
                        </a:rPr>
                        <a:t>Un duo</a:t>
                      </a:r>
                    </a:p>
                    <a:p>
                      <a:pPr marL="0" algn="l" defTabSz="755934" rtl="0" eaLnBrk="1" latinLnBrk="0" hangingPunct="1"/>
                      <a:r>
                        <a:rPr lang="fr-FR" sz="1000" b="0" i="0" kern="1300" baseline="0" dirty="0">
                          <a:solidFill>
                            <a:schemeClr val="dk1"/>
                          </a:solidFill>
                          <a:effectLst/>
                          <a:latin typeface="Roboto "/>
                          <a:ea typeface="+mn-ea"/>
                          <a:cs typeface="+mn-cs"/>
                        </a:rPr>
                        <a:t>Des chœurs</a:t>
                      </a:r>
                    </a:p>
                    <a:p>
                      <a:pPr marL="0" algn="l" defTabSz="755934" rtl="0" eaLnBrk="1" latinLnBrk="0" hangingPunct="1"/>
                      <a:r>
                        <a:rPr lang="fr-FR" sz="1000" b="0" i="0" kern="1300" baseline="0" dirty="0">
                          <a:solidFill>
                            <a:schemeClr val="dk1"/>
                          </a:solidFill>
                          <a:effectLst/>
                          <a:latin typeface="Roboto "/>
                          <a:ea typeface="+mn-ea"/>
                          <a:cs typeface="+mn-cs"/>
                        </a:rPr>
                        <a:t>Des mots dans plusieurs langues</a:t>
                      </a:r>
                    </a:p>
                  </a:txBody>
                  <a:tcPr/>
                </a:tc>
                <a:extLst>
                  <a:ext uri="{0D108BD9-81ED-4DB2-BD59-A6C34878D82A}">
                    <a16:rowId xmlns:a16="http://schemas.microsoft.com/office/drawing/2014/main" val="1157565487"/>
                  </a:ext>
                </a:extLst>
              </a:tr>
            </a:tbl>
          </a:graphicData>
        </a:graphic>
      </p:graphicFrame>
      <p:graphicFrame>
        <p:nvGraphicFramePr>
          <p:cNvPr id="5" name="Tableau 5">
            <a:extLst>
              <a:ext uri="{FF2B5EF4-FFF2-40B4-BE49-F238E27FC236}">
                <a16:creationId xmlns:a16="http://schemas.microsoft.com/office/drawing/2014/main" id="{23281814-C7C9-5588-AB3D-30DBFB5EF1C4}"/>
              </a:ext>
            </a:extLst>
          </p:cNvPr>
          <p:cNvGraphicFramePr>
            <a:graphicFrameLocks noGrp="1"/>
          </p:cNvGraphicFramePr>
          <p:nvPr>
            <p:extLst>
              <p:ext uri="{D42A27DB-BD31-4B8C-83A1-F6EECF244321}">
                <p14:modId xmlns:p14="http://schemas.microsoft.com/office/powerpoint/2010/main" val="2043468657"/>
              </p:ext>
            </p:extLst>
          </p:nvPr>
        </p:nvGraphicFramePr>
        <p:xfrm>
          <a:off x="2707033" y="8464516"/>
          <a:ext cx="4474888" cy="1005840"/>
        </p:xfrm>
        <a:graphic>
          <a:graphicData uri="http://schemas.openxmlformats.org/drawingml/2006/table">
            <a:tbl>
              <a:tblPr firstRow="1" bandRow="1">
                <a:tableStyleId>{5C22544A-7EE6-4342-B048-85BDC9FD1C3A}</a:tableStyleId>
              </a:tblPr>
              <a:tblGrid>
                <a:gridCol w="2204366">
                  <a:extLst>
                    <a:ext uri="{9D8B030D-6E8A-4147-A177-3AD203B41FA5}">
                      <a16:colId xmlns:a16="http://schemas.microsoft.com/office/drawing/2014/main" val="2121317286"/>
                    </a:ext>
                  </a:extLst>
                </a:gridCol>
                <a:gridCol w="2270522">
                  <a:extLst>
                    <a:ext uri="{9D8B030D-6E8A-4147-A177-3AD203B41FA5}">
                      <a16:colId xmlns:a16="http://schemas.microsoft.com/office/drawing/2014/main" val="1940968586"/>
                    </a:ext>
                  </a:extLst>
                </a:gridCol>
              </a:tblGrid>
              <a:tr h="700444">
                <a:tc>
                  <a:txBody>
                    <a:bodyPr/>
                    <a:lstStyle/>
                    <a:p>
                      <a:r>
                        <a:rPr lang="fr-FR" sz="1000" b="0" kern="1300" baseline="0" dirty="0">
                          <a:solidFill>
                            <a:schemeClr val="dk1"/>
                          </a:solidFill>
                          <a:effectLst/>
                          <a:latin typeface="Roboto "/>
                          <a:ea typeface="+mn-ea"/>
                          <a:cs typeface="+mn-cs"/>
                        </a:rPr>
                        <a:t>1. Perdre le Nord                                               </a:t>
                      </a:r>
                    </a:p>
                    <a:p>
                      <a:r>
                        <a:rPr lang="fr-FR" sz="1000" b="0" kern="1300" baseline="0" dirty="0">
                          <a:solidFill>
                            <a:schemeClr val="dk1"/>
                          </a:solidFill>
                          <a:effectLst/>
                          <a:latin typeface="Roboto "/>
                          <a:ea typeface="+mn-ea"/>
                          <a:cs typeface="+mn-cs"/>
                        </a:rPr>
                        <a:t>2. Être tous dans le même bateau                   </a:t>
                      </a:r>
                    </a:p>
                    <a:p>
                      <a:r>
                        <a:rPr lang="fr-FR" sz="1000" b="0" kern="1300" baseline="0" dirty="0">
                          <a:solidFill>
                            <a:schemeClr val="dk1"/>
                          </a:solidFill>
                          <a:effectLst/>
                          <a:latin typeface="Roboto "/>
                          <a:ea typeface="+mn-ea"/>
                          <a:cs typeface="+mn-cs"/>
                        </a:rPr>
                        <a:t>3. Lancer un SOS </a:t>
                      </a:r>
                    </a:p>
                    <a:p>
                      <a:r>
                        <a:rPr lang="fr-FR" sz="1000" b="0" kern="1300" baseline="0" dirty="0">
                          <a:solidFill>
                            <a:schemeClr val="dk1"/>
                          </a:solidFill>
                          <a:effectLst/>
                          <a:latin typeface="Roboto "/>
                          <a:ea typeface="+mn-ea"/>
                          <a:cs typeface="+mn-cs"/>
                        </a:rPr>
                        <a:t>4. Prendre l’eau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
                          <a:ea typeface="+mn-ea"/>
                          <a:cs typeface="+mn-cs"/>
                        </a:rPr>
                        <a:t>      </a:t>
                      </a:r>
                    </a:p>
                  </a:txBody>
                  <a:tcPr>
                    <a:noFill/>
                  </a:tcPr>
                </a:tc>
                <a:tc>
                  <a:txBody>
                    <a:bodyPr/>
                    <a:lstStyle/>
                    <a:p>
                      <a:r>
                        <a:rPr lang="fr-FR" sz="1000" b="0" kern="1300" baseline="0" dirty="0">
                          <a:solidFill>
                            <a:schemeClr val="dk1"/>
                          </a:solidFill>
                          <a:effectLst/>
                          <a:latin typeface="Roboto "/>
                          <a:ea typeface="+mn-ea"/>
                          <a:cs typeface="+mn-cs"/>
                        </a:rPr>
                        <a:t>A. Demander de l’aide urgente</a:t>
                      </a:r>
                    </a:p>
                    <a:p>
                      <a:r>
                        <a:rPr lang="fr-FR" sz="1000" b="0" kern="1300" baseline="0" dirty="0">
                          <a:solidFill>
                            <a:schemeClr val="dk1"/>
                          </a:solidFill>
                          <a:effectLst/>
                          <a:latin typeface="Roboto "/>
                          <a:ea typeface="+mn-ea"/>
                          <a:cs typeface="+mn-cs"/>
                        </a:rPr>
                        <a:t>B. Ne plus savoir où aller</a:t>
                      </a:r>
                    </a:p>
                    <a:p>
                      <a:r>
                        <a:rPr lang="fr-FR" sz="1000" b="0" kern="1300" baseline="0" dirty="0">
                          <a:solidFill>
                            <a:schemeClr val="dk1"/>
                          </a:solidFill>
                          <a:effectLst/>
                          <a:latin typeface="Roboto "/>
                          <a:ea typeface="+mn-ea"/>
                          <a:cs typeface="+mn-cs"/>
                        </a:rPr>
                        <a:t>C. Être en déclin rapide</a:t>
                      </a:r>
                    </a:p>
                    <a:p>
                      <a:r>
                        <a:rPr lang="fr-FR" sz="1000" b="0" kern="1300" baseline="0" dirty="0">
                          <a:solidFill>
                            <a:schemeClr val="dk1"/>
                          </a:solidFill>
                          <a:effectLst/>
                          <a:latin typeface="Roboto "/>
                          <a:ea typeface="+mn-ea"/>
                          <a:cs typeface="+mn-cs"/>
                        </a:rPr>
                        <a:t>D. Se retrouver ensemble dans une situation difficile</a:t>
                      </a:r>
                    </a:p>
                    <a:p>
                      <a:endParaRPr lang="fr-FR" sz="1000" b="0" kern="1300" baseline="0" dirty="0">
                        <a:solidFill>
                          <a:schemeClr val="dk1"/>
                        </a:solidFill>
                        <a:effectLst/>
                        <a:latin typeface="Roboto "/>
                        <a:ea typeface="+mn-ea"/>
                        <a:cs typeface="+mn-cs"/>
                      </a:endParaRPr>
                    </a:p>
                  </a:txBody>
                  <a:tcPr>
                    <a:noFill/>
                  </a:tcPr>
                </a:tc>
                <a:extLst>
                  <a:ext uri="{0D108BD9-81ED-4DB2-BD59-A6C34878D82A}">
                    <a16:rowId xmlns:a16="http://schemas.microsoft.com/office/drawing/2014/main" val="938128752"/>
                  </a:ext>
                </a:extLst>
              </a:tr>
            </a:tbl>
          </a:graphicData>
        </a:graphic>
      </p:graphicFrame>
      <p:sp>
        <p:nvSpPr>
          <p:cNvPr id="4" name="Rectangle 3">
            <a:extLst>
              <a:ext uri="{FF2B5EF4-FFF2-40B4-BE49-F238E27FC236}">
                <a16:creationId xmlns:a16="http://schemas.microsoft.com/office/drawing/2014/main" id="{35BEBA95-A3C7-4D77-B0BB-0BCBE6E8576F}"/>
              </a:ext>
            </a:extLst>
          </p:cNvPr>
          <p:cNvSpPr/>
          <p:nvPr/>
        </p:nvSpPr>
        <p:spPr>
          <a:xfrm>
            <a:off x="4043070" y="9347245"/>
            <a:ext cx="1720343" cy="246221"/>
          </a:xfrm>
          <a:prstGeom prst="rect">
            <a:avLst/>
          </a:prstGeom>
        </p:spPr>
        <p:txBody>
          <a:bodyPr wrap="none">
            <a:spAutoFit/>
          </a:bodyPr>
          <a:lstStyle/>
          <a:p>
            <a:r>
              <a:rPr lang="fr-FR" sz="1000" kern="1300" dirty="0">
                <a:solidFill>
                  <a:schemeClr val="dk1"/>
                </a:solidFill>
                <a:latin typeface="Roboto "/>
              </a:rPr>
              <a:t>1 : … / 2 : … / 3 : … / 4 : …</a:t>
            </a:r>
          </a:p>
        </p:txBody>
      </p:sp>
    </p:spTree>
    <p:extLst>
      <p:ext uri="{BB962C8B-B14F-4D97-AF65-F5344CB8AC3E}">
        <p14:creationId xmlns:p14="http://schemas.microsoft.com/office/powerpoint/2010/main" val="406677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BFDEC0C-0D8D-EE0D-E8E4-EE81AC9E9728}"/>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808452644"/>
              </p:ext>
            </p:extLst>
          </p:nvPr>
        </p:nvGraphicFramePr>
        <p:xfrm>
          <a:off x="864394" y="1158127"/>
          <a:ext cx="6304756" cy="9417672"/>
        </p:xfrm>
        <a:graphic>
          <a:graphicData uri="http://schemas.openxmlformats.org/drawingml/2006/table">
            <a:tbl>
              <a:tblPr bandRow="1">
                <a:tableStyleId>{073A0DAA-6AF3-43AB-8588-CEC1D06C72B9}</a:tableStyleId>
              </a:tblPr>
              <a:tblGrid>
                <a:gridCol w="905119">
                  <a:extLst>
                    <a:ext uri="{9D8B030D-6E8A-4147-A177-3AD203B41FA5}">
                      <a16:colId xmlns:a16="http://schemas.microsoft.com/office/drawing/2014/main" val="1465138558"/>
                    </a:ext>
                  </a:extLst>
                </a:gridCol>
                <a:gridCol w="947546">
                  <a:extLst>
                    <a:ext uri="{9D8B030D-6E8A-4147-A177-3AD203B41FA5}">
                      <a16:colId xmlns:a16="http://schemas.microsoft.com/office/drawing/2014/main" val="1509632764"/>
                    </a:ext>
                  </a:extLst>
                </a:gridCol>
                <a:gridCol w="4452091">
                  <a:extLst>
                    <a:ext uri="{9D8B030D-6E8A-4147-A177-3AD203B41FA5}">
                      <a16:colId xmlns:a16="http://schemas.microsoft.com/office/drawing/2014/main" val="9856797"/>
                    </a:ext>
                  </a:extLst>
                </a:gridCol>
              </a:tblGrid>
              <a:tr h="358850">
                <a:tc rowSpan="3">
                  <a:txBody>
                    <a:bodyPr/>
                    <a:lstStyle/>
                    <a:p>
                      <a:pPr algn="r"/>
                      <a:r>
                        <a:rPr lang="fr-FR" sz="5300" b="1" i="0" baseline="0" dirty="0">
                          <a:solidFill>
                            <a:srgbClr val="E77E9C"/>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3253">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725522">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pPr algn="just"/>
                      <a:r>
                        <a:rPr lang="fr-FR" sz="1000" b="0" i="0" kern="1300" baseline="0" dirty="0">
                          <a:solidFill>
                            <a:schemeClr val="dk1"/>
                          </a:solidFill>
                          <a:effectLst/>
                          <a:latin typeface="Roboto Medium" panose="02000000000000000000" pitchFamily="2" charset="0"/>
                          <a:ea typeface="+mn-ea"/>
                          <a:cs typeface="+mn-cs"/>
                        </a:rPr>
                        <a:t>Avant de faire l’activité, montrer le message en chanson de la chanteuse Angèle : </a:t>
                      </a:r>
                      <a:r>
                        <a:rPr lang="fr-FR" sz="1000" b="0" i="0" kern="1300" baseline="0" dirty="0">
                          <a:solidFill>
                            <a:schemeClr val="dk1"/>
                          </a:solidFill>
                          <a:effectLst/>
                          <a:latin typeface="Roboto Medium" panose="02000000000000000000" pitchFamily="2" charset="0"/>
                          <a:ea typeface="+mn-ea"/>
                          <a:cs typeface="+mn-cs"/>
                          <a:hlinkClick r:id="rId3"/>
                        </a:rPr>
                        <a:t>https://tinyurl.com/5chen5cv</a:t>
                      </a:r>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 est le point commun avec la chanson de </a:t>
                      </a:r>
                      <a:r>
                        <a:rPr lang="fr-FR" sz="1000" b="0" i="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Yaniss</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r>
                        <a:rPr lang="fr-FR" sz="1000" b="0" i="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Odua</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votre tour, écrivez un message pour alerter sur l’urgence climatique. Proposez des changements concrets sur les points suivants : la consommation, l’alimentation, les déplacements, les vêtements, le logement, l’usage du numérique, etc.</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pouvez slamer ou chanter votre texte devant la classe. Vous pouvez choisir un style musical pour le chanter. Filmez-vous. </a:t>
                      </a:r>
                    </a:p>
                    <a:p>
                      <a:pPr algn="just"/>
                      <a:endPar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2788">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357082">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
                          <a:ea typeface="+mn-ea"/>
                          <a:cs typeface="+mn-cs"/>
                        </a:rPr>
                        <a:t>Le Prix Jeune pour l’Environnement propose aux jeunes de moins de 30 ans de partager leurs idées sur le thème suivant : relever le défi de l’adaptation au changement climatique : quelles solutions sobres et durables ? </a:t>
                      </a:r>
                    </a:p>
                    <a:p>
                      <a:endParaRPr lang="fr-FR" sz="1000" b="0" i="0" kern="1300" baseline="0" dirty="0">
                        <a:solidFill>
                          <a:schemeClr val="dk1"/>
                        </a:solidFill>
                        <a:effectLst/>
                        <a:latin typeface="Roboto "/>
                        <a:ea typeface="+mn-ea"/>
                        <a:cs typeface="+mn-cs"/>
                      </a:endParaRPr>
                    </a:p>
                    <a:p>
                      <a:pPr algn="just"/>
                      <a:r>
                        <a:rPr lang="fr-FR" sz="1000" b="0" i="0" kern="1300" baseline="0" dirty="0">
                          <a:solidFill>
                            <a:schemeClr val="dk1"/>
                          </a:solidFill>
                          <a:effectLst/>
                          <a:latin typeface="Roboto "/>
                          <a:ea typeface="+mn-ea"/>
                          <a:cs typeface="+mn-cs"/>
                        </a:rPr>
                        <a:t>Seul ou en groupe, répondez à ce sujet. Vous pouvez y ajouter un support digital.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3253">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6884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Flashez ce QR code et regardez le clip « Chanson climatique 2.O » de Caribou Volant.</a:t>
                      </a:r>
                    </a:p>
                    <a:p>
                      <a:pPr algn="just"/>
                      <a:r>
                        <a:rPr lang="fr-FR" sz="1000" b="0" kern="1300" baseline="0" dirty="0">
                          <a:solidFill>
                            <a:schemeClr val="dk1"/>
                          </a:solidFill>
                          <a:effectLst/>
                          <a:latin typeface="Roboto Medium" panose="02000000000000000000" pitchFamily="2" charset="0"/>
                          <a:ea typeface="+mn-ea"/>
                          <a:cs typeface="+mn-cs"/>
                        </a:rPr>
                        <a:t>Qui de </a:t>
                      </a:r>
                      <a:r>
                        <a:rPr lang="fr-FR" sz="1000" b="0" kern="1300" baseline="0" dirty="0" err="1">
                          <a:solidFill>
                            <a:schemeClr val="dk1"/>
                          </a:solidFill>
                          <a:effectLst/>
                          <a:latin typeface="Roboto Medium" panose="02000000000000000000" pitchFamily="2" charset="0"/>
                          <a:ea typeface="+mn-ea"/>
                          <a:cs typeface="+mn-cs"/>
                        </a:rPr>
                        <a:t>Yaniss</a:t>
                      </a:r>
                      <a:r>
                        <a:rPr lang="fr-FR" sz="1000" b="0" kern="1300" baseline="0" dirty="0">
                          <a:solidFill>
                            <a:schemeClr val="dk1"/>
                          </a:solidFill>
                          <a:effectLst/>
                          <a:latin typeface="Roboto Medium" panose="02000000000000000000" pitchFamily="2" charset="0"/>
                          <a:ea typeface="+mn-ea"/>
                          <a:cs typeface="+mn-cs"/>
                        </a:rPr>
                        <a:t> </a:t>
                      </a:r>
                      <a:r>
                        <a:rPr lang="fr-FR" sz="1000" b="0" kern="1300" baseline="0" dirty="0" err="1">
                          <a:solidFill>
                            <a:schemeClr val="dk1"/>
                          </a:solidFill>
                          <a:effectLst/>
                          <a:latin typeface="Roboto Medium" panose="02000000000000000000" pitchFamily="2" charset="0"/>
                          <a:ea typeface="+mn-ea"/>
                          <a:cs typeface="+mn-cs"/>
                        </a:rPr>
                        <a:t>Odua</a:t>
                      </a:r>
                      <a:r>
                        <a:rPr lang="fr-FR" sz="1000" b="0" kern="1300" baseline="0" dirty="0">
                          <a:solidFill>
                            <a:schemeClr val="dk1"/>
                          </a:solidFill>
                          <a:effectLst/>
                          <a:latin typeface="Roboto Medium" panose="02000000000000000000" pitchFamily="2" charset="0"/>
                          <a:ea typeface="+mn-ea"/>
                          <a:cs typeface="+mn-cs"/>
                        </a:rPr>
                        <a:t>, Angèle ou Caribou Volant vous touche le plus dans sa volonté de sensibiliser les gens au problème climatique ? </a:t>
                      </a: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284434" y="9717147"/>
            <a:ext cx="2425260"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3" name="Image 22">
            <a:extLst>
              <a:ext uri="{FF2B5EF4-FFF2-40B4-BE49-F238E27FC236}">
                <a16:creationId xmlns:a16="http://schemas.microsoft.com/office/drawing/2014/main" id="{CA879607-E19B-0F40-9C0B-6E9B796FF879}"/>
              </a:ext>
            </a:extLst>
          </p:cNvPr>
          <p:cNvPicPr>
            <a:picLocks noChangeAspect="1"/>
          </p:cNvPicPr>
          <p:nvPr/>
        </p:nvPicPr>
        <p:blipFill>
          <a:blip r:embed="rId4"/>
          <a:stretch>
            <a:fillRect/>
          </a:stretch>
        </p:blipFill>
        <p:spPr>
          <a:xfrm>
            <a:off x="7937" y="0"/>
            <a:ext cx="2743200" cy="660400"/>
          </a:xfrm>
          <a:prstGeom prst="rect">
            <a:avLst/>
          </a:prstGeom>
        </p:spPr>
      </p:pic>
      <p:pic>
        <p:nvPicPr>
          <p:cNvPr id="41" name="Image 40">
            <a:extLst>
              <a:ext uri="{FF2B5EF4-FFF2-40B4-BE49-F238E27FC236}">
                <a16:creationId xmlns:a16="http://schemas.microsoft.com/office/drawing/2014/main" id="{0B5427E1-AE00-E059-DA32-75302719EB45}"/>
              </a:ext>
            </a:extLst>
          </p:cNvPr>
          <p:cNvPicPr>
            <a:picLocks noChangeAspect="1"/>
          </p:cNvPicPr>
          <p:nvPr/>
        </p:nvPicPr>
        <p:blipFill>
          <a:blip r:embed="rId5"/>
          <a:stretch>
            <a:fillRect/>
          </a:stretch>
        </p:blipFill>
        <p:spPr>
          <a:xfrm>
            <a:off x="1875705" y="4219503"/>
            <a:ext cx="508000" cy="508000"/>
          </a:xfrm>
          <a:prstGeom prst="rect">
            <a:avLst/>
          </a:prstGeom>
        </p:spPr>
      </p:pic>
      <p:pic>
        <p:nvPicPr>
          <p:cNvPr id="43" name="Image 42">
            <a:extLst>
              <a:ext uri="{FF2B5EF4-FFF2-40B4-BE49-F238E27FC236}">
                <a16:creationId xmlns:a16="http://schemas.microsoft.com/office/drawing/2014/main" id="{EE31EDFF-CC0B-E627-57AF-22897BD4BE63}"/>
              </a:ext>
            </a:extLst>
          </p:cNvPr>
          <p:cNvPicPr>
            <a:picLocks noChangeAspect="1"/>
          </p:cNvPicPr>
          <p:nvPr/>
        </p:nvPicPr>
        <p:blipFill>
          <a:blip r:embed="rId6"/>
          <a:stretch>
            <a:fillRect/>
          </a:stretch>
        </p:blipFill>
        <p:spPr>
          <a:xfrm>
            <a:off x="1875705" y="1524942"/>
            <a:ext cx="508000" cy="508000"/>
          </a:xfrm>
          <a:prstGeom prst="rect">
            <a:avLst/>
          </a:prstGeom>
        </p:spPr>
      </p:pic>
      <p:pic>
        <p:nvPicPr>
          <p:cNvPr id="4" name="Image 3">
            <a:extLst>
              <a:ext uri="{FF2B5EF4-FFF2-40B4-BE49-F238E27FC236}">
                <a16:creationId xmlns:a16="http://schemas.microsoft.com/office/drawing/2014/main" id="{7350A8D9-6D10-DF85-A0CC-95E1D77DC30B}"/>
              </a:ext>
            </a:extLst>
          </p:cNvPr>
          <p:cNvPicPr>
            <a:picLocks noChangeAspect="1"/>
          </p:cNvPicPr>
          <p:nvPr/>
        </p:nvPicPr>
        <p:blipFill>
          <a:blip r:embed="rId7"/>
          <a:stretch>
            <a:fillRect/>
          </a:stretch>
        </p:blipFill>
        <p:spPr>
          <a:xfrm>
            <a:off x="1733705" y="5779955"/>
            <a:ext cx="792000" cy="792000"/>
          </a:xfrm>
          <a:prstGeom prst="rect">
            <a:avLst/>
          </a:prstGeom>
        </p:spPr>
      </p:pic>
      <p:sp>
        <p:nvSpPr>
          <p:cNvPr id="11" name="ZoneTexte 10">
            <a:extLst>
              <a:ext uri="{FF2B5EF4-FFF2-40B4-BE49-F238E27FC236}">
                <a16:creationId xmlns:a16="http://schemas.microsoft.com/office/drawing/2014/main" id="{CF8A9C70-F44D-4B7B-A489-6F32D744288E}"/>
              </a:ext>
            </a:extLst>
          </p:cNvPr>
          <p:cNvSpPr txBox="1"/>
          <p:nvPr/>
        </p:nvSpPr>
        <p:spPr>
          <a:xfrm>
            <a:off x="325877" y="724598"/>
            <a:ext cx="252126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Faut-il encore des preuves ? » </a:t>
            </a:r>
            <a:r>
              <a:rPr lang="fr-FR" sz="1200" dirty="0" err="1">
                <a:latin typeface="Roboto" panose="02000000000000000000" pitchFamily="2" charset="0"/>
                <a:ea typeface="Roboto" panose="02000000000000000000" pitchFamily="2" charset="0"/>
              </a:rPr>
              <a:t>Yaniss</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Odua</a:t>
            </a:r>
            <a:r>
              <a:rPr lang="fr-FR" sz="1200" dirty="0">
                <a:latin typeface="Roboto" panose="02000000000000000000" pitchFamily="2" charset="0"/>
                <a:ea typeface="Roboto" panose="02000000000000000000" pitchFamily="2" charset="0"/>
              </a:rPr>
              <a:t> &amp; Dub </a:t>
            </a:r>
            <a:r>
              <a:rPr lang="fr-FR" sz="1200" dirty="0" err="1">
                <a:latin typeface="Roboto" panose="02000000000000000000" pitchFamily="2" charset="0"/>
                <a:ea typeface="Roboto" panose="02000000000000000000" pitchFamily="2" charset="0"/>
              </a:rPr>
              <a:t>Inc</a:t>
            </a:r>
            <a:endParaRPr lang="fr-FR"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7397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1040C6-BC02-6DB3-734D-CB6642F000E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131084259"/>
              </p:ext>
            </p:extLst>
          </p:nvPr>
        </p:nvGraphicFramePr>
        <p:xfrm>
          <a:off x="3954097" y="1311554"/>
          <a:ext cx="3279702" cy="862953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44401">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pPr algn="just"/>
                      <a:r>
                        <a:rPr lang="fr-FR" sz="1000" b="0" i="0" kern="1300" baseline="0" dirty="0">
                          <a:solidFill>
                            <a:schemeClr val="dk1"/>
                          </a:solidFill>
                          <a:effectLst/>
                          <a:latin typeface="Roboto Medium" panose="02000000000000000000" pitchFamily="2" charset="0"/>
                          <a:ea typeface="+mn-ea"/>
                          <a:cs typeface="+mn-cs"/>
                        </a:rPr>
                        <a:t>Avant de faire l’activité, montrer le message en chanson de la chanteuse Angèle : </a:t>
                      </a:r>
                      <a:r>
                        <a:rPr lang="fr-FR" sz="1000" b="0" i="0" kern="1300" baseline="0" dirty="0">
                          <a:solidFill>
                            <a:schemeClr val="dk1"/>
                          </a:solidFill>
                          <a:effectLst/>
                          <a:latin typeface="Roboto Medium" panose="02000000000000000000" pitchFamily="2" charset="0"/>
                          <a:ea typeface="+mn-ea"/>
                          <a:cs typeface="+mn-cs"/>
                          <a:hlinkClick r:id="rId3"/>
                        </a:rPr>
                        <a:t>https://tinyurl.com/5chen5cv</a:t>
                      </a:r>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 est le point commun avec la chanson de </a:t>
                      </a:r>
                      <a:r>
                        <a:rPr lang="fr-FR" sz="1000" b="0" i="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Yaniss</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r>
                        <a:rPr lang="fr-FR" sz="1000" b="0" i="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Odua</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 </a:t>
                      </a:r>
                    </a:p>
                    <a:p>
                      <a:pPr algn="l"/>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Les chansons d’Angèle et de </a:t>
                      </a:r>
                      <a:r>
                        <a:rPr lang="fr-FR" sz="1000" i="1" kern="1300" dirty="0" err="1">
                          <a:solidFill>
                            <a:srgbClr val="E05329"/>
                          </a:solidFill>
                          <a:effectLst/>
                          <a:latin typeface="Roboto" panose="02000000000000000000" pitchFamily="2" charset="0"/>
                          <a:ea typeface="Roboto" panose="02000000000000000000" pitchFamily="2" charset="0"/>
                          <a:cs typeface="Roboto" panose="02000000000000000000" pitchFamily="2" charset="0"/>
                        </a:rPr>
                        <a:t>Yaniss</a:t>
                      </a: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 </a:t>
                      </a:r>
                      <a:r>
                        <a:rPr lang="fr-FR" sz="1000" i="1" kern="1300" dirty="0" err="1">
                          <a:solidFill>
                            <a:srgbClr val="E05329"/>
                          </a:solidFill>
                          <a:effectLst/>
                          <a:latin typeface="Roboto" panose="02000000000000000000" pitchFamily="2" charset="0"/>
                          <a:ea typeface="Roboto" panose="02000000000000000000" pitchFamily="2" charset="0"/>
                          <a:cs typeface="Roboto" panose="02000000000000000000" pitchFamily="2" charset="0"/>
                        </a:rPr>
                        <a:t>Odua</a:t>
                      </a: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 parlent toutes les deux des problèmes liés au climat.</a:t>
                      </a:r>
                    </a:p>
                    <a:p>
                      <a:pPr algn="l"/>
                      <a:endPar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votre tour, écrivez un message pour alerter sur l’urgence climatique. Vous pouvez le slamer ou le chanter devant la classe. Proposez des changements concrets sur les points suivants : la consommation, l’alimentation, les déplacements, les vêtements, le logement, l’usage du numérique, etc.</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pouvez slamer ou chanter votre texte devant la classe. Vous pouvez choisir un style musical pour le chanter. Filmez-vous. </a:t>
                      </a:r>
                    </a:p>
                    <a:p>
                      <a:pPr algn="just"/>
                      <a:r>
                        <a:rPr lang="fr-FR" sz="1000" i="1" kern="1300" dirty="0">
                          <a:solidFill>
                            <a:srgbClr val="E05329"/>
                          </a:solidFill>
                          <a:effectLst/>
                          <a:latin typeface="Roboto" panose="02000000000000000000" pitchFamily="2" charset="0"/>
                          <a:ea typeface="+mn-ea"/>
                          <a:cs typeface="+mn-cs"/>
                        </a:rPr>
                        <a:t>Écoute-moi bien, la planète va mal</a:t>
                      </a:r>
                    </a:p>
                    <a:p>
                      <a:pPr algn="just"/>
                      <a:r>
                        <a:rPr lang="fr-FR" sz="1000" i="1" kern="1300" dirty="0">
                          <a:solidFill>
                            <a:srgbClr val="E05329"/>
                          </a:solidFill>
                          <a:effectLst/>
                          <a:latin typeface="Roboto" panose="02000000000000000000" pitchFamily="2" charset="0"/>
                          <a:ea typeface="+mn-ea"/>
                          <a:cs typeface="+mn-cs"/>
                        </a:rPr>
                        <a:t>Ne penses-tu pas qu’il faille un changement radical ?</a:t>
                      </a:r>
                    </a:p>
                    <a:p>
                      <a:pPr algn="just"/>
                      <a:r>
                        <a:rPr lang="fr-FR" sz="1000" i="1" kern="1300" dirty="0">
                          <a:solidFill>
                            <a:srgbClr val="E05329"/>
                          </a:solidFill>
                          <a:effectLst/>
                          <a:latin typeface="Roboto" panose="02000000000000000000" pitchFamily="2" charset="0"/>
                          <a:ea typeface="+mn-ea"/>
                          <a:cs typeface="+mn-cs"/>
                        </a:rPr>
                        <a:t>Regarde-moi, les océans sont remplis de plastique</a:t>
                      </a:r>
                    </a:p>
                    <a:p>
                      <a:pPr algn="just"/>
                      <a:r>
                        <a:rPr lang="fr-FR" sz="1000" i="1" kern="1300" dirty="0">
                          <a:solidFill>
                            <a:srgbClr val="E05329"/>
                          </a:solidFill>
                          <a:effectLst/>
                          <a:latin typeface="Roboto" panose="02000000000000000000" pitchFamily="2" charset="0"/>
                          <a:ea typeface="+mn-ea"/>
                          <a:cs typeface="+mn-cs"/>
                        </a:rPr>
                        <a:t>Ne crois-tu pas qu’il faille réduire notre consommation de manière drastique ? </a:t>
                      </a:r>
                    </a:p>
                    <a:p>
                      <a:pPr algn="just"/>
                      <a:r>
                        <a:rPr lang="fr-FR" sz="1000" i="1" kern="1300" dirty="0">
                          <a:solidFill>
                            <a:srgbClr val="E05329"/>
                          </a:solidFill>
                          <a:effectLst/>
                          <a:latin typeface="Roboto" panose="02000000000000000000" pitchFamily="2" charset="0"/>
                          <a:ea typeface="+mn-ea"/>
                          <a:cs typeface="+mn-cs"/>
                        </a:rPr>
                        <a:t>…</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
                          <a:ea typeface="+mn-ea"/>
                          <a:cs typeface="+mn-cs"/>
                        </a:rPr>
                        <a:t>Le Prix Jeune pour l’Environnement propose aux jeunes de moins de 30 ans de partager leurs idées sur le thème suivant : relever le défi de l’adaptation au changement climatique : quelles solutions sobres et durables ? </a:t>
                      </a:r>
                    </a:p>
                    <a:p>
                      <a:pPr algn="just"/>
                      <a:endParaRPr lang="fr-FR" sz="1000" b="0" i="0" kern="1300" baseline="0" dirty="0">
                        <a:solidFill>
                          <a:schemeClr val="dk1"/>
                        </a:solidFill>
                        <a:effectLst/>
                        <a:latin typeface="Roboto "/>
                        <a:ea typeface="+mn-ea"/>
                        <a:cs typeface="+mn-cs"/>
                      </a:endParaRPr>
                    </a:p>
                    <a:p>
                      <a:pPr algn="just"/>
                      <a:r>
                        <a:rPr lang="fr-FR" sz="1000" b="0" i="0" kern="1300" baseline="0" dirty="0">
                          <a:solidFill>
                            <a:schemeClr val="dk1"/>
                          </a:solidFill>
                          <a:effectLst/>
                          <a:latin typeface="Roboto "/>
                          <a:ea typeface="+mn-ea"/>
                          <a:cs typeface="+mn-cs"/>
                        </a:rPr>
                        <a:t>Seul ou en groupe, répondez à ce sujet. Vous pouvez y ajouter un support digital. </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Nous sommes les seuls à pouvoir agir pour la planète, fini de se dédouaner, l’action est la seule réponse pour nous assurer un avenir serein. </a:t>
                      </a:r>
                    </a:p>
                    <a:p>
                      <a:pPr algn="just"/>
                      <a:r>
                        <a:rPr lang="fr-FR" sz="1000" b="0" i="1" kern="1300" baseline="0" dirty="0">
                          <a:solidFill>
                            <a:srgbClr val="E05329"/>
                          </a:solidFill>
                          <a:effectLst/>
                          <a:latin typeface="Roboto" panose="02000000000000000000" pitchFamily="2" charset="0"/>
                          <a:ea typeface="+mn-ea"/>
                          <a:cs typeface="+mn-cs"/>
                        </a:rPr>
                        <a:t>Les solutions ? Nous les jeunes, ne sommes pas à court d’idées ! Attaquons-nous à la mode. Arrêtons la fast fashion, misons sur des boutiques de seconde main ou proposons aux grosses enseignes de mettre en relation les acheteurs et les vendeurs qui souhaitent vendre des vêtements de seconde main de cette enseigne. Voici notre projet : …</a:t>
                      </a:r>
                    </a:p>
                    <a:p>
                      <a:r>
                        <a:rPr lang="fr-FR" sz="1000" b="0" kern="1300" baseline="0" dirty="0">
                          <a:solidFill>
                            <a:srgbClr val="E05329"/>
                          </a:solidFill>
                          <a:effectLst/>
                          <a:latin typeface="Roboto" panose="02000000000000000000" pitchFamily="2" charset="0"/>
                          <a:ea typeface="+mn-ea"/>
                          <a:cs typeface="+mn-cs"/>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6" y="9705517"/>
            <a:ext cx="2164839"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551019335"/>
              </p:ext>
            </p:extLst>
          </p:nvPr>
        </p:nvGraphicFramePr>
        <p:xfrm>
          <a:off x="325877" y="1311556"/>
          <a:ext cx="3279702" cy="811980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4889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92302">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711118">
                <a:tc>
                  <a:txBody>
                    <a:bodyPr/>
                    <a:lstStyle/>
                    <a:p>
                      <a:endParaRPr lang="fr-FR" sz="1000" b="0" i="0" kern="1300" baseline="0" dirty="0">
                        <a:solidFill>
                          <a:schemeClr val="dk1"/>
                        </a:solidFill>
                        <a:effectLst/>
                        <a:latin typeface="Roboto" panose="02000000000000000000" pitchFamily="2" charset="0"/>
                        <a:ea typeface="+mn-ea"/>
                        <a:cs typeface="+mn-cs"/>
                      </a:endParaRPr>
                    </a:p>
                    <a:p>
                      <a:pPr marL="0" algn="just" defTabSz="755934" rtl="0" eaLnBrk="1" latinLnBrk="0" hangingPunct="1"/>
                      <a:r>
                        <a:rPr lang="fr-FR" sz="1000" b="0" i="0" kern="1300" baseline="0" dirty="0">
                          <a:solidFill>
                            <a:schemeClr val="dk1"/>
                          </a:solidFill>
                          <a:effectLst/>
                          <a:latin typeface="Roboto Medium" panose="02000000000000000000" pitchFamily="2" charset="0"/>
                          <a:ea typeface="+mn-ea"/>
                          <a:cs typeface="+mn-cs"/>
                        </a:rPr>
                        <a:t>Quels sont les faits concrets qui montrent que nous sommes face à l’urgence climatique ?</a:t>
                      </a:r>
                    </a:p>
                    <a:p>
                      <a:r>
                        <a:rPr lang="fr-FR" sz="1000" i="1" kern="1300" dirty="0">
                          <a:solidFill>
                            <a:srgbClr val="E05329"/>
                          </a:solidFill>
                          <a:effectLst/>
                          <a:latin typeface="Roboto" panose="02000000000000000000" pitchFamily="2" charset="0"/>
                          <a:ea typeface="+mn-ea"/>
                          <a:cs typeface="+mn-cs"/>
                        </a:rPr>
                        <a:t>Pistes de correction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La pénurie d’eau en Afrique et également dans d’autres pays témoignent d’un dérèglement climatique.</a:t>
                      </a:r>
                    </a:p>
                    <a:p>
                      <a:pPr algn="just"/>
                      <a:r>
                        <a:rPr lang="fr-FR" sz="1000" i="1" kern="1300" dirty="0">
                          <a:solidFill>
                            <a:srgbClr val="E05329"/>
                          </a:solidFill>
                          <a:effectLst/>
                          <a:latin typeface="Roboto" panose="02000000000000000000" pitchFamily="2" charset="0"/>
                          <a:ea typeface="+mn-ea"/>
                          <a:cs typeface="+mn-cs"/>
                        </a:rPr>
                        <a:t>La température moyenne mondiale augmente et les glaciers fondent. Le GIEC ne cesse d’alerter dans ses rapports de la nécessité de changer nos habitudes de consommation.</a:t>
                      </a:r>
                    </a:p>
                    <a:p>
                      <a:pPr algn="just"/>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4889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9230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286374">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 Prenez connaissance de la biographie de </a:t>
                      </a:r>
                      <a:r>
                        <a:rPr lang="fr-FR" sz="1000" b="0" i="0" kern="1300" baseline="0" dirty="0" err="1">
                          <a:solidFill>
                            <a:schemeClr val="dk1"/>
                          </a:solidFill>
                          <a:effectLst/>
                          <a:latin typeface="Roboto Medium" panose="02000000000000000000" pitchFamily="2" charset="0"/>
                          <a:ea typeface="+mn-ea"/>
                          <a:cs typeface="+mn-cs"/>
                        </a:rPr>
                        <a:t>Yaniss</a:t>
                      </a:r>
                      <a:r>
                        <a:rPr lang="fr-FR" sz="1000" b="0" i="0" kern="1300" baseline="0" dirty="0">
                          <a:solidFill>
                            <a:schemeClr val="dk1"/>
                          </a:solidFill>
                          <a:effectLst/>
                          <a:latin typeface="Roboto Medium" panose="02000000000000000000" pitchFamily="2" charset="0"/>
                          <a:ea typeface="+mn-ea"/>
                          <a:cs typeface="+mn-cs"/>
                        </a:rPr>
                        <a:t> </a:t>
                      </a:r>
                      <a:r>
                        <a:rPr lang="fr-FR" sz="1000" b="0" i="0" kern="1300" baseline="0" dirty="0" err="1">
                          <a:solidFill>
                            <a:schemeClr val="dk1"/>
                          </a:solidFill>
                          <a:effectLst/>
                          <a:latin typeface="Roboto Medium" panose="02000000000000000000" pitchFamily="2" charset="0"/>
                          <a:ea typeface="+mn-ea"/>
                          <a:cs typeface="+mn-cs"/>
                        </a:rPr>
                        <a:t>Odua</a:t>
                      </a:r>
                      <a:r>
                        <a:rPr lang="fr-FR" sz="1000" b="0" i="0" kern="1300" baseline="0" dirty="0">
                          <a:solidFill>
                            <a:schemeClr val="dk1"/>
                          </a:solidFill>
                          <a:effectLst/>
                          <a:latin typeface="Roboto Medium" panose="02000000000000000000" pitchFamily="2" charset="0"/>
                          <a:ea typeface="+mn-ea"/>
                          <a:cs typeface="+mn-cs"/>
                        </a:rPr>
                        <a: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votre avis, parmi les propositions du tableau, quelles vont être les caractéristiques de la musique et des voix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B. Écoutez maintenant la chanson et soulignez les bonnes réponses. </a:t>
                      </a:r>
                    </a:p>
                    <a:p>
                      <a:pPr marL="0" algn="just" defTabSz="755934" rtl="0" eaLnBrk="1" latinLnBrk="0" hangingPunct="1"/>
                      <a:r>
                        <a:rPr lang="fr-FR" sz="1000" i="1" kern="1300" dirty="0">
                          <a:solidFill>
                            <a:srgbClr val="E05329"/>
                          </a:solidFill>
                          <a:effectLst/>
                          <a:latin typeface="Roboto" panose="02000000000000000000" pitchFamily="2" charset="0"/>
                          <a:ea typeface="+mn-ea"/>
                          <a:cs typeface="+mn-cs"/>
                        </a:rPr>
                        <a:t>La musique : des effets de sons, des percussions, des instruments à cordes.</a:t>
                      </a:r>
                    </a:p>
                    <a:p>
                      <a:pPr marL="0" algn="just" defTabSz="755934" rtl="0" eaLnBrk="1" latinLnBrk="0" hangingPunct="1"/>
                      <a:r>
                        <a:rPr lang="fr-FR" sz="1000" i="1" kern="1300" dirty="0">
                          <a:solidFill>
                            <a:srgbClr val="E05329"/>
                          </a:solidFill>
                          <a:effectLst/>
                          <a:latin typeface="Roboto" panose="02000000000000000000" pitchFamily="2" charset="0"/>
                          <a:ea typeface="+mn-ea"/>
                          <a:cs typeface="+mn-cs"/>
                        </a:rPr>
                        <a:t>Les voix :  des rimes, des voix mixées, un duo, des mots dans plusieurs langues.</a:t>
                      </a:r>
                    </a:p>
                    <a:p>
                      <a:pPr marL="0" algn="just" defTabSz="755934" rtl="0" eaLnBrk="1" latinLnBrk="0" hangingPunct="1"/>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92302">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1866674">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Entourez les problèmes évoqués dans la chanson.</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Le dérèglement climatique – la pollution des océans – la fonte des glaciers</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B. Observez ces extraits de la chanson. À votre avis, de qui les chanteurs parlent-ils dans les paroles suivantes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Aux</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sceptiques</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on réplique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Ils</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veulent couler nos rêves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On n’écoute plus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ceux qui refusent de reculer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juste pour faire des sommes »</a:t>
                      </a:r>
                    </a:p>
                    <a:p>
                      <a:pPr algn="ct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Qu’est-ce qu’</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ils</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fabriquent ? »</a:t>
                      </a:r>
                      <a:endParaRPr lang="fr-FR" sz="1000" b="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Pistes de correction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
                          <a:ea typeface="+mn-ea"/>
                          <a:cs typeface="+mn-cs"/>
                        </a:rPr>
                        <a:t>Les chanteurs parlent des climatosceptiques, les personnes qui nient le réchauffement global de la planète.</a:t>
                      </a:r>
                    </a:p>
                    <a:p>
                      <a:pPr algn="just"/>
                      <a:r>
                        <a:rPr lang="fr-FR" sz="1000" b="0" i="1" kern="1300" baseline="0" dirty="0">
                          <a:solidFill>
                            <a:srgbClr val="E05329"/>
                          </a:solidFill>
                          <a:effectLst/>
                          <a:latin typeface="Roboto "/>
                          <a:ea typeface="+mn-ea"/>
                          <a:cs typeface="+mn-cs"/>
                        </a:rPr>
                        <a:t>Ils parlent sans doute aussi des dirigeants politiques et des grands chefs d'entreprise qui continuent à faire du profit, alors qu’ils sont déjà millionnaires.</a:t>
                      </a: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C. </a:t>
                      </a:r>
                      <a:r>
                        <a:rPr lang="fr-FR" sz="1000" b="0" i="1" kern="1300" baseline="0" dirty="0">
                          <a:solidFill>
                            <a:schemeClr val="dk1"/>
                          </a:solidFill>
                          <a:effectLst/>
                          <a:latin typeface="Roboto Medium" panose="02000000000000000000" pitchFamily="2" charset="0"/>
                          <a:ea typeface="+mn-ea"/>
                          <a:cs typeface="+mn-cs"/>
                        </a:rPr>
                        <a:t>À deux. </a:t>
                      </a:r>
                    </a:p>
                    <a:p>
                      <a:pPr algn="just"/>
                      <a:r>
                        <a:rPr lang="fr-FR" sz="1000" b="0" i="0" kern="1300" baseline="0" dirty="0">
                          <a:solidFill>
                            <a:schemeClr val="dk1"/>
                          </a:solidFill>
                          <a:effectLst/>
                          <a:latin typeface="Roboto Medium" panose="02000000000000000000" pitchFamily="2" charset="0"/>
                          <a:ea typeface="+mn-ea"/>
                          <a:cs typeface="+mn-cs"/>
                        </a:rPr>
                        <a:t>Associez les expressions imagées en lien avec la navigation à leur définition.</a:t>
                      </a:r>
                      <a:endParaRPr lang="fr-FR" sz="1000" b="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a:solidFill>
                            <a:srgbClr val="E05329"/>
                          </a:solidFill>
                          <a:effectLst/>
                          <a:latin typeface="Roboto" panose="02000000000000000000" pitchFamily="2" charset="0"/>
                          <a:ea typeface="+mn-ea"/>
                          <a:cs typeface="+mn-cs"/>
                        </a:rPr>
                        <a:t>1 : </a:t>
                      </a:r>
                      <a:r>
                        <a:rPr lang="fr-FR" sz="1000" i="1" kern="1300" dirty="0">
                          <a:solidFill>
                            <a:srgbClr val="E05329"/>
                          </a:solidFill>
                          <a:effectLst/>
                          <a:latin typeface="Roboto" panose="02000000000000000000" pitchFamily="2" charset="0"/>
                          <a:ea typeface="+mn-ea"/>
                          <a:cs typeface="+mn-cs"/>
                        </a:rPr>
                        <a:t>B </a:t>
                      </a:r>
                      <a:r>
                        <a:rPr lang="fr-FR" sz="1000" i="1" kern="1300">
                          <a:solidFill>
                            <a:srgbClr val="E05329"/>
                          </a:solidFill>
                          <a:effectLst/>
                          <a:latin typeface="Roboto" panose="02000000000000000000" pitchFamily="2" charset="0"/>
                          <a:ea typeface="+mn-ea"/>
                          <a:cs typeface="+mn-cs"/>
                        </a:rPr>
                        <a:t>/ 2 : </a:t>
                      </a:r>
                      <a:r>
                        <a:rPr lang="fr-FR" sz="1000" i="1" kern="1300" dirty="0">
                          <a:solidFill>
                            <a:srgbClr val="E05329"/>
                          </a:solidFill>
                          <a:effectLst/>
                          <a:latin typeface="Roboto" panose="02000000000000000000" pitchFamily="2" charset="0"/>
                          <a:ea typeface="+mn-ea"/>
                          <a:cs typeface="+mn-cs"/>
                        </a:rPr>
                        <a:t>D / 3 : A / 4 : 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sp>
        <p:nvSpPr>
          <p:cNvPr id="9" name="ZoneTexte 8">
            <a:extLst>
              <a:ext uri="{FF2B5EF4-FFF2-40B4-BE49-F238E27FC236}">
                <a16:creationId xmlns:a16="http://schemas.microsoft.com/office/drawing/2014/main" id="{40F92ADA-986E-4B7D-9764-94A8BBC09374}"/>
              </a:ext>
            </a:extLst>
          </p:cNvPr>
          <p:cNvSpPr txBox="1"/>
          <p:nvPr/>
        </p:nvSpPr>
        <p:spPr>
          <a:xfrm>
            <a:off x="325877" y="724598"/>
            <a:ext cx="252126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Faut-il encore des preuves ? » </a:t>
            </a:r>
            <a:r>
              <a:rPr lang="fr-FR" sz="1200" dirty="0" err="1">
                <a:latin typeface="Roboto" panose="02000000000000000000" pitchFamily="2" charset="0"/>
                <a:ea typeface="Roboto" panose="02000000000000000000" pitchFamily="2" charset="0"/>
              </a:rPr>
              <a:t>Yaniss</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Odua</a:t>
            </a:r>
            <a:r>
              <a:rPr lang="fr-FR" sz="1200" dirty="0">
                <a:latin typeface="Roboto" panose="02000000000000000000" pitchFamily="2" charset="0"/>
                <a:ea typeface="Roboto" panose="02000000000000000000" pitchFamily="2" charset="0"/>
              </a:rPr>
              <a:t> &amp; Dub </a:t>
            </a:r>
            <a:r>
              <a:rPr lang="fr-FR" sz="1200" dirty="0" err="1">
                <a:latin typeface="Roboto" panose="02000000000000000000" pitchFamily="2" charset="0"/>
                <a:ea typeface="Roboto" panose="02000000000000000000" pitchFamily="2" charset="0"/>
              </a:rPr>
              <a:t>Inc</a:t>
            </a:r>
            <a:endParaRPr lang="fr-FR"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540160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2220</TotalTime>
  <Words>2212</Words>
  <Application>Microsoft Office PowerPoint</Application>
  <PresentationFormat>Personnalisé</PresentationFormat>
  <Paragraphs>305</Paragraphs>
  <Slides>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Calibri Light</vt:lpstr>
      <vt:lpstr>Proto Grotesk</vt:lpstr>
      <vt:lpstr>Roboto</vt:lpstr>
      <vt:lpstr>Roboto </vt:lpstr>
      <vt:lpstr>Roboto Black</vt:lpstr>
      <vt:lpstr>Roboto Light</vt:lpstr>
      <vt:lpstr>Roboto Medium</vt:lpstr>
      <vt:lpstr>Wingdings</vt:lpstr>
      <vt:lpstr>Thème Office</vt:lpstr>
      <vt:lpstr>Faut-il encore des preuves ?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Laurence ROGY</cp:lastModifiedBy>
  <cp:revision>140</cp:revision>
  <cp:lastPrinted>2023-01-12T16:01:21Z</cp:lastPrinted>
  <dcterms:created xsi:type="dcterms:W3CDTF">2022-03-24T14:32:05Z</dcterms:created>
  <dcterms:modified xsi:type="dcterms:W3CDTF">2023-01-16T09:56:14Z</dcterms:modified>
</cp:coreProperties>
</file>