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85E25-17BC-4CFB-BD08-F7173881C587}" v="2" dt="2024-04-12T06:03:38.9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95890"/>
  </p:normalViewPr>
  <p:slideViewPr>
    <p:cSldViewPr snapToGrid="0" snapToObjects="1">
      <p:cViewPr varScale="1">
        <p:scale>
          <a:sx n="101" d="100"/>
          <a:sy n="101" d="100"/>
        </p:scale>
        <p:origin x="4584" y="9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shan Thapliyal" userId="ddf56c7c4acd496c" providerId="LiveId" clId="{48885E25-17BC-4CFB-BD08-F7173881C587}"/>
    <pc:docChg chg="undo custSel modSld modMainMaster replTag delTag">
      <pc:chgData name="Bhushan Thapliyal" userId="ddf56c7c4acd496c" providerId="LiveId" clId="{48885E25-17BC-4CFB-BD08-F7173881C587}" dt="2024-04-15T05:49:27.733" v="154" actId="20577"/>
      <pc:docMkLst>
        <pc:docMk/>
      </pc:docMkLst>
      <pc:sldChg chg="delSp modSp mod replTag delTag">
        <pc:chgData name="Bhushan Thapliyal" userId="ddf56c7c4acd496c" providerId="LiveId" clId="{48885E25-17BC-4CFB-BD08-F7173881C587}" dt="2024-04-15T05:49:07.663" v="125" actId="478"/>
        <pc:sldMkLst>
          <pc:docMk/>
          <pc:sldMk cId="3528446323" sldId="256"/>
        </pc:sldMkLst>
        <pc:spChg chg="del mod">
          <ac:chgData name="Bhushan Thapliyal" userId="ddf56c7c4acd496c" providerId="LiveId" clId="{48885E25-17BC-4CFB-BD08-F7173881C587}" dt="2024-04-15T05:49:07.663" v="125" actId="478"/>
          <ac:spMkLst>
            <pc:docMk/>
            <pc:sldMk cId="3528446323" sldId="256"/>
            <ac:spMk id="22" creationId="{74CCE7D7-83BD-9247-8D20-6AFA48C122EC}"/>
          </ac:spMkLst>
        </pc:spChg>
        <pc:picChg chg="mod modCrop">
          <ac:chgData name="Bhushan Thapliyal" userId="ddf56c7c4acd496c" providerId="LiveId" clId="{48885E25-17BC-4CFB-BD08-F7173881C587}" dt="2024-04-07T13:07:23.326" v="13" actId="732"/>
          <ac:picMkLst>
            <pc:docMk/>
            <pc:sldMk cId="3528446323" sldId="256"/>
            <ac:picMk id="5" creationId="{F3DC82CB-8100-124C-8565-990BBD13FAD3}"/>
          </ac:picMkLst>
        </pc:picChg>
      </pc:sldChg>
      <pc:sldChg chg="delSp modSp mod replTag delTag">
        <pc:chgData name="Bhushan Thapliyal" userId="ddf56c7c4acd496c" providerId="LiveId" clId="{48885E25-17BC-4CFB-BD08-F7173881C587}" dt="2024-04-15T05:49:10.942" v="130" actId="478"/>
        <pc:sldMkLst>
          <pc:docMk/>
          <pc:sldMk cId="1450313342" sldId="257"/>
        </pc:sldMkLst>
        <pc:spChg chg="del mod">
          <ac:chgData name="Bhushan Thapliyal" userId="ddf56c7c4acd496c" providerId="LiveId" clId="{48885E25-17BC-4CFB-BD08-F7173881C587}" dt="2024-04-15T05:49:10.942" v="130" actId="478"/>
          <ac:spMkLst>
            <pc:docMk/>
            <pc:sldMk cId="1450313342" sldId="257"/>
            <ac:spMk id="31" creationId="{1738EE75-CE01-B249-B8DE-E1804EE68550}"/>
          </ac:spMkLst>
        </pc:spChg>
        <pc:picChg chg="mod modCrop">
          <ac:chgData name="Bhushan Thapliyal" userId="ddf56c7c4acd496c" providerId="LiveId" clId="{48885E25-17BC-4CFB-BD08-F7173881C587}" dt="2024-04-07T13:07:34.262" v="17" actId="732"/>
          <ac:picMkLst>
            <pc:docMk/>
            <pc:sldMk cId="1450313342" sldId="257"/>
            <ac:picMk id="3" creationId="{CB4E9B13-7D5B-DA42-97B1-871CA6236EE5}"/>
          </ac:picMkLst>
        </pc:picChg>
      </pc:sldChg>
      <pc:sldChg chg="delSp modSp mod replTag delTag">
        <pc:chgData name="Bhushan Thapliyal" userId="ddf56c7c4acd496c" providerId="LiveId" clId="{48885E25-17BC-4CFB-BD08-F7173881C587}" dt="2024-04-15T05:49:13.813" v="135" actId="478"/>
        <pc:sldMkLst>
          <pc:docMk/>
          <pc:sldMk cId="4066774807" sldId="258"/>
        </pc:sldMkLst>
        <pc:spChg chg="del mod">
          <ac:chgData name="Bhushan Thapliyal" userId="ddf56c7c4acd496c" providerId="LiveId" clId="{48885E25-17BC-4CFB-BD08-F7173881C587}" dt="2024-04-15T05:49:13.813" v="135" actId="478"/>
          <ac:spMkLst>
            <pc:docMk/>
            <pc:sldMk cId="4066774807" sldId="258"/>
            <ac:spMk id="31" creationId="{1738EE75-CE01-B249-B8DE-E1804EE68550}"/>
          </ac:spMkLst>
        </pc:spChg>
        <pc:picChg chg="mod modCrop">
          <ac:chgData name="Bhushan Thapliyal" userId="ddf56c7c4acd496c" providerId="LiveId" clId="{48885E25-17BC-4CFB-BD08-F7173881C587}" dt="2024-04-07T13:11:44.313" v="23" actId="732"/>
          <ac:picMkLst>
            <pc:docMk/>
            <pc:sldMk cId="4066774807" sldId="258"/>
            <ac:picMk id="4" creationId="{1F9218D1-D19B-814F-BCC6-1AB75F3D1B60}"/>
          </ac:picMkLst>
        </pc:picChg>
      </pc:sldChg>
      <pc:sldChg chg="delSp modSp mod replTag delTag">
        <pc:chgData name="Bhushan Thapliyal" userId="ddf56c7c4acd496c" providerId="LiveId" clId="{48885E25-17BC-4CFB-BD08-F7173881C587}" dt="2024-04-15T05:49:18.359" v="140" actId="478"/>
        <pc:sldMkLst>
          <pc:docMk/>
          <pc:sldMk cId="473977947" sldId="259"/>
        </pc:sldMkLst>
        <pc:spChg chg="del mod">
          <ac:chgData name="Bhushan Thapliyal" userId="ddf56c7c4acd496c" providerId="LiveId" clId="{48885E25-17BC-4CFB-BD08-F7173881C587}" dt="2024-04-15T05:49:18.359" v="140" actId="478"/>
          <ac:spMkLst>
            <pc:docMk/>
            <pc:sldMk cId="473977947" sldId="259"/>
            <ac:spMk id="31" creationId="{1738EE75-CE01-B249-B8DE-E1804EE68550}"/>
          </ac:spMkLst>
        </pc:spChg>
        <pc:picChg chg="mod modCrop">
          <ac:chgData name="Bhushan Thapliyal" userId="ddf56c7c4acd496c" providerId="LiveId" clId="{48885E25-17BC-4CFB-BD08-F7173881C587}" dt="2024-04-07T13:11:54.626" v="27" actId="732"/>
          <ac:picMkLst>
            <pc:docMk/>
            <pc:sldMk cId="473977947" sldId="259"/>
            <ac:picMk id="4" creationId="{3F9B9375-AFAD-884F-832E-997C5952A166}"/>
          </ac:picMkLst>
        </pc:picChg>
      </pc:sldChg>
      <pc:sldChg chg="modSp mod replTag delTag">
        <pc:chgData name="Bhushan Thapliyal" userId="ddf56c7c4acd496c" providerId="LiveId" clId="{48885E25-17BC-4CFB-BD08-F7173881C587}" dt="2024-04-15T05:49:27.733" v="154" actId="20577"/>
        <pc:sldMkLst>
          <pc:docMk/>
          <pc:sldMk cId="3654016072" sldId="260"/>
        </pc:sldMkLst>
        <pc:spChg chg="mod">
          <ac:chgData name="Bhushan Thapliyal" userId="ddf56c7c4acd496c" providerId="LiveId" clId="{48885E25-17BC-4CFB-BD08-F7173881C587}" dt="2024-04-15T05:49:27.733" v="154" actId="20577"/>
          <ac:spMkLst>
            <pc:docMk/>
            <pc:sldMk cId="3654016072" sldId="260"/>
            <ac:spMk id="31" creationId="{1738EE75-CE01-B249-B8DE-E1804EE68550}"/>
          </ac:spMkLst>
        </pc:spChg>
        <pc:graphicFrameChg chg="modGraphic">
          <ac:chgData name="Bhushan Thapliyal" userId="ddf56c7c4acd496c" providerId="LiveId" clId="{48885E25-17BC-4CFB-BD08-F7173881C587}" dt="2024-04-12T06:02:42.817" v="76" actId="14100"/>
          <ac:graphicFrameMkLst>
            <pc:docMk/>
            <pc:sldMk cId="3654016072" sldId="260"/>
            <ac:graphicFrameMk id="20" creationId="{6BA940A3-F976-0840-BEB0-FE97BEED6334}"/>
          </ac:graphicFrameMkLst>
        </pc:graphicFrameChg>
        <pc:picChg chg="mod modCrop">
          <ac:chgData name="Bhushan Thapliyal" userId="ddf56c7c4acd496c" providerId="LiveId" clId="{48885E25-17BC-4CFB-BD08-F7173881C587}" dt="2024-04-07T13:12:10.226" v="31" actId="732"/>
          <ac:picMkLst>
            <pc:docMk/>
            <pc:sldMk cId="3654016072" sldId="260"/>
            <ac:picMk id="4" creationId="{6F3B948B-0300-344F-9CFE-286342CEE9EB}"/>
          </ac:picMkLst>
        </pc:picChg>
      </pc:sldChg>
      <pc:sldMasterChg chg="addSp modSp mod replTag delTag modSldLayout">
        <pc:chgData name="Bhushan Thapliyal" userId="ddf56c7c4acd496c" providerId="LiveId" clId="{48885E25-17BC-4CFB-BD08-F7173881C587}" dt="2024-04-15T05:48:53.180" v="112"/>
        <pc:sldMasterMkLst>
          <pc:docMk/>
          <pc:sldMasterMk cId="3104543170" sldId="2147484056"/>
        </pc:sldMasterMkLst>
        <pc:picChg chg="add mod">
          <ac:chgData name="Bhushan Thapliyal" userId="ddf56c7c4acd496c" providerId="LiveId" clId="{48885E25-17BC-4CFB-BD08-F7173881C587}" dt="2024-04-12T06:56:53.995" v="110" actId="1036"/>
          <ac:picMkLst>
            <pc:docMk/>
            <pc:sldMasterMk cId="3104543170" sldId="2147484056"/>
            <ac:picMk id="8" creationId="{53943AF5-A5CB-CF9D-DC17-DED090D894F1}"/>
          </ac:picMkLst>
        </pc:picChg>
        <pc:sldLayoutChg chg="replTag delTag">
          <pc:chgData name="Bhushan Thapliyal" userId="ddf56c7c4acd496c" providerId="LiveId" clId="{48885E25-17BC-4CFB-BD08-F7173881C587}" dt="2024-04-12T06:56:50.499" v="105"/>
          <pc:sldLayoutMkLst>
            <pc:docMk/>
            <pc:sldMasterMk cId="3104543170" sldId="2147484056"/>
            <pc:sldLayoutMk cId="2984906725" sldId="2147484057"/>
          </pc:sldLayoutMkLst>
        </pc:sldLayoutChg>
        <pc:sldLayoutChg chg="replTag">
          <pc:chgData name="Bhushan Thapliyal" userId="ddf56c7c4acd496c" providerId="LiveId" clId="{48885E25-17BC-4CFB-BD08-F7173881C587}" dt="2024-04-12T06:03:16.628" v="85"/>
          <pc:sldLayoutMkLst>
            <pc:docMk/>
            <pc:sldMasterMk cId="3104543170" sldId="2147484056"/>
            <pc:sldLayoutMk cId="3880091704" sldId="2147484058"/>
          </pc:sldLayoutMkLst>
        </pc:sldLayoutChg>
        <pc:sldLayoutChg chg="replTag">
          <pc:chgData name="Bhushan Thapliyal" userId="ddf56c7c4acd496c" providerId="LiveId" clId="{48885E25-17BC-4CFB-BD08-F7173881C587}" dt="2024-04-12T06:03:16.655" v="86"/>
          <pc:sldLayoutMkLst>
            <pc:docMk/>
            <pc:sldMasterMk cId="3104543170" sldId="2147484056"/>
            <pc:sldLayoutMk cId="3817394419" sldId="2147484059"/>
          </pc:sldLayoutMkLst>
        </pc:sldLayoutChg>
        <pc:sldLayoutChg chg="replTag delTag">
          <pc:chgData name="Bhushan Thapliyal" userId="ddf56c7c4acd496c" providerId="LiveId" clId="{48885E25-17BC-4CFB-BD08-F7173881C587}" dt="2024-04-12T06:03:03.877" v="80"/>
          <pc:sldLayoutMkLst>
            <pc:docMk/>
            <pc:sldMasterMk cId="3104543170" sldId="2147484056"/>
            <pc:sldLayoutMk cId="2481687622" sldId="21474840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pic>
        <p:nvPicPr>
          <p:cNvPr id="8" name="Image 7">
            <a:extLst>
              <a:ext uri="{FF2B5EF4-FFF2-40B4-BE49-F238E27FC236}">
                <a16:creationId xmlns:a16="http://schemas.microsoft.com/office/drawing/2014/main" id="{53943AF5-A5CB-CF9D-DC17-DED090D894F1}"/>
              </a:ext>
            </a:extLst>
          </p:cNvPr>
          <p:cNvPicPr>
            <a:picLocks noChangeAspect="1"/>
          </p:cNvPicPr>
          <p:nvPr userDrawn="1"/>
        </p:nvPicPr>
        <p:blipFill>
          <a:blip r:embed="rId14"/>
          <a:srcRect/>
          <a:stretch/>
        </p:blipFill>
        <p:spPr>
          <a:xfrm>
            <a:off x="0" y="10141432"/>
            <a:ext cx="7559675" cy="546788"/>
          </a:xfrm>
          <a:prstGeom prst="rect">
            <a:avLst/>
          </a:prstGeom>
        </p:spPr>
      </p:pic>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image" Target="../media/image3.emf"/><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1.emf"/><Relationship Id="rId11" Type="http://schemas.openxmlformats.org/officeDocument/2006/relationships/image" Target="../media/image15.png"/><Relationship Id="rId5" Type="http://schemas.openxmlformats.org/officeDocument/2006/relationships/image" Target="../media/image8.emf"/><Relationship Id="rId10" Type="http://schemas.openxmlformats.org/officeDocument/2006/relationships/image" Target="../media/image14.png"/><Relationship Id="rId4" Type="http://schemas.openxmlformats.org/officeDocument/2006/relationships/image" Target="../media/image7.emf"/><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9.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DC82CB-8100-124C-8565-990BBD13FAD3}"/>
              </a:ext>
            </a:extLst>
          </p:cNvPr>
          <p:cNvPicPr>
            <a:picLocks noChangeAspect="1"/>
          </p:cNvPicPr>
          <p:nvPr/>
        </p:nvPicPr>
        <p:blipFill rotWithShape="1">
          <a:blip r:embed="rId3"/>
          <a:srcRect b="6285"/>
          <a:stretch/>
        </p:blipFill>
        <p:spPr>
          <a:xfrm>
            <a:off x="15875" y="11113"/>
            <a:ext cx="7543800" cy="1000945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panose="02000000000000000000" pitchFamily="2" charset="0"/>
              </a:rPr>
              <a:t>Mon cœur</a:t>
            </a: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8002512"/>
          </a:xfrm>
          <a:prstGeom prst="rect">
            <a:avLst/>
          </a:prstGeom>
          <a:noFill/>
        </p:spPr>
        <p:txBody>
          <a:bodyPr wrap="square" lIns="0" tIns="0" rIns="0" bIns="0" rtlCol="0">
            <a:spAutoFit/>
          </a:bodyPr>
          <a:lstStyle/>
          <a:p>
            <a:r>
              <a:rPr lang="fr-FR" sz="1000" dirty="0">
                <a:latin typeface="Roboto" panose="02000000000000000000"/>
              </a:rPr>
              <a:t>Mon cœur, mon cœur</a:t>
            </a:r>
          </a:p>
          <a:p>
            <a:endParaRPr lang="fr-FR" sz="1000" dirty="0">
              <a:latin typeface="Roboto" panose="02000000000000000000"/>
            </a:endParaRPr>
          </a:p>
          <a:p>
            <a:r>
              <a:rPr lang="fr-FR" sz="1000" dirty="0">
                <a:latin typeface="Roboto" panose="02000000000000000000"/>
              </a:rPr>
              <a:t>Accaparée</a:t>
            </a:r>
            <a:r>
              <a:rPr lang="fr-FR" sz="1000" baseline="30000" dirty="0">
                <a:latin typeface="Roboto" panose="02000000000000000000"/>
              </a:rPr>
              <a:t>1</a:t>
            </a:r>
            <a:r>
              <a:rPr lang="fr-FR" sz="1000" dirty="0">
                <a:latin typeface="Roboto" panose="02000000000000000000"/>
              </a:rPr>
              <a:t> par les ondes</a:t>
            </a:r>
            <a:br>
              <a:rPr lang="fr-FR" sz="1000" dirty="0">
                <a:latin typeface="Roboto" panose="02000000000000000000"/>
              </a:rPr>
            </a:br>
            <a:r>
              <a:rPr lang="fr-FR" sz="1000" dirty="0">
                <a:latin typeface="Roboto" panose="02000000000000000000"/>
              </a:rPr>
              <a:t>Information continue</a:t>
            </a:r>
            <a:br>
              <a:rPr lang="fr-FR" sz="1000" dirty="0">
                <a:latin typeface="Roboto" panose="02000000000000000000"/>
              </a:rPr>
            </a:br>
            <a:r>
              <a:rPr lang="fr-FR" sz="1000" dirty="0">
                <a:latin typeface="Roboto" panose="02000000000000000000"/>
              </a:rPr>
              <a:t>Aucune accalmie</a:t>
            </a:r>
            <a:r>
              <a:rPr lang="fr-FR" sz="1000" baseline="30000" dirty="0">
                <a:latin typeface="Roboto" panose="02000000000000000000"/>
              </a:rPr>
              <a:t>2</a:t>
            </a:r>
            <a:r>
              <a:rPr lang="fr-FR" sz="1000" dirty="0">
                <a:latin typeface="Roboto" panose="02000000000000000000"/>
              </a:rPr>
              <a:t>, pas une seule seconde</a:t>
            </a:r>
            <a:br>
              <a:rPr lang="fr-FR" sz="1000" dirty="0">
                <a:latin typeface="Roboto" panose="02000000000000000000"/>
              </a:rPr>
            </a:br>
            <a:r>
              <a:rPr lang="fr-FR" sz="1000" dirty="0">
                <a:latin typeface="Roboto" panose="02000000000000000000"/>
              </a:rPr>
              <a:t>Mon cœur, mon cœur</a:t>
            </a:r>
          </a:p>
          <a:p>
            <a:endParaRPr lang="fr-FR" sz="1000" dirty="0">
              <a:latin typeface="Roboto" panose="02000000000000000000"/>
            </a:endParaRPr>
          </a:p>
          <a:p>
            <a:r>
              <a:rPr lang="fr-FR" sz="1000" dirty="0">
                <a:latin typeface="Roboto" panose="02000000000000000000"/>
              </a:rPr>
              <a:t>Et ton battement s'accélère</a:t>
            </a:r>
            <a:br>
              <a:rPr lang="fr-FR" sz="1000" dirty="0">
                <a:latin typeface="Roboto" panose="02000000000000000000"/>
              </a:rPr>
            </a:br>
            <a:r>
              <a:rPr lang="fr-FR" sz="1000" dirty="0">
                <a:latin typeface="Roboto" panose="02000000000000000000"/>
              </a:rPr>
              <a:t>Je vais finir par te perdre</a:t>
            </a:r>
            <a:br>
              <a:rPr lang="fr-FR" sz="1000" dirty="0">
                <a:latin typeface="Roboto" panose="02000000000000000000"/>
              </a:rPr>
            </a:br>
            <a:r>
              <a:rPr lang="fr-FR" sz="1000" dirty="0">
                <a:latin typeface="Roboto" panose="02000000000000000000"/>
              </a:rPr>
              <a:t>Crache tes poumons, fais tomber la fièvre</a:t>
            </a:r>
            <a:br>
              <a:rPr lang="fr-FR" sz="1000" dirty="0">
                <a:latin typeface="Roboto" panose="02000000000000000000"/>
              </a:rPr>
            </a:br>
            <a:r>
              <a:rPr lang="fr-FR" sz="1000" dirty="0">
                <a:latin typeface="Roboto" panose="02000000000000000000"/>
              </a:rPr>
              <a:t>Mon cœur, mon cœur</a:t>
            </a:r>
          </a:p>
          <a:p>
            <a:endParaRPr lang="fr-FR" sz="1000" dirty="0">
              <a:latin typeface="Roboto" panose="02000000000000000000"/>
            </a:endParaRPr>
          </a:p>
          <a:p>
            <a:r>
              <a:rPr lang="fr-FR" sz="1000" dirty="0">
                <a:latin typeface="Roboto" panose="02000000000000000000"/>
              </a:rPr>
              <a:t>Ces jeunes déjà fatigués</a:t>
            </a:r>
            <a:br>
              <a:rPr lang="fr-FR" sz="1000" dirty="0">
                <a:latin typeface="Roboto" panose="02000000000000000000"/>
              </a:rPr>
            </a:br>
            <a:r>
              <a:rPr lang="fr-FR" sz="1000" dirty="0">
                <a:latin typeface="Roboto" panose="02000000000000000000"/>
              </a:rPr>
              <a:t>Par les coups qui te détraquent</a:t>
            </a:r>
            <a:br>
              <a:rPr lang="fr-FR" sz="1000" dirty="0">
                <a:latin typeface="Roboto" panose="02000000000000000000"/>
              </a:rPr>
            </a:br>
            <a:r>
              <a:rPr lang="fr-FR" sz="1000" dirty="0">
                <a:latin typeface="Roboto" panose="02000000000000000000"/>
              </a:rPr>
              <a:t>Pas une fois, elle t'a quitté</a:t>
            </a:r>
            <a:br>
              <a:rPr lang="fr-FR" sz="1000" dirty="0">
                <a:latin typeface="Roboto" panose="02000000000000000000"/>
              </a:rPr>
            </a:br>
            <a:r>
              <a:rPr lang="fr-FR" sz="1000" dirty="0">
                <a:latin typeface="Roboto" panose="02000000000000000000"/>
              </a:rPr>
              <a:t>Cette foutue</a:t>
            </a:r>
            <a:r>
              <a:rPr lang="fr-FR" sz="1000" baseline="30000" dirty="0">
                <a:latin typeface="Roboto" panose="02000000000000000000"/>
              </a:rPr>
              <a:t>3</a:t>
            </a:r>
            <a:r>
              <a:rPr lang="fr-FR" sz="1000" dirty="0">
                <a:latin typeface="Roboto" panose="02000000000000000000"/>
              </a:rPr>
              <a:t> envie de te battre</a:t>
            </a:r>
            <a:br>
              <a:rPr lang="fr-FR" sz="1000" dirty="0">
                <a:latin typeface="Roboto" panose="02000000000000000000"/>
              </a:rPr>
            </a:br>
            <a:r>
              <a:rPr lang="fr-FR" sz="1000" dirty="0">
                <a:latin typeface="Roboto" panose="02000000000000000000"/>
              </a:rPr>
              <a:t>Fais sauter le moniteur</a:t>
            </a:r>
            <a:br>
              <a:rPr lang="fr-FR" sz="1000" dirty="0">
                <a:latin typeface="Roboto" panose="02000000000000000000"/>
              </a:rPr>
            </a:br>
            <a:r>
              <a:rPr lang="fr-FR" sz="1000" dirty="0">
                <a:latin typeface="Roboto" panose="02000000000000000000"/>
              </a:rPr>
              <a:t>Et les électrocardiogrammes</a:t>
            </a:r>
            <a:br>
              <a:rPr lang="fr-FR" sz="1000" dirty="0">
                <a:latin typeface="Roboto" panose="02000000000000000000"/>
              </a:rPr>
            </a:br>
            <a:r>
              <a:rPr lang="fr-FR" sz="1000" dirty="0">
                <a:latin typeface="Roboto" panose="02000000000000000000"/>
              </a:rPr>
              <a:t>Mon cœur, mon cœur</a:t>
            </a:r>
          </a:p>
          <a:p>
            <a:endParaRPr lang="fr-FR" sz="1000" dirty="0">
              <a:latin typeface="Roboto" panose="02000000000000000000"/>
            </a:endParaRPr>
          </a:p>
          <a:p>
            <a:r>
              <a:rPr lang="fr-FR" sz="1000" b="1" i="1" dirty="0">
                <a:latin typeface="Roboto" panose="02000000000000000000"/>
              </a:rPr>
              <a:t>Refrain x2</a:t>
            </a:r>
          </a:p>
          <a:p>
            <a:r>
              <a:rPr lang="fr-FR" sz="1000" dirty="0">
                <a:latin typeface="Roboto" panose="02000000000000000000"/>
              </a:rPr>
              <a:t>Un, deux, trois, je te crois</a:t>
            </a:r>
            <a:br>
              <a:rPr lang="fr-FR" sz="1000" dirty="0">
                <a:latin typeface="Roboto" panose="02000000000000000000"/>
              </a:rPr>
            </a:br>
            <a:r>
              <a:rPr lang="fr-FR" sz="1000" dirty="0">
                <a:latin typeface="Roboto" panose="02000000000000000000"/>
              </a:rPr>
              <a:t>Quand tu portes à bout de bras</a:t>
            </a:r>
            <a:br>
              <a:rPr lang="fr-FR" sz="1000" dirty="0">
                <a:latin typeface="Roboto" panose="02000000000000000000"/>
              </a:rPr>
            </a:br>
            <a:r>
              <a:rPr lang="fr-FR" sz="1000" dirty="0">
                <a:latin typeface="Roboto" panose="02000000000000000000"/>
              </a:rPr>
              <a:t>Ta force et ta foi</a:t>
            </a:r>
            <a:br>
              <a:rPr lang="fr-FR" sz="1000" dirty="0">
                <a:latin typeface="Roboto" panose="02000000000000000000"/>
              </a:rPr>
            </a:br>
            <a:r>
              <a:rPr lang="fr-FR" sz="1000" dirty="0">
                <a:latin typeface="Roboto" panose="02000000000000000000"/>
              </a:rPr>
              <a:t>Alors que tout autour de toi</a:t>
            </a:r>
            <a:br>
              <a:rPr lang="fr-FR" sz="1000" dirty="0">
                <a:latin typeface="Roboto" panose="02000000000000000000"/>
              </a:rPr>
            </a:br>
            <a:r>
              <a:rPr lang="fr-FR" sz="1000" dirty="0">
                <a:latin typeface="Roboto" panose="02000000000000000000"/>
              </a:rPr>
              <a:t>S'écroule et se crashe</a:t>
            </a:r>
            <a:br>
              <a:rPr lang="fr-FR" sz="1000" dirty="0">
                <a:latin typeface="Roboto" panose="02000000000000000000"/>
              </a:rPr>
            </a:br>
            <a:r>
              <a:rPr lang="fr-FR" sz="1000" dirty="0">
                <a:latin typeface="Roboto" panose="02000000000000000000"/>
              </a:rPr>
              <a:t>Ce pourquoi l'on vivait</a:t>
            </a:r>
          </a:p>
          <a:p>
            <a:endParaRPr lang="fr-FR" sz="1000" dirty="0">
              <a:latin typeface="Roboto" panose="02000000000000000000"/>
            </a:endParaRPr>
          </a:p>
          <a:p>
            <a:r>
              <a:rPr lang="fr-FR" sz="1000" dirty="0">
                <a:latin typeface="Roboto" panose="02000000000000000000"/>
              </a:rPr>
              <a:t>Je prends le plein fouet</a:t>
            </a:r>
            <a:r>
              <a:rPr lang="fr-FR" sz="1000" baseline="30000" dirty="0">
                <a:latin typeface="Roboto" panose="02000000000000000000"/>
              </a:rPr>
              <a:t>4</a:t>
            </a:r>
            <a:r>
              <a:rPr lang="fr-FR" sz="1000" dirty="0">
                <a:latin typeface="Roboto" panose="02000000000000000000"/>
              </a:rPr>
              <a:t> de ta colère</a:t>
            </a:r>
            <a:br>
              <a:rPr lang="fr-FR" sz="1000" dirty="0">
                <a:latin typeface="Roboto" panose="02000000000000000000"/>
              </a:rPr>
            </a:br>
            <a:r>
              <a:rPr lang="fr-FR" sz="1000" dirty="0">
                <a:latin typeface="Roboto" panose="02000000000000000000"/>
              </a:rPr>
              <a:t>Le silence te désespère</a:t>
            </a:r>
            <a:br>
              <a:rPr lang="fr-FR" sz="1000" dirty="0">
                <a:latin typeface="Roboto" panose="02000000000000000000"/>
              </a:rPr>
            </a:br>
            <a:r>
              <a:rPr lang="fr-FR" sz="1000" dirty="0">
                <a:latin typeface="Roboto" panose="02000000000000000000"/>
              </a:rPr>
              <a:t>Quelle que soit la cause, elle ne t'indiffère</a:t>
            </a:r>
            <a:br>
              <a:rPr lang="fr-FR" sz="1000" dirty="0">
                <a:latin typeface="Roboto" panose="02000000000000000000"/>
              </a:rPr>
            </a:br>
            <a:r>
              <a:rPr lang="fr-FR" sz="1000" dirty="0">
                <a:latin typeface="Roboto" panose="02000000000000000000"/>
              </a:rPr>
              <a:t>Mon cœur, mon cœur</a:t>
            </a:r>
          </a:p>
          <a:p>
            <a:endParaRPr lang="fr-FR" sz="1000" dirty="0">
              <a:latin typeface="Roboto" panose="02000000000000000000"/>
            </a:endParaRPr>
          </a:p>
          <a:p>
            <a:r>
              <a:rPr lang="fr-FR" sz="1000" dirty="0">
                <a:latin typeface="Roboto" panose="02000000000000000000"/>
              </a:rPr>
              <a:t>Tambourine</a:t>
            </a:r>
            <a:r>
              <a:rPr lang="fr-FR" sz="1000" baseline="30000" dirty="0">
                <a:latin typeface="Roboto" panose="02000000000000000000"/>
              </a:rPr>
              <a:t>5</a:t>
            </a:r>
            <a:r>
              <a:rPr lang="fr-FR" sz="1000" dirty="0">
                <a:latin typeface="Roboto" panose="02000000000000000000"/>
              </a:rPr>
              <a:t> dans ma poitrine</a:t>
            </a:r>
            <a:br>
              <a:rPr lang="fr-FR" sz="1000" dirty="0">
                <a:latin typeface="Roboto" panose="02000000000000000000"/>
              </a:rPr>
            </a:br>
            <a:r>
              <a:rPr lang="fr-FR" sz="1000" dirty="0">
                <a:latin typeface="Roboto" panose="02000000000000000000"/>
              </a:rPr>
              <a:t>Besoin d'air, faut que je respire</a:t>
            </a:r>
            <a:br>
              <a:rPr lang="fr-FR" sz="1000" dirty="0">
                <a:latin typeface="Roboto" panose="02000000000000000000"/>
              </a:rPr>
            </a:br>
            <a:r>
              <a:rPr lang="fr-FR" sz="1000" dirty="0">
                <a:latin typeface="Roboto" panose="02000000000000000000"/>
              </a:rPr>
              <a:t>Calme tes ardeurs</a:t>
            </a:r>
            <a:r>
              <a:rPr lang="fr-FR" sz="1000" baseline="30000" dirty="0">
                <a:latin typeface="Roboto" panose="02000000000000000000"/>
              </a:rPr>
              <a:t>6</a:t>
            </a:r>
            <a:r>
              <a:rPr lang="fr-FR" sz="1000" dirty="0">
                <a:latin typeface="Roboto" panose="02000000000000000000"/>
              </a:rPr>
              <a:t>, reprends des couleurs</a:t>
            </a:r>
            <a:r>
              <a:rPr lang="fr-FR" sz="1000" baseline="30000" dirty="0">
                <a:latin typeface="Roboto" panose="02000000000000000000"/>
              </a:rPr>
              <a:t>7</a:t>
            </a:r>
            <a:br>
              <a:rPr lang="fr-FR" sz="1000" dirty="0">
                <a:latin typeface="Roboto" panose="02000000000000000000"/>
              </a:rPr>
            </a:br>
            <a:r>
              <a:rPr lang="fr-FR" sz="1000" dirty="0">
                <a:latin typeface="Roboto" panose="02000000000000000000"/>
              </a:rPr>
              <a:t>Mon cœur, mon cœur, mon cœur, mon cœur</a:t>
            </a:r>
          </a:p>
          <a:p>
            <a:endParaRPr lang="fr-FR" sz="1000" dirty="0">
              <a:latin typeface="Roboto" panose="02000000000000000000"/>
            </a:endParaRPr>
          </a:p>
          <a:p>
            <a:r>
              <a:rPr lang="fr-FR" sz="1000" b="1" i="1" dirty="0">
                <a:latin typeface="Roboto" panose="02000000000000000000"/>
              </a:rPr>
              <a:t>Refrain x2</a:t>
            </a:r>
          </a:p>
          <a:p>
            <a:r>
              <a:rPr lang="fr-FR" sz="1000" b="1" i="1" dirty="0">
                <a:latin typeface="Roboto" panose="02000000000000000000"/>
              </a:rPr>
              <a:t>Mon cœur, mon cœur, mon cœur </a:t>
            </a:r>
          </a:p>
          <a:p>
            <a:endParaRPr lang="fr-FR" sz="1000" dirty="0">
              <a:latin typeface="Roboto" panose="02000000000000000000"/>
            </a:endParaRPr>
          </a:p>
          <a:p>
            <a:r>
              <a:rPr lang="fr-FR" sz="1000" dirty="0">
                <a:latin typeface="Roboto" panose="02000000000000000000"/>
              </a:rPr>
              <a:t>Ces jeunes déjà fatigués</a:t>
            </a:r>
            <a:br>
              <a:rPr lang="fr-FR" sz="1000" dirty="0">
                <a:latin typeface="Roboto" panose="02000000000000000000"/>
              </a:rPr>
            </a:br>
            <a:r>
              <a:rPr lang="fr-FR" sz="1000" dirty="0">
                <a:latin typeface="Roboto" panose="02000000000000000000"/>
              </a:rPr>
              <a:t>Par les coups qui te détraquent</a:t>
            </a:r>
            <a:br>
              <a:rPr lang="fr-FR" sz="1000" dirty="0">
                <a:latin typeface="Roboto" panose="02000000000000000000"/>
              </a:rPr>
            </a:br>
            <a:r>
              <a:rPr lang="fr-FR" sz="1000" dirty="0">
                <a:latin typeface="Roboto" panose="02000000000000000000"/>
              </a:rPr>
              <a:t>Pas une fois, elle t'a quitté</a:t>
            </a:r>
            <a:br>
              <a:rPr lang="fr-FR" sz="1000" dirty="0">
                <a:latin typeface="Roboto" panose="02000000000000000000"/>
              </a:rPr>
            </a:br>
            <a:r>
              <a:rPr lang="fr-FR" sz="1000" dirty="0">
                <a:latin typeface="Roboto" panose="02000000000000000000"/>
              </a:rPr>
              <a:t>Cette foutue envie de te battre</a:t>
            </a:r>
            <a:br>
              <a:rPr lang="fr-FR" sz="1000" dirty="0">
                <a:latin typeface="Roboto" panose="02000000000000000000"/>
              </a:rPr>
            </a:br>
            <a:r>
              <a:rPr lang="fr-FR" sz="1000" dirty="0">
                <a:latin typeface="Roboto" panose="02000000000000000000"/>
              </a:rPr>
              <a:t>Fais sauter le moniteur</a:t>
            </a:r>
            <a:br>
              <a:rPr lang="fr-FR" sz="1000" dirty="0">
                <a:latin typeface="Roboto" panose="02000000000000000000"/>
              </a:rPr>
            </a:br>
            <a:r>
              <a:rPr lang="fr-FR" sz="1000" dirty="0">
                <a:latin typeface="Roboto" panose="02000000000000000000"/>
              </a:rPr>
              <a:t>Mon cœur</a:t>
            </a:r>
          </a:p>
          <a:p>
            <a:endParaRPr lang="fr-FR" sz="1000" dirty="0">
              <a:latin typeface="Roboto" panose="02000000000000000000"/>
            </a:endParaRPr>
          </a:p>
          <a:p>
            <a:r>
              <a:rPr lang="fr-FR" sz="1000" b="1" i="1" dirty="0">
                <a:latin typeface="Roboto" panose="02000000000000000000"/>
              </a:rPr>
              <a:t>Refrain x2</a:t>
            </a:r>
          </a:p>
          <a:p>
            <a:r>
              <a:rPr lang="fr-FR" sz="1000" b="1" i="1" dirty="0">
                <a:latin typeface="Roboto" panose="02000000000000000000"/>
              </a:rPr>
              <a:t>Mon cœur, mon cœur, mon cœur </a:t>
            </a: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9541" y="3272934"/>
            <a:ext cx="2176420" cy="3154710"/>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Auteure, compositrice, interprète, musicienne et actrice française, </a:t>
            </a:r>
            <a:r>
              <a:rPr lang="fr-FR" sz="900" kern="1300" dirty="0" err="1">
                <a:latin typeface="Roboto Medium" panose="02000000000000000000" pitchFamily="2" charset="0"/>
                <a:ea typeface="Roboto Medium" panose="02000000000000000000" pitchFamily="2" charset="0"/>
              </a:rPr>
              <a:t>Izïa</a:t>
            </a:r>
            <a:r>
              <a:rPr lang="fr-FR" sz="900" kern="1300" dirty="0">
                <a:latin typeface="Roboto Medium" panose="02000000000000000000" pitchFamily="2" charset="0"/>
                <a:ea typeface="Roboto Medium" panose="02000000000000000000" pitchFamily="2" charset="0"/>
              </a:rPr>
              <a:t> est née à Paris en 1990. Fille du chanteur Jacques Higelin, elle est bercée par la musique dès l’enfance. Elle écrit ses premières chansons à 13 ans. En 2010, elle remporte deux Victoires de la musique dans les catégories album pop/rock et révélation scène de l’année. </a:t>
            </a:r>
            <a:r>
              <a:rPr lang="fr-FR" sz="900" kern="1300" dirty="0" err="1">
                <a:latin typeface="Roboto Medium" panose="02000000000000000000" pitchFamily="2" charset="0"/>
                <a:ea typeface="Roboto Medium" panose="02000000000000000000" pitchFamily="2" charset="0"/>
              </a:rPr>
              <a:t>Izïa</a:t>
            </a:r>
            <a:r>
              <a:rPr lang="fr-FR" sz="900" kern="1300" dirty="0">
                <a:latin typeface="Roboto Medium" panose="02000000000000000000" pitchFamily="2" charset="0"/>
                <a:ea typeface="Roboto Medium" panose="02000000000000000000" pitchFamily="2" charset="0"/>
              </a:rPr>
              <a:t> est une femme libre et hypersensible, une « exploratrice » musicale qui est une boule d’énergie sur scène. Elle a souffert de ne pas monter sur scène pendant deux ans suite à la Covid, ce qu’elle retranscrit dans sa chanson « Mon cœur ». Son cinquième album, </a:t>
            </a:r>
            <a:r>
              <a:rPr lang="fr-FR" sz="900" i="1" kern="1300" dirty="0">
                <a:latin typeface="Roboto Medium" panose="02000000000000000000" pitchFamily="2" charset="0"/>
                <a:ea typeface="Roboto Medium" panose="02000000000000000000" pitchFamily="2" charset="0"/>
              </a:rPr>
              <a:t>La vitesse</a:t>
            </a:r>
            <a:r>
              <a:rPr lang="fr-FR" sz="900" kern="1300" dirty="0">
                <a:latin typeface="Roboto Medium" panose="02000000000000000000" pitchFamily="2" charset="0"/>
                <a:ea typeface="Roboto Medium" panose="02000000000000000000" pitchFamily="2" charset="0"/>
              </a:rPr>
              <a:t>, a été réalisé en cinq semaines, et est sorti en juin 2022. </a:t>
            </a: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02848" y="7632091"/>
            <a:ext cx="2165684" cy="1966885"/>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dirty="0">
                <a:latin typeface="Roboto" panose="02000000000000000000" pitchFamily="2" charset="0"/>
                <a:ea typeface="Roboto" panose="02000000000000000000" pitchFamily="2" charset="0"/>
              </a:rPr>
              <a:t>1. </a:t>
            </a:r>
            <a:r>
              <a:rPr lang="fr-FR" sz="850" i="1" dirty="0">
                <a:latin typeface="Roboto" panose="02000000000000000000" pitchFamily="2" charset="0"/>
                <a:ea typeface="Roboto" panose="02000000000000000000" pitchFamily="2" charset="0"/>
              </a:rPr>
              <a:t>Être accaparé par qqch </a:t>
            </a:r>
            <a:r>
              <a:rPr lang="fr-FR" sz="850" dirty="0">
                <a:latin typeface="Roboto" panose="02000000000000000000" pitchFamily="2" charset="0"/>
                <a:ea typeface="Roboto" panose="02000000000000000000" pitchFamily="2" charset="0"/>
              </a:rPr>
              <a:t>: être occupé tout entier par quelque chose.</a:t>
            </a:r>
          </a:p>
          <a:p>
            <a:pPr>
              <a:lnSpc>
                <a:spcPts val="1080"/>
              </a:lnSpc>
            </a:pPr>
            <a:r>
              <a:rPr lang="fr-FR" sz="850" dirty="0">
                <a:latin typeface="Roboto" panose="02000000000000000000" pitchFamily="2" charset="0"/>
                <a:ea typeface="Roboto" panose="02000000000000000000" pitchFamily="2" charset="0"/>
              </a:rPr>
              <a:t>2. </a:t>
            </a:r>
            <a:r>
              <a:rPr lang="fr-FR" sz="850" i="1" dirty="0">
                <a:latin typeface="Roboto" panose="02000000000000000000" pitchFamily="2" charset="0"/>
                <a:ea typeface="Roboto" panose="02000000000000000000" pitchFamily="2" charset="0"/>
              </a:rPr>
              <a:t>Une accalmie </a:t>
            </a:r>
            <a:r>
              <a:rPr lang="fr-FR" sz="850" dirty="0">
                <a:latin typeface="Roboto" panose="02000000000000000000" pitchFamily="2" charset="0"/>
                <a:ea typeface="Roboto" panose="02000000000000000000" pitchFamily="2" charset="0"/>
              </a:rPr>
              <a:t>: un moment de calme provisoire.</a:t>
            </a:r>
          </a:p>
          <a:p>
            <a:pPr>
              <a:lnSpc>
                <a:spcPts val="1080"/>
              </a:lnSpc>
            </a:pPr>
            <a:r>
              <a:rPr lang="fr-FR" sz="850" dirty="0">
                <a:latin typeface="Roboto" panose="02000000000000000000" pitchFamily="2" charset="0"/>
                <a:ea typeface="Roboto" panose="02000000000000000000" pitchFamily="2" charset="0"/>
              </a:rPr>
              <a:t>3</a:t>
            </a:r>
            <a:r>
              <a:rPr lang="fr-FR" sz="850" i="1" dirty="0">
                <a:latin typeface="Roboto" panose="02000000000000000000" pitchFamily="2" charset="0"/>
                <a:ea typeface="Roboto" panose="02000000000000000000" pitchFamily="2" charset="0"/>
              </a:rPr>
              <a:t>. Foutue </a:t>
            </a:r>
            <a:r>
              <a:rPr lang="fr-FR" sz="850" dirty="0">
                <a:latin typeface="Roboto" panose="02000000000000000000" pitchFamily="2" charset="0"/>
                <a:ea typeface="Roboto" panose="02000000000000000000" pitchFamily="2" charset="0"/>
              </a:rPr>
              <a:t>: (ici) importante, forte.</a:t>
            </a:r>
          </a:p>
          <a:p>
            <a:pPr>
              <a:lnSpc>
                <a:spcPts val="1080"/>
              </a:lnSpc>
            </a:pPr>
            <a:r>
              <a:rPr lang="fr-FR" sz="850" dirty="0">
                <a:latin typeface="Roboto" panose="02000000000000000000" pitchFamily="2" charset="0"/>
                <a:ea typeface="Roboto" panose="02000000000000000000" pitchFamily="2" charset="0"/>
              </a:rPr>
              <a:t>4. </a:t>
            </a:r>
            <a:r>
              <a:rPr lang="fr-FR" sz="850" i="1" dirty="0">
                <a:latin typeface="Roboto" panose="02000000000000000000" pitchFamily="2" charset="0"/>
                <a:ea typeface="Roboto" panose="02000000000000000000" pitchFamily="2" charset="0"/>
              </a:rPr>
              <a:t>Prendre le plein fouet de quelque chose : </a:t>
            </a:r>
            <a:r>
              <a:rPr lang="fr-FR" sz="850" dirty="0">
                <a:latin typeface="Roboto" panose="02000000000000000000" pitchFamily="2" charset="0"/>
                <a:ea typeface="Roboto" panose="02000000000000000000" pitchFamily="2" charset="0"/>
              </a:rPr>
              <a:t>recevoir avec violence, sans pouvoir se protéger.</a:t>
            </a:r>
          </a:p>
          <a:p>
            <a:pPr>
              <a:lnSpc>
                <a:spcPts val="1080"/>
              </a:lnSpc>
            </a:pPr>
            <a:r>
              <a:rPr lang="fr-FR" sz="850" dirty="0">
                <a:latin typeface="Roboto" panose="02000000000000000000" pitchFamily="2" charset="0"/>
                <a:ea typeface="Roboto" panose="02000000000000000000" pitchFamily="2" charset="0"/>
              </a:rPr>
              <a:t>5</a:t>
            </a:r>
            <a:r>
              <a:rPr lang="fr-FR" sz="850" i="1" dirty="0">
                <a:latin typeface="Roboto" panose="02000000000000000000" pitchFamily="2" charset="0"/>
                <a:ea typeface="Roboto" panose="02000000000000000000" pitchFamily="2" charset="0"/>
              </a:rPr>
              <a:t>. Tambouriner </a:t>
            </a:r>
            <a:r>
              <a:rPr lang="fr-FR" sz="850" dirty="0">
                <a:latin typeface="Roboto" panose="02000000000000000000" pitchFamily="2" charset="0"/>
                <a:ea typeface="Roboto" panose="02000000000000000000" pitchFamily="2" charset="0"/>
              </a:rPr>
              <a:t>: battre très fort, comme un tambour.</a:t>
            </a:r>
          </a:p>
          <a:p>
            <a:pPr>
              <a:lnSpc>
                <a:spcPts val="1080"/>
              </a:lnSpc>
            </a:pPr>
            <a:r>
              <a:rPr lang="fr-FR" sz="850" dirty="0">
                <a:latin typeface="Roboto" panose="02000000000000000000" pitchFamily="2" charset="0"/>
                <a:ea typeface="Roboto" panose="02000000000000000000" pitchFamily="2" charset="0"/>
              </a:rPr>
              <a:t>6</a:t>
            </a:r>
            <a:r>
              <a:rPr lang="fr-FR" sz="850" i="1" dirty="0">
                <a:latin typeface="Roboto" panose="02000000000000000000" pitchFamily="2" charset="0"/>
                <a:ea typeface="Roboto" panose="02000000000000000000" pitchFamily="2" charset="0"/>
              </a:rPr>
              <a:t>. Une ardeur </a:t>
            </a:r>
            <a:r>
              <a:rPr lang="fr-FR" sz="850" dirty="0">
                <a:latin typeface="Roboto" panose="02000000000000000000" pitchFamily="2" charset="0"/>
                <a:ea typeface="Roboto" panose="02000000000000000000" pitchFamily="2" charset="0"/>
              </a:rPr>
              <a:t>:</a:t>
            </a:r>
            <a:r>
              <a:rPr lang="fr-FR" sz="850" i="1" dirty="0">
                <a:latin typeface="Roboto" panose="02000000000000000000" pitchFamily="2" charset="0"/>
                <a:ea typeface="Roboto" panose="02000000000000000000" pitchFamily="2" charset="0"/>
              </a:rPr>
              <a:t> </a:t>
            </a:r>
            <a:r>
              <a:rPr lang="fr-FR" sz="850" dirty="0">
                <a:latin typeface="Roboto" panose="02000000000000000000" pitchFamily="2" charset="0"/>
                <a:ea typeface="Roboto" panose="02000000000000000000" pitchFamily="2" charset="0"/>
              </a:rPr>
              <a:t>une passion.</a:t>
            </a:r>
          </a:p>
          <a:p>
            <a:pPr>
              <a:lnSpc>
                <a:spcPts val="1080"/>
              </a:lnSpc>
            </a:pPr>
            <a:r>
              <a:rPr lang="fr-FR" sz="850" dirty="0">
                <a:latin typeface="Roboto" panose="02000000000000000000" pitchFamily="2" charset="0"/>
                <a:ea typeface="Roboto" panose="02000000000000000000" pitchFamily="2" charset="0"/>
              </a:rPr>
              <a:t>7. </a:t>
            </a:r>
            <a:r>
              <a:rPr lang="fr-FR" sz="850" i="1" dirty="0">
                <a:latin typeface="Roboto" panose="02000000000000000000" pitchFamily="2" charset="0"/>
                <a:ea typeface="Roboto" panose="02000000000000000000" pitchFamily="2" charset="0"/>
              </a:rPr>
              <a:t>Reprendre des couleurs </a:t>
            </a:r>
            <a:r>
              <a:rPr lang="fr-FR" sz="850" dirty="0">
                <a:latin typeface="Roboto" panose="02000000000000000000" pitchFamily="2" charset="0"/>
                <a:ea typeface="Roboto" panose="02000000000000000000" pitchFamily="2" charset="0"/>
              </a:rPr>
              <a:t>: reprendre des forces.</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11504" y="6562898"/>
            <a:ext cx="2194457" cy="274114"/>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a:t>
            </a:r>
            <a:r>
              <a:rPr lang="fr-FR" sz="850" i="1" kern="1100" dirty="0" err="1">
                <a:latin typeface="Roboto" panose="02000000000000000000" pitchFamily="2" charset="0"/>
                <a:ea typeface="Roboto" panose="02000000000000000000" pitchFamily="2" charset="0"/>
              </a:rPr>
              <a:t>Izïa</a:t>
            </a:r>
            <a:r>
              <a:rPr lang="fr-FR" sz="850" i="1" kern="1100" dirty="0">
                <a:latin typeface="Roboto" panose="02000000000000000000" pitchFamily="2" charset="0"/>
                <a:ea typeface="Roboto" panose="02000000000000000000" pitchFamily="2" charset="0"/>
              </a:rPr>
              <a:t>, abonnez-vous à son compte Instagram « </a:t>
            </a:r>
            <a:r>
              <a:rPr lang="fr-FR" sz="850" b="1" i="1" kern="1100" dirty="0">
                <a:latin typeface="Roboto" panose="02000000000000000000" pitchFamily="2" charset="0"/>
                <a:ea typeface="Roboto" panose="02000000000000000000" pitchFamily="2" charset="0"/>
              </a:rPr>
              <a:t>@iziamusic </a:t>
            </a:r>
            <a:r>
              <a:rPr lang="fr-FR" sz="850" i="1" kern="1100" dirty="0">
                <a:latin typeface="Roboto" panose="02000000000000000000" pitchFamily="2" charset="0"/>
                <a:ea typeface="Roboto" panose="02000000000000000000" pitchFamily="2" charset="0"/>
              </a:rPr>
              <a:t>».</a:t>
            </a:r>
            <a:endParaRPr lang="fr-FR" sz="900" dirty="0">
              <a:latin typeface="Roboto Medium" panose="02000000000000000000" pitchFamily="2" charset="0"/>
              <a:ea typeface="Roboto Medium" panose="02000000000000000000" pitchFamily="2" charset="0"/>
            </a:endParaRPr>
          </a:p>
        </p:txBody>
      </p:sp>
      <p:pic>
        <p:nvPicPr>
          <p:cNvPr id="40" name="Image 39">
            <a:extLst>
              <a:ext uri="{FF2B5EF4-FFF2-40B4-BE49-F238E27FC236}">
                <a16:creationId xmlns:a16="http://schemas.microsoft.com/office/drawing/2014/main" id="{41970715-6EA7-1845-9E1A-1086AEE0AB4D}"/>
              </a:ext>
            </a:extLst>
          </p:cNvPr>
          <p:cNvPicPr>
            <a:picLocks noChangeAspect="1"/>
          </p:cNvPicPr>
          <p:nvPr/>
        </p:nvPicPr>
        <p:blipFill>
          <a:blip r:embed="rId4"/>
          <a:stretch>
            <a:fillRect/>
          </a:stretch>
        </p:blipFill>
        <p:spPr>
          <a:xfrm>
            <a:off x="14090" y="11113"/>
            <a:ext cx="2743200" cy="660400"/>
          </a:xfrm>
          <a:prstGeom prst="rect">
            <a:avLst/>
          </a:prstGeom>
        </p:spPr>
      </p:pic>
      <p:pic>
        <p:nvPicPr>
          <p:cNvPr id="8" name="Image 7">
            <a:extLst>
              <a:ext uri="{FF2B5EF4-FFF2-40B4-BE49-F238E27FC236}">
                <a16:creationId xmlns:a16="http://schemas.microsoft.com/office/drawing/2014/main" id="{E1986715-0423-E847-B05B-C51D2C27DE19}"/>
              </a:ext>
            </a:extLst>
          </p:cNvPr>
          <p:cNvPicPr>
            <a:picLocks noChangeAspect="1"/>
          </p:cNvPicPr>
          <p:nvPr/>
        </p:nvPicPr>
        <p:blipFill>
          <a:blip r:embed="rId5"/>
          <a:stretch>
            <a:fillRect/>
          </a:stretch>
        </p:blipFill>
        <p:spPr>
          <a:xfrm>
            <a:off x="329541" y="6913881"/>
            <a:ext cx="495232" cy="5969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err="1">
                <a:latin typeface="Roboto" panose="02000000000000000000" pitchFamily="2" charset="0"/>
                <a:ea typeface="Roboto" panose="02000000000000000000" pitchFamily="2" charset="0"/>
              </a:rPr>
              <a:t>Izïa</a:t>
            </a:r>
            <a:endParaRPr lang="fr-FR" sz="1500" dirty="0">
              <a:latin typeface="Roboto" panose="02000000000000000000" pitchFamily="2" charset="0"/>
              <a:ea typeface="Roboto" panose="02000000000000000000" pitchFamily="2" charset="0"/>
            </a:endParaRPr>
          </a:p>
        </p:txBody>
      </p:sp>
      <p:pic>
        <p:nvPicPr>
          <p:cNvPr id="3" name="Image 2">
            <a:extLst>
              <a:ext uri="{FF2B5EF4-FFF2-40B4-BE49-F238E27FC236}">
                <a16:creationId xmlns:a16="http://schemas.microsoft.com/office/drawing/2014/main" id="{4ACA6A61-FA36-4395-9B52-CF133A5E68D5}"/>
              </a:ext>
            </a:extLst>
          </p:cNvPr>
          <p:cNvPicPr>
            <a:picLocks noChangeAspect="1"/>
          </p:cNvPicPr>
          <p:nvPr/>
        </p:nvPicPr>
        <p:blipFill rotWithShape="1">
          <a:blip r:embed="rId6"/>
          <a:srcRect t="12373"/>
          <a:stretch/>
        </p:blipFill>
        <p:spPr>
          <a:xfrm>
            <a:off x="322240" y="1027710"/>
            <a:ext cx="2176420" cy="2121398"/>
          </a:xfrm>
          <a:prstGeom prst="rect">
            <a:avLst/>
          </a:prstGeom>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4E9B13-7D5B-DA42-97B1-871CA6236EE5}"/>
              </a:ext>
            </a:extLst>
          </p:cNvPr>
          <p:cNvPicPr>
            <a:picLocks noChangeAspect="1"/>
          </p:cNvPicPr>
          <p:nvPr/>
        </p:nvPicPr>
        <p:blipFill rotWithShape="1">
          <a:blip r:embed="rId3"/>
          <a:srcRect b="5924"/>
          <a:stretch/>
        </p:blipFill>
        <p:spPr>
          <a:xfrm>
            <a:off x="15875" y="4145"/>
            <a:ext cx="7543800" cy="10047949"/>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 cœur » </a:t>
            </a:r>
            <a:r>
              <a:rPr lang="fr-FR" sz="1200" b="1" dirty="0" err="1">
                <a:latin typeface="Roboto" panose="02000000000000000000" pitchFamily="2" charset="0"/>
                <a:ea typeface="Roboto" panose="02000000000000000000" pitchFamily="2" charset="0"/>
              </a:rPr>
              <a:t>Izïa</a:t>
            </a:r>
            <a:endParaRPr lang="fr-FR" sz="1200" dirty="0">
              <a:latin typeface="Roboto" panose="02000000000000000000" pitchFamily="2" charset="0"/>
              <a:ea typeface="Roboto" panose="02000000000000000000" pitchFamily="2" charset="0"/>
            </a:endParaRP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1138606190"/>
              </p:ext>
            </p:extLst>
          </p:nvPr>
        </p:nvGraphicFramePr>
        <p:xfrm>
          <a:off x="1130984" y="2016359"/>
          <a:ext cx="5717287" cy="6800883"/>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230231">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r>
                        <a:rPr lang="fr-FR" sz="1000" b="0" i="1" kern="1300" baseline="0" dirty="0">
                          <a:solidFill>
                            <a:schemeClr val="tx1"/>
                          </a:solidFill>
                          <a:latin typeface="Roboto" panose="02000000000000000000" pitchFamily="2" charset="0"/>
                          <a:ea typeface="Roboto" panose="02000000000000000000" pitchFamily="2" charset="0"/>
                        </a:rPr>
                        <a:t>.</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A. Citez toutes les choses que vous associez au mot « cœur ».</a:t>
                      </a:r>
                      <a:br>
                        <a:rPr lang="fr-FR" sz="1000" b="0" kern="1300" baseline="0" dirty="0">
                          <a:solidFill>
                            <a:schemeClr val="tx1"/>
                          </a:solidFill>
                          <a:latin typeface="Roboto" panose="02000000000000000000" pitchFamily="2" charset="0"/>
                          <a:ea typeface="Roboto" panose="02000000000000000000" pitchFamily="2" charset="0"/>
                        </a:rPr>
                      </a:b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0" kern="1300" baseline="0" dirty="0">
                          <a:solidFill>
                            <a:schemeClr val="tx1"/>
                          </a:solidFill>
                          <a:latin typeface="Roboto" panose="02000000000000000000" pitchFamily="2" charset="0"/>
                        </a:rPr>
                        <a:t>B. Le titre de la chanson est « Mon cœur ». À votre avis, que peut dire la chanteuse à son cœur ? </a:t>
                      </a:r>
                    </a:p>
                    <a:p>
                      <a:pPr>
                        <a:lnSpc>
                          <a:spcPts val="1300"/>
                        </a:lnSpc>
                      </a:pP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277785">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endParaRPr lang="fr-FR" sz="1000" b="1" kern="1300" baseline="0" dirty="0">
                        <a:solidFill>
                          <a:schemeClr val="tx1"/>
                        </a:solidFill>
                        <a:latin typeface="Roboto" panose="02000000000000000000" pitchFamily="2" charset="0"/>
                        <a:ea typeface="Roboto" panose="02000000000000000000" pitchFamily="2" charset="0"/>
                      </a:endParaRPr>
                    </a:p>
                    <a:p>
                      <a:pPr algn="just"/>
                      <a:r>
                        <a:rPr lang="fr-FR" sz="1000" b="1" kern="1300" baseline="0" dirty="0">
                          <a:solidFill>
                            <a:schemeClr val="tx1"/>
                          </a:solidFill>
                          <a:latin typeface="Roboto" panose="02000000000000000000" pitchFamily="2" charset="0"/>
                          <a:ea typeface="Roboto" panose="02000000000000000000" pitchFamily="2" charset="0"/>
                        </a:rPr>
                        <a:t>Deuxième temps</a:t>
                      </a:r>
                    </a:p>
                    <a:p>
                      <a:pPr algn="l"/>
                      <a:r>
                        <a:rPr lang="fr-FR" sz="1000" b="0" kern="1300" baseline="0" dirty="0">
                          <a:solidFill>
                            <a:schemeClr val="tx1"/>
                          </a:solidFill>
                          <a:latin typeface="Roboto" panose="02000000000000000000" pitchFamily="2" charset="0"/>
                          <a:ea typeface="Roboto" panose="02000000000000000000" pitchFamily="2" charset="0"/>
                        </a:rPr>
                        <a:t>Écoutez la chanson jusqu’au premier refrain. </a:t>
                      </a:r>
                      <a:br>
                        <a:rPr lang="fr-FR" sz="1000" b="0"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Entourez les bonnes réponses. </a:t>
                      </a:r>
                      <a:br>
                        <a:rPr lang="fr-FR" sz="1000" b="0" kern="1300" baseline="0" dirty="0">
                          <a:solidFill>
                            <a:schemeClr val="tx1"/>
                          </a:solidFill>
                          <a:latin typeface="Roboto" panose="02000000000000000000" pitchFamily="2" charset="0"/>
                          <a:ea typeface="Roboto" panose="02000000000000000000" pitchFamily="2" charset="0"/>
                        </a:rPr>
                      </a:br>
                      <a:endParaRPr lang="fr-FR" sz="1000" b="0" kern="1300" baseline="0" dirty="0">
                        <a:solidFill>
                          <a:schemeClr val="tx1"/>
                        </a:solidFill>
                        <a:latin typeface="Roboto" panose="02000000000000000000" pitchFamily="2" charset="0"/>
                        <a:ea typeface="Roboto" panose="02000000000000000000" pitchFamily="2" charset="0"/>
                      </a:endParaRPr>
                    </a:p>
                    <a:p>
                      <a:pPr marL="228600" marR="0" lvl="0" indent="-228600" algn="l" defTabSz="755934" rtl="0" eaLnBrk="1" fontAlgn="auto" latinLnBrk="0" hangingPunct="1">
                        <a:lnSpc>
                          <a:spcPct val="100000"/>
                        </a:lnSpc>
                        <a:spcBef>
                          <a:spcPts val="0"/>
                        </a:spcBef>
                        <a:spcAft>
                          <a:spcPts val="0"/>
                        </a:spcAft>
                        <a:buClrTx/>
                        <a:buSzTx/>
                        <a:buFont typeface="+mj-lt"/>
                        <a:buAutoNum type="arabicPeriod"/>
                        <a:tabLst/>
                        <a:defRPr/>
                      </a:pPr>
                      <a:r>
                        <a:rPr lang="fr-FR" sz="1000" b="0" dirty="0">
                          <a:solidFill>
                            <a:schemeClr val="tx1"/>
                          </a:solidFill>
                          <a:latin typeface="Roboto" panose="02000000000000000000" pitchFamily="2" charset="0"/>
                          <a:ea typeface="Roboto" panose="02000000000000000000" pitchFamily="2" charset="0"/>
                        </a:rPr>
                        <a:t>Le rythme est </a:t>
                      </a:r>
                      <a:r>
                        <a:rPr lang="fr-FR" sz="1000" b="1" dirty="0">
                          <a:solidFill>
                            <a:schemeClr val="tx1"/>
                          </a:solidFill>
                          <a:latin typeface="Roboto" panose="02000000000000000000" pitchFamily="2" charset="0"/>
                          <a:ea typeface="Roboto" panose="02000000000000000000" pitchFamily="2" charset="0"/>
                        </a:rPr>
                        <a:t>rapide</a:t>
                      </a:r>
                      <a:r>
                        <a:rPr lang="fr-FR" sz="1000" b="0" dirty="0">
                          <a:solidFill>
                            <a:schemeClr val="tx1"/>
                          </a:solidFill>
                          <a:latin typeface="Roboto" panose="02000000000000000000" pitchFamily="2" charset="0"/>
                          <a:ea typeface="Roboto" panose="02000000000000000000" pitchFamily="2" charset="0"/>
                        </a:rPr>
                        <a:t> / </a:t>
                      </a:r>
                      <a:r>
                        <a:rPr lang="fr-FR" sz="1000" b="1" dirty="0">
                          <a:solidFill>
                            <a:schemeClr val="tx1"/>
                          </a:solidFill>
                          <a:latin typeface="Roboto" panose="02000000000000000000" pitchFamily="2" charset="0"/>
                          <a:ea typeface="Roboto" panose="02000000000000000000" pitchFamily="2" charset="0"/>
                        </a:rPr>
                        <a:t>lent</a:t>
                      </a:r>
                      <a:r>
                        <a:rPr lang="fr-FR" sz="1000" b="0" dirty="0">
                          <a:solidFill>
                            <a:schemeClr val="tx1"/>
                          </a:solidFill>
                          <a:latin typeface="Roboto" panose="02000000000000000000" pitchFamily="2" charset="0"/>
                          <a:ea typeface="Roboto" panose="02000000000000000000" pitchFamily="2" charset="0"/>
                        </a:rPr>
                        <a:t>.</a:t>
                      </a:r>
                    </a:p>
                    <a:p>
                      <a:pPr marL="228600" marR="0" lvl="0" indent="-228600" algn="l" defTabSz="755934" rtl="0" eaLnBrk="1" fontAlgn="auto" latinLnBrk="0" hangingPunct="1">
                        <a:lnSpc>
                          <a:spcPct val="100000"/>
                        </a:lnSpc>
                        <a:spcBef>
                          <a:spcPts val="0"/>
                        </a:spcBef>
                        <a:spcAft>
                          <a:spcPts val="0"/>
                        </a:spcAft>
                        <a:buClrTx/>
                        <a:buSzTx/>
                        <a:buFont typeface="+mj-lt"/>
                        <a:buAutoNum type="arabicPeriod"/>
                        <a:tabLst/>
                        <a:defRPr/>
                      </a:pPr>
                      <a:r>
                        <a:rPr lang="fr-FR" sz="1000" b="0" dirty="0">
                          <a:solidFill>
                            <a:schemeClr val="tx1"/>
                          </a:solidFill>
                          <a:latin typeface="Roboto" panose="02000000000000000000" pitchFamily="2" charset="0"/>
                          <a:ea typeface="Roboto" panose="02000000000000000000" pitchFamily="2" charset="0"/>
                        </a:rPr>
                        <a:t>Le style de la chanson est </a:t>
                      </a:r>
                      <a:r>
                        <a:rPr lang="fr-FR" sz="1000" b="1" dirty="0">
                          <a:solidFill>
                            <a:schemeClr val="tx1"/>
                          </a:solidFill>
                          <a:latin typeface="Roboto" panose="02000000000000000000" pitchFamily="2" charset="0"/>
                          <a:ea typeface="Roboto" panose="02000000000000000000" pitchFamily="2" charset="0"/>
                        </a:rPr>
                        <a:t>pop</a:t>
                      </a:r>
                      <a:r>
                        <a:rPr lang="fr-FR" sz="1000" b="0" dirty="0">
                          <a:solidFill>
                            <a:schemeClr val="tx1"/>
                          </a:solidFill>
                          <a:latin typeface="Roboto" panose="02000000000000000000" pitchFamily="2" charset="0"/>
                          <a:ea typeface="Roboto" panose="02000000000000000000" pitchFamily="2" charset="0"/>
                        </a:rPr>
                        <a:t> / </a:t>
                      </a:r>
                      <a:r>
                        <a:rPr lang="fr-FR" sz="1000" b="1" dirty="0">
                          <a:solidFill>
                            <a:schemeClr val="tx1"/>
                          </a:solidFill>
                          <a:latin typeface="Roboto" panose="02000000000000000000" pitchFamily="2" charset="0"/>
                          <a:ea typeface="Roboto" panose="02000000000000000000" pitchFamily="2" charset="0"/>
                        </a:rPr>
                        <a:t>rap</a:t>
                      </a:r>
                      <a:r>
                        <a:rPr lang="fr-FR" sz="1000" b="0" dirty="0">
                          <a:solidFill>
                            <a:schemeClr val="tx1"/>
                          </a:solidFill>
                          <a:latin typeface="Roboto" panose="02000000000000000000" pitchFamily="2" charset="0"/>
                          <a:ea typeface="Roboto" panose="02000000000000000000" pitchFamily="2" charset="0"/>
                        </a:rPr>
                        <a:t>.</a:t>
                      </a:r>
                    </a:p>
                    <a:p>
                      <a:pPr marL="228600" indent="-228600">
                        <a:buFont typeface="+mj-lt"/>
                        <a:buAutoNum type="arabicPeriod"/>
                      </a:pPr>
                      <a:r>
                        <a:rPr lang="fr-FR" sz="1000" b="0" dirty="0">
                          <a:solidFill>
                            <a:schemeClr val="tx1"/>
                          </a:solidFill>
                          <a:latin typeface="Roboto" panose="02000000000000000000" pitchFamily="2" charset="0"/>
                          <a:ea typeface="Roboto" panose="02000000000000000000" pitchFamily="2" charset="0"/>
                        </a:rPr>
                        <a:t>La voix de la chanteuse est </a:t>
                      </a:r>
                      <a:r>
                        <a:rPr lang="fr-FR" sz="1000" b="1" dirty="0">
                          <a:solidFill>
                            <a:schemeClr val="tx1"/>
                          </a:solidFill>
                          <a:latin typeface="Roboto" panose="02000000000000000000" pitchFamily="2" charset="0"/>
                          <a:ea typeface="Roboto" panose="02000000000000000000" pitchFamily="2" charset="0"/>
                        </a:rPr>
                        <a:t>aigue</a:t>
                      </a:r>
                      <a:r>
                        <a:rPr lang="fr-FR" sz="1000" b="0" dirty="0">
                          <a:solidFill>
                            <a:schemeClr val="tx1"/>
                          </a:solidFill>
                          <a:latin typeface="Roboto" panose="02000000000000000000" pitchFamily="2" charset="0"/>
                          <a:ea typeface="Roboto" panose="02000000000000000000" pitchFamily="2" charset="0"/>
                        </a:rPr>
                        <a:t> / </a:t>
                      </a:r>
                      <a:r>
                        <a:rPr lang="fr-FR" sz="1000" b="1" dirty="0">
                          <a:solidFill>
                            <a:schemeClr val="tx1"/>
                          </a:solidFill>
                          <a:latin typeface="Roboto" panose="02000000000000000000" pitchFamily="2" charset="0"/>
                          <a:ea typeface="Roboto" panose="02000000000000000000" pitchFamily="2" charset="0"/>
                        </a:rPr>
                        <a:t>grave</a:t>
                      </a:r>
                      <a:r>
                        <a:rPr lang="fr-FR" sz="1000" b="0" dirty="0">
                          <a:solidFill>
                            <a:schemeClr val="tx1"/>
                          </a:solidFill>
                          <a:latin typeface="Roboto" panose="02000000000000000000" pitchFamily="2" charset="0"/>
                          <a:ea typeface="Roboto" panose="02000000000000000000" pitchFamily="2" charset="0"/>
                        </a:rPr>
                        <a:t>.</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275880">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1" kern="1300" baseline="0" dirty="0">
                          <a:solidFill>
                            <a:schemeClr val="tx1"/>
                          </a:solidFill>
                          <a:latin typeface="Roboto" panose="02000000000000000000" pitchFamily="2" charset="0"/>
                          <a:ea typeface="Roboto" panose="02000000000000000000" pitchFamily="2" charset="0"/>
                        </a:rPr>
                        <a:t>Troisième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rPr>
                        <a:t>A. Écoutez les paroles de la chanson. Cochez ce que vous entendez.</a:t>
                      </a:r>
                    </a:p>
                    <a:p>
                      <a:endParaRPr lang="fr-FR" sz="1000" b="0" kern="1300" baseline="0" dirty="0">
                        <a:solidFill>
                          <a:schemeClr val="tx1"/>
                        </a:solidFill>
                        <a:latin typeface="Roboto" panose="02000000000000000000" pitchFamily="2" charset="0"/>
                      </a:endParaRPr>
                    </a:p>
                    <a:p>
                      <a:pPr marL="171450" indent="-171450">
                        <a:buFont typeface="Wingdings" panose="05000000000000000000" pitchFamily="2" charset="2"/>
                        <a:buChar char="q"/>
                      </a:pPr>
                      <a:endParaRPr lang="fr-FR" sz="1000" b="0" kern="1300" baseline="0" dirty="0">
                        <a:solidFill>
                          <a:schemeClr val="tx1"/>
                        </a:solidFill>
                        <a:latin typeface="Roboto" panose="02000000000000000000" pitchFamily="2" charset="0"/>
                      </a:endParaRPr>
                    </a:p>
                    <a:p>
                      <a:endParaRPr lang="fr-FR" sz="1000" b="0" kern="1300" baseline="0" dirty="0">
                        <a:solidFill>
                          <a:schemeClr val="tx1"/>
                        </a:solidFill>
                        <a:latin typeface="Roboto" panose="02000000000000000000" pitchFamily="2" charset="0"/>
                      </a:endParaRPr>
                    </a:p>
                    <a:p>
                      <a:endParaRPr lang="fr-FR" sz="1000" b="0" kern="1300" baseline="0" dirty="0">
                        <a:solidFill>
                          <a:schemeClr val="tx1"/>
                        </a:solidFill>
                        <a:latin typeface="Roboto" panose="02000000000000000000" pitchFamily="2" charset="0"/>
                      </a:endParaRPr>
                    </a:p>
                    <a:p>
                      <a:endParaRPr lang="fr-FR" sz="1000" b="0" kern="1300" baseline="0" dirty="0">
                        <a:solidFill>
                          <a:schemeClr val="tx1"/>
                        </a:solidFill>
                        <a:latin typeface="Roboto" panose="02000000000000000000" pitchFamily="2" charset="0"/>
                      </a:endParaRPr>
                    </a:p>
                    <a:p>
                      <a:endParaRPr lang="fr-FR" sz="1000" b="0" kern="1300" baseline="0" dirty="0">
                        <a:solidFill>
                          <a:schemeClr val="tx1"/>
                        </a:solidFill>
                        <a:latin typeface="Roboto" panose="02000000000000000000" pitchFamily="2" charset="0"/>
                      </a:endParaRPr>
                    </a:p>
                    <a:p>
                      <a:endParaRPr lang="fr-FR" sz="1000" b="0" kern="1300" baseline="0" dirty="0">
                        <a:solidFill>
                          <a:schemeClr val="tx1"/>
                        </a:solidFill>
                        <a:latin typeface="Roboto" panose="02000000000000000000" pitchFamily="2" charset="0"/>
                      </a:endParaRPr>
                    </a:p>
                    <a:p>
                      <a:endParaRPr lang="fr-FR" sz="1000" b="0" kern="1300" baseline="0" dirty="0">
                        <a:solidFill>
                          <a:schemeClr val="tx1"/>
                        </a:solidFill>
                        <a:latin typeface="Roboto" panose="02000000000000000000" pitchFamily="2" charset="0"/>
                      </a:endParaRPr>
                    </a:p>
                    <a:p>
                      <a:r>
                        <a:rPr lang="fr-FR" sz="1000" b="0" kern="1300" baseline="0" dirty="0">
                          <a:solidFill>
                            <a:schemeClr val="tx1"/>
                          </a:solidFill>
                          <a:latin typeface="Roboto" panose="02000000000000000000" pitchFamily="2" charset="0"/>
                        </a:rPr>
                        <a:t>B. Lisez ces extraits de la chanson :</a:t>
                      </a:r>
                    </a:p>
                    <a:p>
                      <a:endParaRPr lang="fr-FR" sz="500" b="0" kern="1300" baseline="0" dirty="0">
                        <a:solidFill>
                          <a:schemeClr val="tx1"/>
                        </a:solidFill>
                        <a:latin typeface="Roboto" panose="02000000000000000000" pitchFamily="2" charset="0"/>
                      </a:endParaRPr>
                    </a:p>
                    <a:p>
                      <a:pPr algn="ctr"/>
                      <a:r>
                        <a:rPr kumimoji="0" lang="fr-FR" sz="1000" b="0" i="1" u="none" strike="noStrike" kern="1200" cap="none" spc="0" normalizeH="0" baseline="0" noProof="0" dirty="0">
                          <a:ln>
                            <a:noFill/>
                          </a:ln>
                          <a:solidFill>
                            <a:prstClr val="black"/>
                          </a:solidFill>
                          <a:effectLst/>
                          <a:uLnTx/>
                          <a:uFillTx/>
                          <a:latin typeface="Roboto" panose="02000000000000000000"/>
                          <a:ea typeface="+mn-ea"/>
                          <a:cs typeface="+mn-cs"/>
                        </a:rPr>
                        <a:t>« Reprends des couleurs »</a:t>
                      </a:r>
                    </a:p>
                    <a:p>
                      <a:pPr algn="ctr"/>
                      <a:r>
                        <a:rPr kumimoji="0" lang="fr-FR" sz="1000" b="0" i="1" u="none" strike="noStrike" kern="1200" cap="none" spc="0" normalizeH="0" baseline="0" noProof="0" dirty="0">
                          <a:ln>
                            <a:noFill/>
                          </a:ln>
                          <a:solidFill>
                            <a:prstClr val="black"/>
                          </a:solidFill>
                          <a:effectLst/>
                          <a:uLnTx/>
                          <a:uFillTx/>
                          <a:latin typeface="Roboto" panose="02000000000000000000"/>
                          <a:ea typeface="+mn-ea"/>
                          <a:cs typeface="+mn-cs"/>
                        </a:rPr>
                        <a:t> « Cette foutue envie de te battre »</a:t>
                      </a:r>
                    </a:p>
                    <a:p>
                      <a:pPr algn="ctr"/>
                      <a:r>
                        <a:rPr kumimoji="0" lang="fr-FR" sz="1000" b="0" i="1" u="none" strike="noStrike" kern="1200" cap="none" spc="0" normalizeH="0" baseline="0" noProof="0" dirty="0">
                          <a:ln>
                            <a:noFill/>
                          </a:ln>
                          <a:solidFill>
                            <a:prstClr val="black"/>
                          </a:solidFill>
                          <a:effectLst/>
                          <a:uLnTx/>
                          <a:uFillTx/>
                          <a:latin typeface="Roboto" panose="02000000000000000000"/>
                          <a:ea typeface="+mn-ea"/>
                          <a:cs typeface="+mn-cs"/>
                        </a:rPr>
                        <a:t>« Fais sauter le moniteur »</a:t>
                      </a:r>
                    </a:p>
                    <a:p>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p>
                      <a:r>
                        <a:rPr lang="fr-FR" sz="1000" b="0" kern="1300" baseline="0" dirty="0">
                          <a:solidFill>
                            <a:schemeClr val="tx1"/>
                          </a:solidFill>
                          <a:latin typeface="Roboto" panose="02000000000000000000" pitchFamily="2" charset="0"/>
                        </a:rPr>
                        <a:t>Si la chanson était un slogan, ce serait : </a:t>
                      </a:r>
                    </a:p>
                    <a:p>
                      <a:endParaRPr lang="fr-FR" sz="1000" b="1" kern="1300" baseline="0" dirty="0">
                        <a:solidFill>
                          <a:schemeClr val="tx1"/>
                        </a:solidFill>
                        <a:latin typeface="Roboto" panose="02000000000000000000" pitchFamily="2" charset="0"/>
                        <a:ea typeface="Roboto" panose="02000000000000000000" pitchFamily="2" charset="0"/>
                      </a:endParaRPr>
                    </a:p>
                    <a:p>
                      <a:endParaRPr lang="fr-FR" sz="1000" b="1"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endParaRPr lang="fr-FR" sz="5300" b="1" i="0" dirty="0">
                        <a:solidFill>
                          <a:srgbClr val="5194C4"/>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29" name="Image 28">
            <a:extLst>
              <a:ext uri="{FF2B5EF4-FFF2-40B4-BE49-F238E27FC236}">
                <a16:creationId xmlns:a16="http://schemas.microsoft.com/office/drawing/2014/main" id="{A2E9250E-C621-8542-988E-D46151B9B725}"/>
              </a:ext>
            </a:extLst>
          </p:cNvPr>
          <p:cNvPicPr>
            <a:picLocks noChangeAspect="1"/>
          </p:cNvPicPr>
          <p:nvPr/>
        </p:nvPicPr>
        <p:blipFill>
          <a:blip r:embed="rId4"/>
          <a:stretch>
            <a:fillRect/>
          </a:stretch>
        </p:blipFill>
        <p:spPr>
          <a:xfrm>
            <a:off x="1880060" y="3471047"/>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5"/>
          <a:stretch>
            <a:fillRect/>
          </a:stretch>
        </p:blipFill>
        <p:spPr>
          <a:xfrm>
            <a:off x="1874433" y="2248279"/>
            <a:ext cx="508000" cy="508000"/>
          </a:xfrm>
          <a:prstGeom prst="rect">
            <a:avLst/>
          </a:prstGeom>
        </p:spPr>
      </p:pic>
      <p:pic>
        <p:nvPicPr>
          <p:cNvPr id="38" name="Image 37">
            <a:extLst>
              <a:ext uri="{FF2B5EF4-FFF2-40B4-BE49-F238E27FC236}">
                <a16:creationId xmlns:a16="http://schemas.microsoft.com/office/drawing/2014/main" id="{FA39D4D1-777C-3044-AE46-6F687E0F9EA1}"/>
              </a:ext>
            </a:extLst>
          </p:cNvPr>
          <p:cNvPicPr>
            <a:picLocks noChangeAspect="1"/>
          </p:cNvPicPr>
          <p:nvPr/>
        </p:nvPicPr>
        <p:blipFill>
          <a:blip r:embed="rId6"/>
          <a:stretch>
            <a:fillRect/>
          </a:stretch>
        </p:blipFill>
        <p:spPr>
          <a:xfrm>
            <a:off x="7937" y="5024"/>
            <a:ext cx="2743200" cy="660400"/>
          </a:xfrm>
          <a:prstGeom prst="rect">
            <a:avLst/>
          </a:prstGeom>
        </p:spPr>
      </p:pic>
      <p:graphicFrame>
        <p:nvGraphicFramePr>
          <p:cNvPr id="5" name="Tableau 4">
            <a:extLst>
              <a:ext uri="{FF2B5EF4-FFF2-40B4-BE49-F238E27FC236}">
                <a16:creationId xmlns:a16="http://schemas.microsoft.com/office/drawing/2014/main" id="{19E908BC-FCCF-4B81-B072-A243A6F32CCA}"/>
              </a:ext>
            </a:extLst>
          </p:cNvPr>
          <p:cNvGraphicFramePr>
            <a:graphicFrameLocks noGrp="1"/>
          </p:cNvGraphicFramePr>
          <p:nvPr>
            <p:extLst>
              <p:ext uri="{D42A27DB-BD31-4B8C-83A1-F6EECF244321}">
                <p14:modId xmlns:p14="http://schemas.microsoft.com/office/powerpoint/2010/main" val="4252942018"/>
              </p:ext>
            </p:extLst>
          </p:nvPr>
        </p:nvGraphicFramePr>
        <p:xfrm>
          <a:off x="2878907" y="4979865"/>
          <a:ext cx="3549784" cy="1158240"/>
        </p:xfrm>
        <a:graphic>
          <a:graphicData uri="http://schemas.openxmlformats.org/drawingml/2006/table">
            <a:tbl>
              <a:tblPr firstRow="1" bandRow="1">
                <a:tableStyleId>{5C22544A-7EE6-4342-B048-85BDC9FD1C3A}</a:tableStyleId>
              </a:tblPr>
              <a:tblGrid>
                <a:gridCol w="1651267">
                  <a:extLst>
                    <a:ext uri="{9D8B030D-6E8A-4147-A177-3AD203B41FA5}">
                      <a16:colId xmlns:a16="http://schemas.microsoft.com/office/drawing/2014/main" val="233015108"/>
                    </a:ext>
                  </a:extLst>
                </a:gridCol>
                <a:gridCol w="1898517">
                  <a:extLst>
                    <a:ext uri="{9D8B030D-6E8A-4147-A177-3AD203B41FA5}">
                      <a16:colId xmlns:a16="http://schemas.microsoft.com/office/drawing/2014/main" val="3793668517"/>
                    </a:ext>
                  </a:extLst>
                </a:gridCol>
              </a:tblGrid>
              <a:tr h="370840">
                <a:tc>
                  <a:txBody>
                    <a:bodyPr/>
                    <a:lstStyle/>
                    <a:p>
                      <a:pPr marL="0" indent="0">
                        <a:buFont typeface="Wingdings" panose="05000000000000000000" pitchFamily="2" charset="2"/>
                        <a:buNone/>
                      </a:pPr>
                      <a:r>
                        <a:rPr lang="fr-FR" sz="1000" b="0" kern="1300" baseline="0" dirty="0">
                          <a:solidFill>
                            <a:schemeClr val="tx1"/>
                          </a:solidFill>
                          <a:latin typeface="Roboto" panose="02000000000000000000" pitchFamily="2" charset="0"/>
                        </a:rPr>
                        <a:t>L’information </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t’indiffère. </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est continue.</a:t>
                      </a:r>
                    </a:p>
                    <a:p>
                      <a:pPr marL="0" indent="0">
                        <a:buFont typeface="Wingdings" panose="05000000000000000000" pitchFamily="2" charset="2"/>
                        <a:buNone/>
                      </a:pPr>
                      <a:endParaRPr lang="fr-FR" sz="1000" b="0" kern="1300" baseline="0" dirty="0">
                        <a:solidFill>
                          <a:schemeClr val="tx1"/>
                        </a:solidFill>
                        <a:latin typeface="Roboto" panose="02000000000000000000" pitchFamily="2" charset="0"/>
                      </a:endParaRPr>
                    </a:p>
                    <a:p>
                      <a:pPr marL="0" indent="0">
                        <a:buFont typeface="Wingdings" panose="05000000000000000000" pitchFamily="2" charset="2"/>
                        <a:buNone/>
                      </a:pPr>
                      <a:r>
                        <a:rPr lang="fr-FR" sz="1000" b="0" kern="1300" baseline="0" dirty="0">
                          <a:solidFill>
                            <a:schemeClr val="tx1"/>
                          </a:solidFill>
                          <a:latin typeface="Roboto" panose="02000000000000000000" pitchFamily="2" charset="0"/>
                        </a:rPr>
                        <a:t>Ton battement</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s’accélère. </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a besoin d’air.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Wingdings" panose="05000000000000000000" pitchFamily="2" charset="2"/>
                        <a:buNone/>
                      </a:pPr>
                      <a:r>
                        <a:rPr lang="fr-FR" sz="1000" b="0" kern="1300" baseline="0" dirty="0">
                          <a:solidFill>
                            <a:schemeClr val="tx1"/>
                          </a:solidFill>
                          <a:latin typeface="Roboto" panose="02000000000000000000" pitchFamily="2" charset="0"/>
                        </a:rPr>
                        <a:t>Ces jeunes déjà fatigués par </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la fièvre. </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les coups.</a:t>
                      </a:r>
                    </a:p>
                    <a:p>
                      <a:pPr marL="0" indent="0">
                        <a:buFont typeface="Wingdings" panose="05000000000000000000" pitchFamily="2" charset="2"/>
                        <a:buNone/>
                      </a:pPr>
                      <a:endParaRPr lang="fr-FR" sz="1000" b="0" kern="1300" baseline="0" dirty="0">
                        <a:solidFill>
                          <a:schemeClr val="tx1"/>
                        </a:solidFill>
                        <a:latin typeface="Roboto" panose="02000000000000000000" pitchFamily="2" charset="0"/>
                      </a:endParaRPr>
                    </a:p>
                    <a:p>
                      <a:pPr marL="0" indent="0">
                        <a:buFont typeface="Wingdings" panose="05000000000000000000" pitchFamily="2" charset="2"/>
                        <a:buNone/>
                      </a:pPr>
                      <a:r>
                        <a:rPr lang="fr-FR" sz="1000" b="0" kern="1300" baseline="0" dirty="0">
                          <a:solidFill>
                            <a:schemeClr val="tx1"/>
                          </a:solidFill>
                          <a:latin typeface="Roboto" panose="02000000000000000000" pitchFamily="2" charset="0"/>
                        </a:rPr>
                        <a:t>Le silence</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te perd. </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te désespère.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742483"/>
                  </a:ext>
                </a:extLst>
              </a:tr>
            </a:tbl>
          </a:graphicData>
        </a:graphic>
      </p:graphicFrame>
      <p:graphicFrame>
        <p:nvGraphicFramePr>
          <p:cNvPr id="6" name="Tableau 5">
            <a:extLst>
              <a:ext uri="{FF2B5EF4-FFF2-40B4-BE49-F238E27FC236}">
                <a16:creationId xmlns:a16="http://schemas.microsoft.com/office/drawing/2014/main" id="{23385B16-6010-49B0-9B68-CA726D56B6D0}"/>
              </a:ext>
            </a:extLst>
          </p:cNvPr>
          <p:cNvGraphicFramePr>
            <a:graphicFrameLocks noGrp="1"/>
          </p:cNvGraphicFramePr>
          <p:nvPr>
            <p:extLst>
              <p:ext uri="{D42A27DB-BD31-4B8C-83A1-F6EECF244321}">
                <p14:modId xmlns:p14="http://schemas.microsoft.com/office/powerpoint/2010/main" val="18696745"/>
              </p:ext>
            </p:extLst>
          </p:nvPr>
        </p:nvGraphicFramePr>
        <p:xfrm>
          <a:off x="3733801" y="7234278"/>
          <a:ext cx="1924050" cy="548640"/>
        </p:xfrm>
        <a:graphic>
          <a:graphicData uri="http://schemas.openxmlformats.org/drawingml/2006/table">
            <a:tbl>
              <a:tblPr firstRow="1" bandRow="1">
                <a:tableStyleId>{5C22544A-7EE6-4342-B048-85BDC9FD1C3A}</a:tableStyleId>
              </a:tblPr>
              <a:tblGrid>
                <a:gridCol w="1924050">
                  <a:extLst>
                    <a:ext uri="{9D8B030D-6E8A-4147-A177-3AD203B41FA5}">
                      <a16:colId xmlns:a16="http://schemas.microsoft.com/office/drawing/2014/main" val="3701507754"/>
                    </a:ext>
                  </a:extLst>
                </a:gridCol>
              </a:tblGrid>
              <a:tr h="499472">
                <a:tc>
                  <a:txBody>
                    <a:bodyPr/>
                    <a:lstStyle/>
                    <a:p>
                      <a:pPr marL="0" indent="0" algn="ctr">
                        <a:buFont typeface="Wingdings" panose="05000000000000000000" pitchFamily="2" charset="2"/>
                        <a:buNone/>
                      </a:pPr>
                      <a:r>
                        <a:rPr lang="fr-FR" sz="1000" b="0" kern="1300" baseline="0" dirty="0">
                          <a:solidFill>
                            <a:schemeClr val="tx1"/>
                          </a:solidFill>
                          <a:latin typeface="Roboto" panose="02000000000000000000" pitchFamily="2" charset="0"/>
                        </a:rPr>
                        <a:t>Cassons tout ! </a:t>
                      </a:r>
                    </a:p>
                    <a:p>
                      <a:pPr marL="0" indent="0" algn="ctr">
                        <a:buFont typeface="Wingdings" panose="05000000000000000000" pitchFamily="2" charset="2"/>
                        <a:buNone/>
                      </a:pPr>
                      <a:r>
                        <a:rPr lang="fr-FR" sz="1000" b="0" kern="1300" baseline="0" dirty="0">
                          <a:solidFill>
                            <a:schemeClr val="tx1"/>
                          </a:solidFill>
                          <a:latin typeface="Roboto" panose="02000000000000000000" pitchFamily="2" charset="0"/>
                        </a:rPr>
                        <a:t> Taisons-nous ! </a:t>
                      </a:r>
                    </a:p>
                    <a:p>
                      <a:pPr marL="0" indent="0" algn="ctr">
                        <a:buFont typeface="Wingdings" panose="05000000000000000000" pitchFamily="2" charset="2"/>
                        <a:buNone/>
                      </a:pPr>
                      <a:r>
                        <a:rPr lang="fr-FR" sz="1000" b="0" kern="1300" baseline="0" dirty="0">
                          <a:solidFill>
                            <a:schemeClr val="tx1"/>
                          </a:solidFill>
                          <a:latin typeface="Roboto" panose="02000000000000000000" pitchFamily="2" charset="0"/>
                        </a:rPr>
                        <a:t> Soyons forts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817394"/>
                  </a:ext>
                </a:extLst>
              </a:tr>
            </a:tbl>
          </a:graphicData>
        </a:graphic>
      </p:graphicFrame>
      <p:pic>
        <p:nvPicPr>
          <p:cNvPr id="21" name="Image 20">
            <a:extLst>
              <a:ext uri="{FF2B5EF4-FFF2-40B4-BE49-F238E27FC236}">
                <a16:creationId xmlns:a16="http://schemas.microsoft.com/office/drawing/2014/main" id="{A14C782B-A361-4F8F-9485-0E0D6ED7344B}"/>
              </a:ext>
            </a:extLst>
          </p:cNvPr>
          <p:cNvPicPr>
            <a:picLocks noChangeAspect="1"/>
          </p:cNvPicPr>
          <p:nvPr/>
        </p:nvPicPr>
        <p:blipFill>
          <a:blip r:embed="rId7"/>
          <a:stretch>
            <a:fillRect/>
          </a:stretch>
        </p:blipFill>
        <p:spPr>
          <a:xfrm>
            <a:off x="1880060" y="4714218"/>
            <a:ext cx="508000" cy="508000"/>
          </a:xfrm>
          <a:prstGeom prst="rect">
            <a:avLst/>
          </a:prstGeom>
        </p:spPr>
      </p:pic>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9218D1-D19B-814F-BCC6-1AB75F3D1B60}"/>
              </a:ext>
            </a:extLst>
          </p:cNvPr>
          <p:cNvPicPr>
            <a:picLocks noChangeAspect="1"/>
          </p:cNvPicPr>
          <p:nvPr/>
        </p:nvPicPr>
        <p:blipFill rotWithShape="1">
          <a:blip r:embed="rId3"/>
          <a:srcRect b="5760"/>
          <a:stretch/>
        </p:blipFill>
        <p:spPr>
          <a:xfrm>
            <a:off x="7937" y="5556"/>
            <a:ext cx="7543800" cy="10065456"/>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129526762"/>
              </p:ext>
            </p:extLst>
          </p:nvPr>
        </p:nvGraphicFramePr>
        <p:xfrm>
          <a:off x="864394" y="964405"/>
          <a:ext cx="6380956" cy="8977893"/>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509294">
                  <a:extLst>
                    <a:ext uri="{9D8B030D-6E8A-4147-A177-3AD203B41FA5}">
                      <a16:colId xmlns:a16="http://schemas.microsoft.com/office/drawing/2014/main" val="9856797"/>
                    </a:ext>
                  </a:extLst>
                </a:gridCol>
              </a:tblGrid>
              <a:tr h="525724">
                <a:tc rowSpan="3">
                  <a:txBody>
                    <a:bodyPr/>
                    <a:lstStyle/>
                    <a:p>
                      <a:pPr algn="r"/>
                      <a:r>
                        <a:rPr lang="fr-FR" sz="5300" b="1" i="0" baseline="0" dirty="0">
                          <a:solidFill>
                            <a:srgbClr val="5194C4"/>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52255">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6918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ct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 Les jeunes sont fatigués par … »</a:t>
                      </a:r>
                    </a:p>
                    <a:p>
                      <a:r>
                        <a:rPr lang="fr-FR" sz="1000" b="0" i="1" kern="1300" baseline="0" dirty="0">
                          <a:solidFill>
                            <a:schemeClr val="dk1"/>
                          </a:solidFill>
                          <a:effectLst/>
                          <a:latin typeface="Roboto Medium" panose="02000000000000000000" pitchFamily="2" charset="0"/>
                          <a:ea typeface="+mn-ea"/>
                          <a:cs typeface="+mn-cs"/>
                        </a:rPr>
                        <a:t>Avec une balle.</a:t>
                      </a:r>
                    </a:p>
                    <a:p>
                      <a:r>
                        <a:rPr lang="fr-FR" sz="1000" b="0" i="0" kern="1300" baseline="0" dirty="0">
                          <a:solidFill>
                            <a:schemeClr val="dk1"/>
                          </a:solidFill>
                          <a:effectLst/>
                          <a:latin typeface="Roboto Medium" panose="02000000000000000000" pitchFamily="2" charset="0"/>
                          <a:ea typeface="+mn-ea"/>
                          <a:cs typeface="+mn-cs"/>
                        </a:rPr>
                        <a:t>Attrapez la balle et continuez la phrase avec vos propres idées. Lancez la balle à un(e) camarade, qui continue la phrase à son tour. Continuez ainsi.</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525724">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52255">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46255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Écoutez les 8 premières secondes de la chanson. </a:t>
                      </a:r>
                    </a:p>
                    <a:p>
                      <a:r>
                        <a:rPr lang="fr-FR" sz="1000" b="0" i="0" kern="1300" baseline="0" dirty="0">
                          <a:solidFill>
                            <a:schemeClr val="dk1"/>
                          </a:solidFill>
                          <a:effectLst/>
                          <a:latin typeface="Roboto Medium" panose="02000000000000000000" pitchFamily="2" charset="0"/>
                          <a:ea typeface="+mn-ea"/>
                          <a:cs typeface="+mn-cs"/>
                        </a:rPr>
                        <a:t>À quoi vous fait penser ce rythme ? À votre avis, ce rythme va s’accélérer ou diminuer ? </a:t>
                      </a: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a:t>
                      </a:r>
                    </a:p>
                    <a:p>
                      <a:r>
                        <a:rPr lang="fr-FR" sz="1000" b="0" i="0" kern="1300" baseline="0" dirty="0">
                          <a:solidFill>
                            <a:schemeClr val="dk1"/>
                          </a:solidFill>
                          <a:effectLst/>
                          <a:latin typeface="Roboto Medium" panose="02000000000000000000" pitchFamily="2" charset="0"/>
                          <a:ea typeface="+mn-ea"/>
                          <a:cs typeface="+mn-cs"/>
                        </a:rPr>
                        <a:t>Notez trois choses qui peuvent provoquer une accélération ou une baisse des battements de cœur.</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 ………………………………………………………………..</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mn-cs"/>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64289">
                <a:tc rowSpan="3">
                  <a:txBody>
                    <a:bodyPr/>
                    <a:lstStyle/>
                    <a:p>
                      <a:pPr algn="r"/>
                      <a:r>
                        <a:rPr lang="fr-FR" sz="5300" b="1" i="0" baseline="0" dirty="0">
                          <a:solidFill>
                            <a:srgbClr val="5194C4"/>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52255">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56699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kern="1300" baseline="0" dirty="0">
                          <a:solidFill>
                            <a:schemeClr val="dk1"/>
                          </a:solidFill>
                          <a:effectLst/>
                          <a:latin typeface="Roboto Medium" panose="02000000000000000000" pitchFamily="2" charset="0"/>
                          <a:ea typeface="+mn-ea"/>
                          <a:cs typeface="+mn-cs"/>
                        </a:rPr>
                        <a:t>Écoutez les paroles. Complétez le refrain avec les mots entendus.</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pitchFamily="2" charset="0"/>
                          <a:ea typeface="Roboto" panose="02000000000000000000" pitchFamily="2" charset="0"/>
                        </a:rPr>
                        <a:t>Un, deux, trois, je te ……………………….</a:t>
                      </a:r>
                      <a:br>
                        <a:rPr lang="fr-FR" sz="1000" dirty="0">
                          <a:latin typeface="Roboto" panose="02000000000000000000" pitchFamily="2" charset="0"/>
                          <a:ea typeface="Roboto" panose="02000000000000000000" pitchFamily="2" charset="0"/>
                        </a:rPr>
                      </a:br>
                      <a:r>
                        <a:rPr lang="fr-FR" sz="1000" dirty="0">
                          <a:latin typeface="Roboto" panose="02000000000000000000" pitchFamily="2" charset="0"/>
                          <a:ea typeface="Roboto" panose="02000000000000000000" pitchFamily="2" charset="0"/>
                        </a:rPr>
                        <a:t>Quand tu portes à bout de ……………………..</a:t>
                      </a:r>
                      <a:br>
                        <a:rPr lang="fr-FR" sz="1000" dirty="0">
                          <a:latin typeface="Roboto" panose="02000000000000000000" pitchFamily="2" charset="0"/>
                          <a:ea typeface="Roboto" panose="02000000000000000000" pitchFamily="2" charset="0"/>
                        </a:rPr>
                      </a:br>
                      <a:r>
                        <a:rPr lang="fr-FR" sz="1000" dirty="0">
                          <a:latin typeface="Roboto" panose="02000000000000000000" pitchFamily="2" charset="0"/>
                          <a:ea typeface="Roboto" panose="02000000000000000000" pitchFamily="2" charset="0"/>
                        </a:rPr>
                        <a:t>Ta force et ta ………………………………...</a:t>
                      </a:r>
                      <a:br>
                        <a:rPr lang="fr-FR" sz="1000" dirty="0">
                          <a:latin typeface="Roboto" panose="02000000000000000000" pitchFamily="2" charset="0"/>
                          <a:ea typeface="Roboto" panose="02000000000000000000" pitchFamily="2" charset="0"/>
                        </a:rPr>
                      </a:br>
                      <a:r>
                        <a:rPr lang="fr-FR" sz="1000" dirty="0">
                          <a:latin typeface="Roboto" panose="02000000000000000000" pitchFamily="2" charset="0"/>
                          <a:ea typeface="Roboto" panose="02000000000000000000" pitchFamily="2" charset="0"/>
                        </a:rPr>
                        <a:t>Alors que tout autour de …………………..</a:t>
                      </a:r>
                      <a:br>
                        <a:rPr lang="fr-FR" sz="1000" dirty="0">
                          <a:latin typeface="Roboto" panose="02000000000000000000" pitchFamily="2" charset="0"/>
                          <a:ea typeface="Roboto" panose="02000000000000000000" pitchFamily="2" charset="0"/>
                        </a:rPr>
                      </a:br>
                      <a:r>
                        <a:rPr lang="fr-FR" sz="1000" dirty="0">
                          <a:latin typeface="Roboto" panose="02000000000000000000" pitchFamily="2" charset="0"/>
                          <a:ea typeface="Roboto" panose="02000000000000000000" pitchFamily="2" charset="0"/>
                        </a:rPr>
                        <a:t>S'écroule et se crache</a:t>
                      </a:r>
                      <a:br>
                        <a:rPr lang="fr-FR" sz="1000" dirty="0">
                          <a:latin typeface="Roboto" panose="02000000000000000000" pitchFamily="2" charset="0"/>
                          <a:ea typeface="Roboto" panose="02000000000000000000" pitchFamily="2" charset="0"/>
                        </a:rPr>
                      </a:br>
                      <a:r>
                        <a:rPr lang="fr-FR" sz="1000" dirty="0">
                          <a:latin typeface="Roboto" panose="02000000000000000000" pitchFamily="2" charset="0"/>
                          <a:ea typeface="Roboto" panose="02000000000000000000" pitchFamily="2" charset="0"/>
                        </a:rPr>
                        <a:t>Ce pourquoi l'on vivait</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Regardez ces icônes et écrivez leur signification.</a:t>
                      </a:r>
                    </a:p>
                    <a:p>
                      <a:r>
                        <a:rPr lang="fr-FR" sz="1000" b="0" kern="1300" baseline="0" dirty="0">
                          <a:solidFill>
                            <a:schemeClr val="dk1"/>
                          </a:solidFill>
                          <a:effectLst/>
                          <a:latin typeface="Roboto Medium" panose="02000000000000000000" pitchFamily="2" charset="0"/>
                          <a:ea typeface="+mn-ea"/>
                          <a:cs typeface="+mn-cs"/>
                        </a:rPr>
                        <a:t>Écoutez à nouveau les paroles et associez une icône à chaque phrase.</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C. Choisissez la phrase qui résume le message de la chanson.</a:t>
                      </a:r>
                    </a:p>
                    <a:p>
                      <a:pPr marL="0" indent="0">
                        <a:buFont typeface="Wingdings" panose="05000000000000000000" pitchFamily="2" charset="2"/>
                        <a:buNone/>
                      </a:pPr>
                      <a:endParaRPr lang="fr-FR" sz="1000" b="0" kern="1300" baseline="0" dirty="0">
                        <a:solidFill>
                          <a:schemeClr val="dk1"/>
                        </a:solidFill>
                        <a:effectLst/>
                        <a:latin typeface="Roboto Medium" panose="02000000000000000000" pitchFamily="2" charset="0"/>
                        <a:ea typeface="+mn-ea"/>
                        <a:cs typeface="+mn-cs"/>
                      </a:endParaRPr>
                    </a:p>
                    <a:p>
                      <a:pPr marL="171450" indent="-171450">
                        <a:buFont typeface="Wingdings" panose="05000000000000000000" pitchFamily="2" charset="2"/>
                        <a:buChar char="q"/>
                      </a:pPr>
                      <a:r>
                        <a:rPr lang="fr-FR" sz="1000" b="0" kern="1300" baseline="0" dirty="0">
                          <a:solidFill>
                            <a:schemeClr val="dk1"/>
                          </a:solidFill>
                          <a:effectLst/>
                          <a:latin typeface="Roboto" panose="02000000000000000000" pitchFamily="2" charset="0"/>
                          <a:ea typeface="Roboto" panose="02000000000000000000" pitchFamily="2" charset="0"/>
                          <a:cs typeface="+mn-cs"/>
                        </a:rPr>
                        <a:t>Les jeunes sont fatigués, mais ils sont forts et se battent. </a:t>
                      </a:r>
                    </a:p>
                    <a:p>
                      <a:pPr marL="171450" indent="-171450">
                        <a:buFont typeface="Wingdings" panose="05000000000000000000" pitchFamily="2" charset="2"/>
                        <a:buChar char="q"/>
                      </a:pPr>
                      <a:r>
                        <a:rPr lang="fr-FR" sz="1000" b="0" kern="1300" baseline="0" dirty="0">
                          <a:solidFill>
                            <a:schemeClr val="dk1"/>
                          </a:solidFill>
                          <a:effectLst/>
                          <a:latin typeface="Roboto" panose="02000000000000000000" pitchFamily="2" charset="0"/>
                          <a:ea typeface="Roboto" panose="02000000000000000000" pitchFamily="2" charset="0"/>
                          <a:cs typeface="+mn-cs"/>
                        </a:rPr>
                        <a:t>Les jeunes sont désespérés, et ils ne veulent pas se battre.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 cœur » </a:t>
            </a:r>
            <a:r>
              <a:rPr lang="fr-FR" sz="1200" b="1" dirty="0" err="1">
                <a:latin typeface="Roboto" panose="02000000000000000000" pitchFamily="2" charset="0"/>
                <a:ea typeface="Roboto" panose="02000000000000000000" pitchFamily="2" charset="0"/>
              </a:rPr>
              <a:t>Izïa</a:t>
            </a:r>
            <a:endParaRPr lang="fr-FR" sz="1200" dirty="0">
              <a:latin typeface="Roboto" panose="02000000000000000000" pitchFamily="2" charset="0"/>
              <a:ea typeface="Roboto" panose="02000000000000000000" pitchFamily="2" charset="0"/>
            </a:endParaRPr>
          </a:p>
        </p:txBody>
      </p:sp>
      <p:pic>
        <p:nvPicPr>
          <p:cNvPr id="29" name="Image 28">
            <a:extLst>
              <a:ext uri="{FF2B5EF4-FFF2-40B4-BE49-F238E27FC236}">
                <a16:creationId xmlns:a16="http://schemas.microsoft.com/office/drawing/2014/main" id="{A2E9250E-C621-8542-988E-D46151B9B725}"/>
              </a:ext>
            </a:extLst>
          </p:cNvPr>
          <p:cNvPicPr>
            <a:picLocks noChangeAspect="1"/>
          </p:cNvPicPr>
          <p:nvPr/>
        </p:nvPicPr>
        <p:blipFill>
          <a:blip r:embed="rId4"/>
          <a:stretch>
            <a:fillRect/>
          </a:stretch>
        </p:blipFill>
        <p:spPr>
          <a:xfrm>
            <a:off x="1920039" y="2902782"/>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5"/>
          <a:stretch>
            <a:fillRect/>
          </a:stretch>
        </p:blipFill>
        <p:spPr>
          <a:xfrm>
            <a:off x="1875705" y="1360114"/>
            <a:ext cx="508000" cy="508000"/>
          </a:xfrm>
          <a:prstGeom prst="rect">
            <a:avLst/>
          </a:prstGeom>
        </p:spPr>
      </p:pic>
      <p:pic>
        <p:nvPicPr>
          <p:cNvPr id="37" name="Image 36">
            <a:extLst>
              <a:ext uri="{FF2B5EF4-FFF2-40B4-BE49-F238E27FC236}">
                <a16:creationId xmlns:a16="http://schemas.microsoft.com/office/drawing/2014/main" id="{E0459876-6239-784E-B43F-C50AF3B3B9C9}"/>
              </a:ext>
            </a:extLst>
          </p:cNvPr>
          <p:cNvPicPr>
            <a:picLocks noChangeAspect="1"/>
          </p:cNvPicPr>
          <p:nvPr/>
        </p:nvPicPr>
        <p:blipFill>
          <a:blip r:embed="rId6"/>
          <a:stretch>
            <a:fillRect/>
          </a:stretch>
        </p:blipFill>
        <p:spPr>
          <a:xfrm>
            <a:off x="1920039" y="5168095"/>
            <a:ext cx="508000" cy="508000"/>
          </a:xfrm>
          <a:prstGeom prst="rect">
            <a:avLst/>
          </a:prstGeom>
        </p:spPr>
      </p:pic>
      <p:pic>
        <p:nvPicPr>
          <p:cNvPr id="42" name="Image 41">
            <a:extLst>
              <a:ext uri="{FF2B5EF4-FFF2-40B4-BE49-F238E27FC236}">
                <a16:creationId xmlns:a16="http://schemas.microsoft.com/office/drawing/2014/main" id="{43961641-1F41-154D-8A29-BEBF48EBF758}"/>
              </a:ext>
            </a:extLst>
          </p:cNvPr>
          <p:cNvPicPr>
            <a:picLocks noChangeAspect="1"/>
          </p:cNvPicPr>
          <p:nvPr/>
        </p:nvPicPr>
        <p:blipFill>
          <a:blip r:embed="rId7"/>
          <a:stretch>
            <a:fillRect/>
          </a:stretch>
        </p:blipFill>
        <p:spPr>
          <a:xfrm>
            <a:off x="7937" y="0"/>
            <a:ext cx="2743200" cy="660400"/>
          </a:xfrm>
          <a:prstGeom prst="rect">
            <a:avLst/>
          </a:prstGeom>
        </p:spPr>
      </p:pic>
      <p:graphicFrame>
        <p:nvGraphicFramePr>
          <p:cNvPr id="2" name="Tableau 1">
            <a:extLst>
              <a:ext uri="{FF2B5EF4-FFF2-40B4-BE49-F238E27FC236}">
                <a16:creationId xmlns:a16="http://schemas.microsoft.com/office/drawing/2014/main" id="{D4093EBD-BCCE-4EA9-AF79-D0529D9F0F68}"/>
              </a:ext>
            </a:extLst>
          </p:cNvPr>
          <p:cNvGraphicFramePr>
            <a:graphicFrameLocks noGrp="1"/>
          </p:cNvGraphicFramePr>
          <p:nvPr>
            <p:extLst>
              <p:ext uri="{D42A27DB-BD31-4B8C-83A1-F6EECF244321}">
                <p14:modId xmlns:p14="http://schemas.microsoft.com/office/powerpoint/2010/main" val="2125047210"/>
              </p:ext>
            </p:extLst>
          </p:nvPr>
        </p:nvGraphicFramePr>
        <p:xfrm>
          <a:off x="2664052" y="7273100"/>
          <a:ext cx="3251400" cy="1880783"/>
        </p:xfrm>
        <a:graphic>
          <a:graphicData uri="http://schemas.openxmlformats.org/drawingml/2006/table">
            <a:tbl>
              <a:tblPr firstRow="1" bandRow="1">
                <a:tableStyleId>{5C22544A-7EE6-4342-B048-85BDC9FD1C3A}</a:tableStyleId>
              </a:tblPr>
              <a:tblGrid>
                <a:gridCol w="2136747">
                  <a:extLst>
                    <a:ext uri="{9D8B030D-6E8A-4147-A177-3AD203B41FA5}">
                      <a16:colId xmlns:a16="http://schemas.microsoft.com/office/drawing/2014/main" val="3984738542"/>
                    </a:ext>
                  </a:extLst>
                </a:gridCol>
                <a:gridCol w="1114653">
                  <a:extLst>
                    <a:ext uri="{9D8B030D-6E8A-4147-A177-3AD203B41FA5}">
                      <a16:colId xmlns:a16="http://schemas.microsoft.com/office/drawing/2014/main" val="4200548134"/>
                    </a:ext>
                  </a:extLst>
                </a:gridCol>
              </a:tblGrid>
              <a:tr h="37084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a:ea typeface="+mn-ea"/>
                          <a:cs typeface="+mn-cs"/>
                        </a:rPr>
                        <a:t>Ton … s’accélère                </a:t>
                      </a:r>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a:t>
                      </a:r>
                      <a:endParaRPr lang="fr-FR" sz="1000" b="0" kern="1300" baseline="0" dirty="0">
                        <a:solidFill>
                          <a:schemeClr val="dk1"/>
                        </a:solidFill>
                        <a:effectLst/>
                        <a:latin typeface="Roboto" panose="02000000000000000000"/>
                        <a:ea typeface="+mn-ea"/>
                        <a:cs typeface="+mn-cs"/>
                      </a:endParaRPr>
                    </a:p>
                    <a:p>
                      <a:endParaRPr lang="fr-FR" sz="1000" dirty="0">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a:t>
                      </a:r>
                      <a:endParaRPr lang="fr-FR" sz="1000" dirty="0">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8751812"/>
                  </a:ext>
                </a:extLst>
              </a:tr>
              <a:tr h="37084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a:ea typeface="+mn-ea"/>
                          <a:cs typeface="+mn-cs"/>
                        </a:rPr>
                        <a:t>Fais tomber la …                </a:t>
                      </a:r>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a:t>
                      </a:r>
                      <a:endParaRPr lang="fr-FR" sz="1000" b="0" kern="1300" baseline="0" dirty="0">
                        <a:solidFill>
                          <a:schemeClr val="dk1"/>
                        </a:solidFill>
                        <a:effectLst/>
                        <a:latin typeface="Roboto" panose="02000000000000000000"/>
                        <a:ea typeface="+mn-ea"/>
                        <a:cs typeface="+mn-cs"/>
                      </a:endParaRPr>
                    </a:p>
                    <a:p>
                      <a:endParaRPr lang="fr-FR" sz="1000" dirty="0">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a:t>
                      </a:r>
                      <a:endParaRPr lang="fr-FR" sz="1000" dirty="0">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6916772"/>
                  </a:ext>
                </a:extLst>
              </a:tr>
              <a:tr h="370840">
                <a:tc>
                  <a:txBody>
                    <a:bodyPr/>
                    <a:lstStyle/>
                    <a:p>
                      <a:r>
                        <a:rPr lang="fr-FR" sz="1000" b="0" kern="1300" baseline="0" dirty="0">
                          <a:solidFill>
                            <a:schemeClr val="dk1"/>
                          </a:solidFill>
                          <a:effectLst/>
                          <a:latin typeface="Roboto" panose="02000000000000000000"/>
                          <a:ea typeface="+mn-ea"/>
                          <a:cs typeface="+mn-cs"/>
                        </a:rPr>
                        <a:t>Le … te désespère             </a:t>
                      </a:r>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a:t>
                      </a:r>
                      <a:endParaRPr lang="fr-FR" sz="1000" b="0" kern="1300" baseline="0" dirty="0">
                        <a:solidFill>
                          <a:schemeClr val="dk1"/>
                        </a:solidFill>
                        <a:effectLst/>
                        <a:latin typeface="Roboto" panose="02000000000000000000"/>
                        <a:ea typeface="+mn-ea"/>
                        <a:cs typeface="+mn-cs"/>
                      </a:endParaRPr>
                    </a:p>
                    <a:p>
                      <a:endParaRPr lang="fr-FR" sz="1000" dirty="0">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a:t>
                      </a:r>
                      <a:endParaRPr lang="fr-FR" sz="1000" dirty="0">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1423343"/>
                  </a:ext>
                </a:extLst>
              </a:tr>
              <a:tr h="37084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a:ea typeface="+mn-ea"/>
                          <a:cs typeface="+mn-cs"/>
                        </a:rPr>
                        <a:t>Tambourine dans ma …   </a:t>
                      </a:r>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a:t>
                      </a:r>
                      <a:endParaRPr lang="fr-FR" sz="1000" b="0" kern="1300" baseline="0" dirty="0">
                        <a:solidFill>
                          <a:schemeClr val="dk1"/>
                        </a:solidFill>
                        <a:effectLst/>
                        <a:latin typeface="Roboto" panose="02000000000000000000"/>
                        <a:ea typeface="+mn-ea"/>
                        <a:cs typeface="+mn-cs"/>
                      </a:endParaRPr>
                    </a:p>
                    <a:p>
                      <a:endParaRPr lang="fr-FR" sz="1000" dirty="0">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a:t>
                      </a:r>
                      <a:endParaRPr lang="fr-FR" sz="1000" dirty="0">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131835"/>
                  </a:ext>
                </a:extLst>
              </a:tr>
              <a:tr h="295823">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a:ea typeface="+mn-ea"/>
                          <a:cs typeface="+mn-cs"/>
                        </a:rPr>
                        <a:t>Reprends des …                 </a:t>
                      </a:r>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a:t>
                      </a:r>
                      <a:endParaRPr lang="fr-FR" sz="1000" b="0" kern="1300" baseline="0" dirty="0">
                        <a:solidFill>
                          <a:schemeClr val="dk1"/>
                        </a:solidFill>
                        <a:effectLst/>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a:t>
                      </a:r>
                      <a:endParaRPr lang="fr-FR" sz="1000" dirty="0">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6363129"/>
                  </a:ext>
                </a:extLst>
              </a:tr>
            </a:tbl>
          </a:graphicData>
        </a:graphic>
      </p:graphicFrame>
      <p:pic>
        <p:nvPicPr>
          <p:cNvPr id="32" name="Image 31">
            <a:extLst>
              <a:ext uri="{FF2B5EF4-FFF2-40B4-BE49-F238E27FC236}">
                <a16:creationId xmlns:a16="http://schemas.microsoft.com/office/drawing/2014/main" id="{8E856F73-521D-4CA7-8B52-54709F908A86}"/>
              </a:ext>
            </a:extLst>
          </p:cNvPr>
          <p:cNvPicPr/>
          <p:nvPr/>
        </p:nvPicPr>
        <p:blipFill rotWithShape="1">
          <a:blip r:embed="rId8"/>
          <a:srcRect l="38029" t="27337" r="42460" b="53263"/>
          <a:stretch/>
        </p:blipFill>
        <p:spPr bwMode="auto">
          <a:xfrm>
            <a:off x="4991832" y="7588152"/>
            <a:ext cx="507885" cy="307657"/>
          </a:xfrm>
          <a:prstGeom prst="rect">
            <a:avLst/>
          </a:prstGeom>
          <a:ln>
            <a:noFill/>
          </a:ln>
          <a:extLst>
            <a:ext uri="{53640926-AAD7-44D8-BBD7-CCE9431645EC}">
              <a14:shadowObscured xmlns:a14="http://schemas.microsoft.com/office/drawing/2010/main"/>
            </a:ext>
          </a:extLst>
        </p:spPr>
      </p:pic>
      <p:pic>
        <p:nvPicPr>
          <p:cNvPr id="30" name="Image 29">
            <a:extLst>
              <a:ext uri="{FF2B5EF4-FFF2-40B4-BE49-F238E27FC236}">
                <a16:creationId xmlns:a16="http://schemas.microsoft.com/office/drawing/2014/main" id="{E6500F42-984D-47EE-A7BD-72C43671A434}"/>
              </a:ext>
            </a:extLst>
          </p:cNvPr>
          <p:cNvPicPr/>
          <p:nvPr/>
        </p:nvPicPr>
        <p:blipFill rotWithShape="1">
          <a:blip r:embed="rId9"/>
          <a:srcRect l="27943" t="51440" r="62632" b="32393"/>
          <a:stretch/>
        </p:blipFill>
        <p:spPr bwMode="auto">
          <a:xfrm>
            <a:off x="5083894" y="7233883"/>
            <a:ext cx="319088" cy="307657"/>
          </a:xfrm>
          <a:prstGeom prst="rect">
            <a:avLst/>
          </a:prstGeom>
          <a:ln>
            <a:noFill/>
          </a:ln>
          <a:extLst>
            <a:ext uri="{53640926-AAD7-44D8-BBD7-CCE9431645EC}">
              <a14:shadowObscured xmlns:a14="http://schemas.microsoft.com/office/drawing/2010/main"/>
            </a:ext>
          </a:extLst>
        </p:spPr>
      </p:pic>
      <p:pic>
        <p:nvPicPr>
          <p:cNvPr id="26" name="Image 25">
            <a:extLst>
              <a:ext uri="{FF2B5EF4-FFF2-40B4-BE49-F238E27FC236}">
                <a16:creationId xmlns:a16="http://schemas.microsoft.com/office/drawing/2014/main" id="{7F452F3D-4D31-4016-948C-BF32CAE8046D}"/>
              </a:ext>
            </a:extLst>
          </p:cNvPr>
          <p:cNvPicPr/>
          <p:nvPr/>
        </p:nvPicPr>
        <p:blipFill rotWithShape="1">
          <a:blip r:embed="rId10"/>
          <a:srcRect l="60185" t="36449" r="25761" b="46796"/>
          <a:stretch/>
        </p:blipFill>
        <p:spPr bwMode="auto">
          <a:xfrm>
            <a:off x="4991717" y="7980158"/>
            <a:ext cx="508000" cy="306387"/>
          </a:xfrm>
          <a:prstGeom prst="rect">
            <a:avLst/>
          </a:prstGeom>
          <a:ln>
            <a:noFill/>
          </a:ln>
          <a:extLst>
            <a:ext uri="{53640926-AAD7-44D8-BBD7-CCE9431645EC}">
              <a14:shadowObscured xmlns:a14="http://schemas.microsoft.com/office/drawing/2010/main"/>
            </a:ext>
          </a:extLst>
        </p:spPr>
      </p:pic>
      <p:pic>
        <p:nvPicPr>
          <p:cNvPr id="27" name="Image 26">
            <a:extLst>
              <a:ext uri="{FF2B5EF4-FFF2-40B4-BE49-F238E27FC236}">
                <a16:creationId xmlns:a16="http://schemas.microsoft.com/office/drawing/2014/main" id="{196CD37B-8C7C-4A6B-99F9-08C15E042BAE}"/>
              </a:ext>
            </a:extLst>
          </p:cNvPr>
          <p:cNvPicPr/>
          <p:nvPr/>
        </p:nvPicPr>
        <p:blipFill rotWithShape="1">
          <a:blip r:embed="rId11"/>
          <a:srcRect l="41336" t="30571" r="52050" b="63549"/>
          <a:stretch/>
        </p:blipFill>
        <p:spPr bwMode="auto">
          <a:xfrm>
            <a:off x="5015632" y="8370894"/>
            <a:ext cx="508001" cy="303821"/>
          </a:xfrm>
          <a:prstGeom prst="rect">
            <a:avLst/>
          </a:prstGeom>
          <a:ln>
            <a:noFill/>
          </a:ln>
          <a:extLst>
            <a:ext uri="{53640926-AAD7-44D8-BBD7-CCE9431645EC}">
              <a14:shadowObscured xmlns:a14="http://schemas.microsoft.com/office/drawing/2010/main"/>
            </a:ext>
          </a:extLst>
        </p:spPr>
      </p:pic>
      <p:pic>
        <p:nvPicPr>
          <p:cNvPr id="28" name="Image 27">
            <a:extLst>
              <a:ext uri="{FF2B5EF4-FFF2-40B4-BE49-F238E27FC236}">
                <a16:creationId xmlns:a16="http://schemas.microsoft.com/office/drawing/2014/main" id="{42A2BA6A-EF62-49FC-AC45-7A47A0CF9962}"/>
              </a:ext>
            </a:extLst>
          </p:cNvPr>
          <p:cNvPicPr/>
          <p:nvPr/>
        </p:nvPicPr>
        <p:blipFill rotWithShape="1">
          <a:blip r:embed="rId12"/>
          <a:srcRect l="23148" t="39977" r="64286" b="31805"/>
          <a:stretch/>
        </p:blipFill>
        <p:spPr bwMode="auto">
          <a:xfrm>
            <a:off x="5083894" y="8754442"/>
            <a:ext cx="402445" cy="360680"/>
          </a:xfrm>
          <a:prstGeom prst="rect">
            <a:avLst/>
          </a:prstGeom>
          <a:ln>
            <a:noFill/>
          </a:ln>
          <a:extLst>
            <a:ext uri="{53640926-AAD7-44D8-BBD7-CCE9431645EC}">
              <a14:shadowObscured xmlns:a14="http://schemas.microsoft.com/office/drawing/2010/main"/>
            </a:ext>
          </a:extLst>
        </p:spPr>
      </p:pic>
      <p:pic>
        <p:nvPicPr>
          <p:cNvPr id="5" name="Image 4">
            <a:extLst>
              <a:ext uri="{FF2B5EF4-FFF2-40B4-BE49-F238E27FC236}">
                <a16:creationId xmlns:a16="http://schemas.microsoft.com/office/drawing/2014/main" id="{A8EF96B7-A05B-4946-BC9C-E59D54B4AE05}"/>
              </a:ext>
            </a:extLst>
          </p:cNvPr>
          <p:cNvPicPr>
            <a:picLocks noChangeAspect="1"/>
          </p:cNvPicPr>
          <p:nvPr/>
        </p:nvPicPr>
        <p:blipFill>
          <a:blip r:embed="rId13"/>
          <a:stretch>
            <a:fillRect/>
          </a:stretch>
        </p:blipFill>
        <p:spPr>
          <a:xfrm>
            <a:off x="5078802" y="5721452"/>
            <a:ext cx="2116685" cy="1079449"/>
          </a:xfrm>
          <a:prstGeom prst="rect">
            <a:avLst/>
          </a:prstGeom>
        </p:spPr>
      </p:pic>
      <p:sp>
        <p:nvSpPr>
          <p:cNvPr id="3" name="Rectangle 2">
            <a:extLst>
              <a:ext uri="{FF2B5EF4-FFF2-40B4-BE49-F238E27FC236}">
                <a16:creationId xmlns:a16="http://schemas.microsoft.com/office/drawing/2014/main" id="{8AAA9B1E-9289-43E5-9CC5-80507D78E3BF}"/>
              </a:ext>
            </a:extLst>
          </p:cNvPr>
          <p:cNvSpPr/>
          <p:nvPr/>
        </p:nvSpPr>
        <p:spPr>
          <a:xfrm>
            <a:off x="5486339" y="7284368"/>
            <a:ext cx="1374094" cy="246221"/>
          </a:xfrm>
          <a:prstGeom prst="rect">
            <a:avLst/>
          </a:prstGeom>
        </p:spPr>
        <p:txBody>
          <a:bodyPr wrap="none">
            <a:spAutoFit/>
          </a:bodyPr>
          <a:lstStyle/>
          <a:p>
            <a:r>
              <a:rPr lang="fr-FR" sz="1000" dirty="0">
                <a:latin typeface="Roboto" panose="02000000000000000000" pitchFamily="2" charset="0"/>
                <a:ea typeface="Roboto" panose="02000000000000000000" pitchFamily="2" charset="0"/>
              </a:rPr>
              <a:t>……………………….</a:t>
            </a:r>
            <a:endParaRPr lang="fr-FR" sz="1000" dirty="0"/>
          </a:p>
        </p:txBody>
      </p:sp>
      <p:sp>
        <p:nvSpPr>
          <p:cNvPr id="18" name="Rectangle 17">
            <a:extLst>
              <a:ext uri="{FF2B5EF4-FFF2-40B4-BE49-F238E27FC236}">
                <a16:creationId xmlns:a16="http://schemas.microsoft.com/office/drawing/2014/main" id="{C11403AF-CCC6-4669-8457-077663E2375C}"/>
              </a:ext>
            </a:extLst>
          </p:cNvPr>
          <p:cNvSpPr/>
          <p:nvPr/>
        </p:nvSpPr>
        <p:spPr>
          <a:xfrm>
            <a:off x="5523633" y="7646035"/>
            <a:ext cx="1374094" cy="246221"/>
          </a:xfrm>
          <a:prstGeom prst="rect">
            <a:avLst/>
          </a:prstGeom>
        </p:spPr>
        <p:txBody>
          <a:bodyPr wrap="none">
            <a:spAutoFit/>
          </a:bodyPr>
          <a:lstStyle/>
          <a:p>
            <a:r>
              <a:rPr lang="fr-FR" sz="1000" dirty="0">
                <a:latin typeface="Roboto" panose="02000000000000000000" pitchFamily="2" charset="0"/>
                <a:ea typeface="Roboto" panose="02000000000000000000" pitchFamily="2" charset="0"/>
              </a:rPr>
              <a:t>……………………….</a:t>
            </a:r>
            <a:endParaRPr lang="fr-FR" sz="1000" dirty="0"/>
          </a:p>
        </p:txBody>
      </p:sp>
      <p:sp>
        <p:nvSpPr>
          <p:cNvPr id="19" name="Rectangle 18">
            <a:extLst>
              <a:ext uri="{FF2B5EF4-FFF2-40B4-BE49-F238E27FC236}">
                <a16:creationId xmlns:a16="http://schemas.microsoft.com/office/drawing/2014/main" id="{15D5DCB3-193E-4864-A201-2474D4966BA8}"/>
              </a:ext>
            </a:extLst>
          </p:cNvPr>
          <p:cNvSpPr/>
          <p:nvPr/>
        </p:nvSpPr>
        <p:spPr>
          <a:xfrm>
            <a:off x="5506675" y="8035093"/>
            <a:ext cx="1374094" cy="246221"/>
          </a:xfrm>
          <a:prstGeom prst="rect">
            <a:avLst/>
          </a:prstGeom>
        </p:spPr>
        <p:txBody>
          <a:bodyPr wrap="none">
            <a:spAutoFit/>
          </a:bodyPr>
          <a:lstStyle/>
          <a:p>
            <a:r>
              <a:rPr lang="fr-FR" sz="1000" dirty="0">
                <a:latin typeface="Roboto" panose="02000000000000000000" pitchFamily="2" charset="0"/>
                <a:ea typeface="Roboto" panose="02000000000000000000" pitchFamily="2" charset="0"/>
              </a:rPr>
              <a:t>……………………….</a:t>
            </a:r>
            <a:endParaRPr lang="fr-FR" sz="1000" dirty="0"/>
          </a:p>
        </p:txBody>
      </p:sp>
      <p:sp>
        <p:nvSpPr>
          <p:cNvPr id="20" name="Rectangle 19">
            <a:extLst>
              <a:ext uri="{FF2B5EF4-FFF2-40B4-BE49-F238E27FC236}">
                <a16:creationId xmlns:a16="http://schemas.microsoft.com/office/drawing/2014/main" id="{F014F684-8972-46A9-AE3A-AE499F6DD782}"/>
              </a:ext>
            </a:extLst>
          </p:cNvPr>
          <p:cNvSpPr/>
          <p:nvPr/>
        </p:nvSpPr>
        <p:spPr>
          <a:xfrm>
            <a:off x="5506675" y="8419986"/>
            <a:ext cx="1374094" cy="246221"/>
          </a:xfrm>
          <a:prstGeom prst="rect">
            <a:avLst/>
          </a:prstGeom>
        </p:spPr>
        <p:txBody>
          <a:bodyPr wrap="none">
            <a:spAutoFit/>
          </a:bodyPr>
          <a:lstStyle/>
          <a:p>
            <a:r>
              <a:rPr lang="fr-FR" sz="1000" dirty="0">
                <a:latin typeface="Roboto" panose="02000000000000000000" pitchFamily="2" charset="0"/>
              </a:rPr>
              <a:t>……………………….</a:t>
            </a:r>
          </a:p>
        </p:txBody>
      </p:sp>
      <p:sp>
        <p:nvSpPr>
          <p:cNvPr id="21" name="Rectangle 20">
            <a:extLst>
              <a:ext uri="{FF2B5EF4-FFF2-40B4-BE49-F238E27FC236}">
                <a16:creationId xmlns:a16="http://schemas.microsoft.com/office/drawing/2014/main" id="{D46B2610-051E-4B3D-92A0-D1A3FF76F86D}"/>
              </a:ext>
            </a:extLst>
          </p:cNvPr>
          <p:cNvSpPr/>
          <p:nvPr/>
        </p:nvSpPr>
        <p:spPr>
          <a:xfrm>
            <a:off x="5513825" y="8827541"/>
            <a:ext cx="1374094" cy="246221"/>
          </a:xfrm>
          <a:prstGeom prst="rect">
            <a:avLst/>
          </a:prstGeom>
        </p:spPr>
        <p:txBody>
          <a:bodyPr wrap="none">
            <a:spAutoFit/>
          </a:bodyPr>
          <a:lstStyle/>
          <a:p>
            <a:r>
              <a:rPr lang="fr-FR" sz="1000" dirty="0">
                <a:latin typeface="Roboto" panose="02000000000000000000" pitchFamily="2" charset="0"/>
              </a:rPr>
              <a:t>……………………….</a:t>
            </a:r>
          </a:p>
        </p:txBody>
      </p:sp>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9B9375-AFAD-884F-832E-997C5952A166}"/>
              </a:ext>
            </a:extLst>
          </p:cNvPr>
          <p:cNvPicPr>
            <a:picLocks noChangeAspect="1"/>
          </p:cNvPicPr>
          <p:nvPr/>
        </p:nvPicPr>
        <p:blipFill rotWithShape="1">
          <a:blip r:embed="rId3"/>
          <a:srcRect b="5937"/>
          <a:stretch/>
        </p:blipFill>
        <p:spPr>
          <a:xfrm>
            <a:off x="7937" y="5556"/>
            <a:ext cx="7543800" cy="10046538"/>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352780181"/>
              </p:ext>
            </p:extLst>
          </p:nvPr>
        </p:nvGraphicFramePr>
        <p:xfrm>
          <a:off x="864394" y="1128713"/>
          <a:ext cx="6369404" cy="838437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5194C4"/>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deux.</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Les jeunes sont […] fatigués ». </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Dressez une liste de 10 conseils pour ados fatigués, afin qu’ils retrouvent de la force et de l’énergie. </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Enregistrez-vous, soyez dynamiques !</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036335">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Votre professeur est fatigué.</a:t>
                      </a:r>
                    </a:p>
                    <a:p>
                      <a:pPr algn="just"/>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Sur un morceau de papier, écrivez-lui un conseil pour retrouver la forme.</a:t>
                      </a:r>
                    </a:p>
                    <a:p>
                      <a:pPr algn="l"/>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Mélangez tous les papiers, et chacun va en tirer un au sort. </a:t>
                      </a:r>
                      <a:b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b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Lisez à voix haute le conseil que vous avez reçu. </a:t>
                      </a:r>
                      <a:endParaRPr lang="fr-FR" sz="1000" b="0" kern="1300" baseline="0" dirty="0">
                        <a:solidFill>
                          <a:schemeClr val="dk1"/>
                        </a:solidFill>
                        <a:effectLst/>
                        <a:highlight>
                          <a:srgbClr val="FFFF00"/>
                        </a:highlight>
                        <a:latin typeface="Roboto" panose="02000000000000000000" pitchFamily="2" charset="0"/>
                        <a:ea typeface="Roboto" panose="02000000000000000000" pitchFamily="2" charset="0"/>
                        <a:cs typeface="Roboto" panose="02000000000000000000" pitchFamily="2" charset="0"/>
                      </a:endParaRP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Le professeur choisit les trois conseils qu’il préfère !</a:t>
                      </a:r>
                    </a:p>
                    <a:p>
                      <a:endParaRPr lang="fr-FR" sz="1000" b="0" i="0" kern="1300" baseline="0" dirty="0">
                        <a:solidFill>
                          <a:schemeClr val="dk1"/>
                        </a:solidFill>
                        <a:effectLst/>
                        <a:highlight>
                          <a:srgbClr val="FFFF00"/>
                        </a:highligh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Comment imaginez-vous le clip ? </a:t>
                      </a:r>
                    </a:p>
                    <a:p>
                      <a:r>
                        <a:rPr lang="fr-FR" sz="1000" b="0" kern="1300" baseline="0" dirty="0">
                          <a:solidFill>
                            <a:schemeClr val="dk1"/>
                          </a:solidFill>
                          <a:effectLst/>
                          <a:latin typeface="Roboto" panose="02000000000000000000" pitchFamily="2" charset="0"/>
                          <a:ea typeface="+mn-ea"/>
                          <a:cs typeface="+mn-cs"/>
                        </a:rPr>
                        <a:t>Les couleurs ? Les actions ? Les personnes ? </a:t>
                      </a:r>
                    </a:p>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panose="02000000000000000000" pitchFamily="2" charset="0"/>
                          <a:ea typeface="+mn-ea"/>
                          <a:cs typeface="+mn-cs"/>
                        </a:rPr>
                        <a:t>Flashez le QR code pour visionner le clip d’</a:t>
                      </a:r>
                      <a:r>
                        <a:rPr lang="fr-FR" sz="1000" b="0" kern="1300" baseline="0" dirty="0" err="1">
                          <a:solidFill>
                            <a:schemeClr val="dk1"/>
                          </a:solidFill>
                          <a:effectLst/>
                          <a:latin typeface="Roboto" panose="02000000000000000000" pitchFamily="2" charset="0"/>
                          <a:ea typeface="+mn-ea"/>
                          <a:cs typeface="+mn-cs"/>
                        </a:rPr>
                        <a:t>Izïa</a:t>
                      </a:r>
                      <a:r>
                        <a:rPr lang="fr-FR" sz="1000" b="0" kern="1300" baseline="0" dirty="0">
                          <a:solidFill>
                            <a:schemeClr val="dk1"/>
                          </a:solidFill>
                          <a:effectLst/>
                          <a:latin typeface="Roboto" panose="02000000000000000000" pitchFamily="2" charset="0"/>
                          <a:ea typeface="+mn-ea"/>
                          <a:cs typeface="+mn-cs"/>
                        </a:rPr>
                        <a:t> et comparez avec vos hypothèses.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 cœur » </a:t>
            </a:r>
            <a:r>
              <a:rPr lang="fr-FR" sz="1200" b="1" dirty="0" err="1">
                <a:latin typeface="Roboto" panose="02000000000000000000" pitchFamily="2" charset="0"/>
                <a:ea typeface="Roboto" panose="02000000000000000000" pitchFamily="2" charset="0"/>
              </a:rPr>
              <a:t>Izïa</a:t>
            </a:r>
            <a:endParaRPr lang="fr-FR" sz="1200" dirty="0">
              <a:latin typeface="Roboto" panose="02000000000000000000" pitchFamily="2" charset="0"/>
              <a:ea typeface="Roboto" panose="02000000000000000000" pitchFamily="2" charset="0"/>
            </a:endParaRPr>
          </a:p>
        </p:txBody>
      </p:sp>
      <p:pic>
        <p:nvPicPr>
          <p:cNvPr id="26" name="Image 25">
            <a:extLst>
              <a:ext uri="{FF2B5EF4-FFF2-40B4-BE49-F238E27FC236}">
                <a16:creationId xmlns:a16="http://schemas.microsoft.com/office/drawing/2014/main" id="{3FC8680E-E5A4-604C-A8BF-CFA2B7EF583E}"/>
              </a:ext>
            </a:extLst>
          </p:cNvPr>
          <p:cNvPicPr>
            <a:picLocks noChangeAspect="1"/>
          </p:cNvPicPr>
          <p:nvPr/>
        </p:nvPicPr>
        <p:blipFill>
          <a:blip r:embed="rId4"/>
          <a:stretch>
            <a:fillRect/>
          </a:stretch>
        </p:blipFill>
        <p:spPr>
          <a:xfrm>
            <a:off x="0" y="0"/>
            <a:ext cx="2743200" cy="660400"/>
          </a:xfrm>
          <a:prstGeom prst="rect">
            <a:avLst/>
          </a:prstGeom>
        </p:spPr>
      </p:pic>
      <p:pic>
        <p:nvPicPr>
          <p:cNvPr id="32" name="Image 31">
            <a:extLst>
              <a:ext uri="{FF2B5EF4-FFF2-40B4-BE49-F238E27FC236}">
                <a16:creationId xmlns:a16="http://schemas.microsoft.com/office/drawing/2014/main" id="{05B76B6D-E48D-034C-9799-43DB849CFE1A}"/>
              </a:ext>
            </a:extLst>
          </p:cNvPr>
          <p:cNvPicPr>
            <a:picLocks noChangeAspect="1"/>
          </p:cNvPicPr>
          <p:nvPr/>
        </p:nvPicPr>
        <p:blipFill>
          <a:blip r:embed="rId5"/>
          <a:stretch>
            <a:fillRect/>
          </a:stretch>
        </p:blipFill>
        <p:spPr>
          <a:xfrm>
            <a:off x="1919537" y="3293060"/>
            <a:ext cx="508000" cy="508000"/>
          </a:xfrm>
          <a:prstGeom prst="rect">
            <a:avLst/>
          </a:prstGeom>
        </p:spPr>
      </p:pic>
      <p:pic>
        <p:nvPicPr>
          <p:cNvPr id="3" name="Image 2">
            <a:extLst>
              <a:ext uri="{FF2B5EF4-FFF2-40B4-BE49-F238E27FC236}">
                <a16:creationId xmlns:a16="http://schemas.microsoft.com/office/drawing/2014/main" id="{C6ADFF08-85FF-4F43-99F6-93CFA0096056}"/>
              </a:ext>
            </a:extLst>
          </p:cNvPr>
          <p:cNvPicPr>
            <a:picLocks noChangeAspect="1"/>
          </p:cNvPicPr>
          <p:nvPr/>
        </p:nvPicPr>
        <p:blipFill>
          <a:blip r:embed="rId6"/>
          <a:stretch>
            <a:fillRect/>
          </a:stretch>
        </p:blipFill>
        <p:spPr>
          <a:xfrm>
            <a:off x="1702046" y="4837212"/>
            <a:ext cx="696814" cy="696814"/>
          </a:xfrm>
          <a:prstGeom prst="rect">
            <a:avLst/>
          </a:prstGeom>
        </p:spPr>
      </p:pic>
      <p:pic>
        <p:nvPicPr>
          <p:cNvPr id="16" name="Image 15">
            <a:extLst>
              <a:ext uri="{FF2B5EF4-FFF2-40B4-BE49-F238E27FC236}">
                <a16:creationId xmlns:a16="http://schemas.microsoft.com/office/drawing/2014/main" id="{E1177360-5410-4A08-89B5-DB919442B5BA}"/>
              </a:ext>
            </a:extLst>
          </p:cNvPr>
          <p:cNvPicPr>
            <a:picLocks noChangeAspect="1"/>
          </p:cNvPicPr>
          <p:nvPr/>
        </p:nvPicPr>
        <p:blipFill>
          <a:blip r:embed="rId7"/>
          <a:stretch>
            <a:fillRect/>
          </a:stretch>
        </p:blipFill>
        <p:spPr>
          <a:xfrm>
            <a:off x="1890860" y="1524421"/>
            <a:ext cx="508000" cy="508000"/>
          </a:xfrm>
          <a:prstGeom prst="rect">
            <a:avLst/>
          </a:prstGeom>
        </p:spPr>
      </p:pic>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F3B948B-0300-344F-9CFE-286342CEE9EB}"/>
              </a:ext>
            </a:extLst>
          </p:cNvPr>
          <p:cNvPicPr>
            <a:picLocks noChangeAspect="1"/>
          </p:cNvPicPr>
          <p:nvPr/>
        </p:nvPicPr>
        <p:blipFill rotWithShape="1">
          <a:blip r:embed="rId3"/>
          <a:srcRect b="5772"/>
          <a:stretch/>
        </p:blipFill>
        <p:spPr>
          <a:xfrm>
            <a:off x="7937" y="5556"/>
            <a:ext cx="7543800" cy="10064131"/>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4203580875"/>
              </p:ext>
            </p:extLst>
          </p:nvPr>
        </p:nvGraphicFramePr>
        <p:xfrm>
          <a:off x="3923519" y="1323497"/>
          <a:ext cx="3294990" cy="8507054"/>
        </p:xfrm>
        <a:graphic>
          <a:graphicData uri="http://schemas.openxmlformats.org/drawingml/2006/table">
            <a:tbl>
              <a:tblPr bandRow="1">
                <a:tableStyleId>{073A0DAA-6AF3-43AB-8588-CEC1D06C72B9}</a:tableStyleId>
              </a:tblPr>
              <a:tblGrid>
                <a:gridCol w="3294990">
                  <a:extLst>
                    <a:ext uri="{9D8B030D-6E8A-4147-A177-3AD203B41FA5}">
                      <a16:colId xmlns:a16="http://schemas.microsoft.com/office/drawing/2014/main" val="9856797"/>
                    </a:ext>
                  </a:extLst>
                </a:gridCol>
              </a:tblGrid>
              <a:tr h="360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1"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Associez une icône à chaque phrase.</a:t>
                      </a: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1" u="none" strike="noStrike" kern="1300" cap="none" spc="0" normalizeH="0" baseline="0" noProof="0" dirty="0">
                        <a:ln>
                          <a:noFill/>
                        </a:ln>
                        <a:solidFill>
                          <a:prstClr val="black"/>
                        </a:solidFill>
                        <a:effectLst/>
                        <a:uLnTx/>
                        <a:uFillTx/>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Ton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battement</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 s’accélère / Fais tomber la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fièvre</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 / Le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silence</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 te désespère / Tambourine dans ma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poitrine</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 / Reprends des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couleurs</a:t>
                      </a:r>
                      <a:endParaRPr kumimoji="0" lang="fr-FR" sz="1000" b="0" i="0" u="sng"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C. Choisissez la phrase qui résume le message de la chanson.</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Les jeunes sont fatigués, mais ils sont forts et se battent.</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p>
                      <a:endParaRPr lang="fr-FR" sz="16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418091">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1" i="1" kern="1300" baseline="0" dirty="0">
                          <a:solidFill>
                            <a:schemeClr val="dk1"/>
                          </a:solidFill>
                          <a:effectLst/>
                          <a:latin typeface="Roboto Medium" panose="02000000000000000000" pitchFamily="2" charset="0"/>
                          <a:ea typeface="+mn-ea"/>
                          <a:cs typeface="+mn-cs"/>
                        </a:rPr>
                        <a:t>À deux.</a:t>
                      </a:r>
                    </a:p>
                    <a:p>
                      <a:pPr algn="just"/>
                      <a:r>
                        <a:rPr lang="fr-FR" sz="1000" b="1" i="0" kern="1300" baseline="0" dirty="0">
                          <a:solidFill>
                            <a:schemeClr val="dk1"/>
                          </a:solidFill>
                          <a:effectLst/>
                          <a:latin typeface="Roboto Medium" panose="02000000000000000000" pitchFamily="2" charset="0"/>
                          <a:ea typeface="+mn-ea"/>
                          <a:cs typeface="+mn-cs"/>
                        </a:rPr>
                        <a:t>« Les jeunes sont […] fatigués ». </a:t>
                      </a:r>
                    </a:p>
                    <a:p>
                      <a:pPr algn="just"/>
                      <a:r>
                        <a:rPr lang="fr-FR" sz="1000" b="1" i="0" kern="1300" baseline="0" dirty="0">
                          <a:solidFill>
                            <a:schemeClr val="dk1"/>
                          </a:solidFill>
                          <a:effectLst/>
                          <a:latin typeface="Roboto Medium" panose="02000000000000000000" pitchFamily="2" charset="0"/>
                          <a:ea typeface="+mn-ea"/>
                          <a:cs typeface="+mn-cs"/>
                        </a:rPr>
                        <a:t>Dressez une liste de 10 conseils pour ados fatigués, afin qu’ils retrouvent de la force et de l’énergie. </a:t>
                      </a:r>
                    </a:p>
                    <a:p>
                      <a:pPr algn="just"/>
                      <a:r>
                        <a:rPr lang="fr-FR" sz="1000" b="1" i="0" kern="1300" baseline="0" dirty="0">
                          <a:solidFill>
                            <a:schemeClr val="dk1"/>
                          </a:solidFill>
                          <a:effectLst/>
                          <a:latin typeface="Roboto Medium" panose="02000000000000000000" pitchFamily="2" charset="0"/>
                          <a:ea typeface="+mn-ea"/>
                          <a:cs typeface="+mn-cs"/>
                        </a:rPr>
                        <a:t>Enregistrez-vous, soyez dynamiques !</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0" i="1" kern="1300" baseline="0" dirty="0">
                          <a:solidFill>
                            <a:srgbClr val="E05329"/>
                          </a:solidFill>
                          <a:effectLst/>
                          <a:latin typeface="Roboto Medium" panose="02000000000000000000" pitchFamily="2" charset="0"/>
                          <a:ea typeface="+mn-ea"/>
                          <a:cs typeface="+mn-cs"/>
                        </a:rPr>
                        <a:t>Piste de correction : </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Pour retrouver de la force et de l’énergie, tu dois te coucher tôt, tu peux lire avant de dormir, tu dois manger équilibré, tu peux faire du yoga ou du sport…</a:t>
                      </a:r>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3954734">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1" kern="1300" baseline="0" dirty="0">
                          <a:solidFill>
                            <a:schemeClr val="dk1"/>
                          </a:solidFill>
                          <a:effectLst/>
                          <a:latin typeface="Roboto" panose="02000000000000000000" pitchFamily="2" charset="0"/>
                          <a:ea typeface="+mn-ea"/>
                          <a:cs typeface="+mn-cs"/>
                        </a:rPr>
                        <a:t>Votre professeur est fatigué.</a:t>
                      </a:r>
                    </a:p>
                    <a:p>
                      <a:pPr algn="just"/>
                      <a:r>
                        <a:rPr lang="fr-FR" sz="1000" b="1" kern="1300" baseline="0" dirty="0">
                          <a:solidFill>
                            <a:schemeClr val="dk1"/>
                          </a:solidFill>
                          <a:effectLst/>
                          <a:latin typeface="Roboto" panose="02000000000000000000" pitchFamily="2" charset="0"/>
                          <a:ea typeface="+mn-ea"/>
                          <a:cs typeface="+mn-cs"/>
                        </a:rPr>
                        <a:t>Sur un morceau de papier, écrivez-lui un conseil pour retrouver la forme.</a:t>
                      </a:r>
                    </a:p>
                    <a:p>
                      <a:pPr algn="just"/>
                      <a:r>
                        <a:rPr lang="fr-FR" sz="1000" b="1" kern="1300" baseline="0" dirty="0">
                          <a:solidFill>
                            <a:schemeClr val="dk1"/>
                          </a:solidFill>
                          <a:effectLst/>
                          <a:latin typeface="Roboto" panose="02000000000000000000" pitchFamily="2" charset="0"/>
                          <a:ea typeface="+mn-ea"/>
                          <a:cs typeface="+mn-cs"/>
                        </a:rPr>
                        <a:t>Mélangez tous les papiers, et chacun va en tirer un au sort. Lisez à voix haute le conseil que vous avez reçu. </a:t>
                      </a:r>
                    </a:p>
                    <a:p>
                      <a:pPr algn="just"/>
                      <a:r>
                        <a:rPr lang="fr-FR" sz="1000" b="1" kern="1300" baseline="0" dirty="0">
                          <a:solidFill>
                            <a:schemeClr val="dk1"/>
                          </a:solidFill>
                          <a:effectLst/>
                          <a:latin typeface="Roboto" panose="02000000000000000000" pitchFamily="2" charset="0"/>
                          <a:ea typeface="+mn-ea"/>
                          <a:cs typeface="+mn-cs"/>
                        </a:rPr>
                        <a:t>Le professeur choisit les trois conseils qu’il préfère !</a:t>
                      </a:r>
                    </a:p>
                    <a:p>
                      <a:pPr algn="just"/>
                      <a:endParaRPr lang="fr-FR" sz="1000" b="0" kern="1300" baseline="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Medium" panose="02000000000000000000" pitchFamily="2" charset="0"/>
                          <a:ea typeface="+mn-ea"/>
                          <a:cs typeface="+mn-cs"/>
                        </a:rPr>
                        <a:t>Piste de correction : </a:t>
                      </a:r>
                    </a:p>
                    <a:p>
                      <a:pPr algn="just"/>
                      <a:endParaRPr lang="fr-FR" sz="1000" i="1"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Ne corrigez pas les devoirs de vos élèves tard le soir.</a:t>
                      </a:r>
                    </a:p>
                    <a:p>
                      <a:pPr algn="just"/>
                      <a:r>
                        <a:rPr lang="fr-FR" sz="1000" i="1" kern="1300" dirty="0">
                          <a:solidFill>
                            <a:srgbClr val="E05329"/>
                          </a:solidFill>
                          <a:effectLst/>
                          <a:latin typeface="Roboto" panose="02000000000000000000" pitchFamily="2" charset="0"/>
                          <a:ea typeface="+mn-ea"/>
                          <a:cs typeface="+mn-cs"/>
                        </a:rPr>
                        <a:t>Il faut bien dormir la nuit.</a:t>
                      </a:r>
                    </a:p>
                    <a:p>
                      <a:pPr algn="just"/>
                      <a:r>
                        <a:rPr lang="fr-FR" sz="1000" i="1" kern="1300" dirty="0">
                          <a:solidFill>
                            <a:srgbClr val="E05329"/>
                          </a:solidFill>
                          <a:effectLst/>
                          <a:latin typeface="Roboto" panose="02000000000000000000" pitchFamily="2" charset="0"/>
                          <a:ea typeface="+mn-ea"/>
                          <a:cs typeface="+mn-cs"/>
                        </a:rPr>
                        <a:t>Vous devez partir en vacances à la plage.</a:t>
                      </a:r>
                      <a:endParaRPr lang="fr-FR" sz="1000"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378309"/>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a:t>
            </a:r>
            <a:r>
              <a:rPr lang="fr-FR" sz="800" kern="1000" dirty="0">
                <a:latin typeface="Roboto Light" panose="02000000000000000000" pitchFamily="2" charset="0"/>
                <a:ea typeface="Roboto" panose="02000000000000000000" pitchFamily="2" charset="0"/>
              </a:rPr>
              <a:t>Céline </a:t>
            </a:r>
            <a:r>
              <a:rPr lang="fr-FR" sz="800" kern="1000" dirty="0" err="1">
                <a:latin typeface="Roboto Light" panose="02000000000000000000" pitchFamily="2" charset="0"/>
                <a:ea typeface="Roboto" panose="02000000000000000000" pitchFamily="2" charset="0"/>
              </a:rPr>
              <a:t>Eydieux</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du CAVILAM - Alliance Française</a:t>
            </a:r>
          </a:p>
          <a:p>
            <a:pPr>
              <a:lnSpc>
                <a:spcPts val="960"/>
              </a:lnSpc>
            </a:pPr>
            <a:r>
              <a:rPr lang="fr-FR" sz="800" dirty="0">
                <a:latin typeface="Roboto Light" panose="02000000000000000000" pitchFamily="2" charset="0"/>
                <a:ea typeface="Roboto" panose="02000000000000000000" pitchFamily="2" charset="0"/>
              </a:rPr>
              <a:t>pour </a:t>
            </a:r>
            <a:r>
              <a:rPr lang="fr-FR" sz="800">
                <a:latin typeface="Roboto Light" panose="02000000000000000000" pitchFamily="2" charset="0"/>
                <a:ea typeface="Roboto" panose="02000000000000000000" pitchFamily="2" charset="0"/>
              </a:rPr>
              <a:t>l’Institut français et le CNM</a:t>
            </a:r>
            <a:endParaRPr lang="fr-FR" sz="800" dirty="0">
              <a:latin typeface="Roboto Light" panose="02000000000000000000" pitchFamily="2" charset="0"/>
              <a:ea typeface="Roboto" panose="02000000000000000000" pitchFamily="2" charset="0"/>
            </a:endParaRP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4276415511"/>
              </p:ext>
            </p:extLst>
          </p:nvPr>
        </p:nvGraphicFramePr>
        <p:xfrm>
          <a:off x="325877" y="998043"/>
          <a:ext cx="3279702" cy="8721225"/>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43382">
                <a:tc>
                  <a:txBody>
                    <a:bodyPr/>
                    <a:lstStyle/>
                    <a:p>
                      <a:r>
                        <a:rPr lang="fr-FR" sz="1600" b="1" i="0" kern="1300" baseline="0" dirty="0">
                          <a:latin typeface="Roboto" panose="02000000000000000000" pitchFamily="2" charset="0"/>
                        </a:rPr>
                        <a:t>Avant l’écoute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3198">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655228">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1" i="1" kern="1300" baseline="0" dirty="0">
                          <a:solidFill>
                            <a:schemeClr val="dk1"/>
                          </a:solidFill>
                          <a:effectLst/>
                          <a:latin typeface="Roboto Medium" panose="02000000000000000000" pitchFamily="2" charset="0"/>
                          <a:ea typeface="Roboto Medium" panose="02000000000000000000" pitchFamily="2" charset="0"/>
                          <a:cs typeface="+mn-cs"/>
                        </a:rPr>
                        <a:t>« Les jeunes sont fatigués par … »</a:t>
                      </a:r>
                    </a:p>
                    <a:p>
                      <a:pPr algn="just"/>
                      <a:r>
                        <a:rPr lang="fr-FR" sz="1000" b="1" i="1" kern="1300" baseline="0" dirty="0">
                          <a:solidFill>
                            <a:schemeClr val="dk1"/>
                          </a:solidFill>
                          <a:effectLst/>
                          <a:latin typeface="Roboto Medium" panose="02000000000000000000" pitchFamily="2" charset="0"/>
                          <a:ea typeface="+mn-ea"/>
                          <a:cs typeface="+mn-cs"/>
                        </a:rPr>
                        <a:t>Avec une balle.</a:t>
                      </a:r>
                    </a:p>
                    <a:p>
                      <a:pPr algn="just"/>
                      <a:r>
                        <a:rPr lang="fr-FR" sz="1000" b="1" i="0" kern="1300" baseline="0" dirty="0">
                          <a:solidFill>
                            <a:schemeClr val="dk1"/>
                          </a:solidFill>
                          <a:effectLst/>
                          <a:latin typeface="Roboto Medium" panose="02000000000000000000" pitchFamily="2" charset="0"/>
                          <a:ea typeface="+mn-ea"/>
                          <a:cs typeface="+mn-cs"/>
                        </a:rPr>
                        <a:t>Attrapez la balle et continuez la phrase avec vos propres idées. Lancez la balle à un(e) camarade, qui continue la phrase à son tour. Continuez ainsi.</a:t>
                      </a:r>
                    </a:p>
                    <a:p>
                      <a:pPr algn="just"/>
                      <a:endParaRPr lang="fr-FR" sz="1000" b="0" i="1" kern="1300" baseline="0" dirty="0">
                        <a:solidFill>
                          <a:schemeClr val="dk1"/>
                        </a:solidFill>
                        <a:effectLst/>
                        <a:latin typeface="Roboto Medium"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Exemples de réponses possibles : les informations, les devoirs, les parents, le manque de sommeil, les réseaux sociaux etc…</a:t>
                      </a:r>
                      <a:endParaRPr lang="fr-FR" sz="1000" kern="130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4338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23198">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2859030">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1" i="0" kern="1300" baseline="0" dirty="0">
                          <a:solidFill>
                            <a:schemeClr val="dk1"/>
                          </a:solidFill>
                          <a:effectLst/>
                          <a:latin typeface="Roboto Medium" panose="02000000000000000000" pitchFamily="2" charset="0"/>
                          <a:ea typeface="+mn-ea"/>
                          <a:cs typeface="+mn-cs"/>
                        </a:rPr>
                        <a:t>A. Écoutez les 8 premières secondes de la chanson.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1" i="0" kern="1300" baseline="0" dirty="0">
                          <a:solidFill>
                            <a:schemeClr val="dk1"/>
                          </a:solidFill>
                          <a:effectLst/>
                          <a:latin typeface="Roboto Medium" panose="02000000000000000000" pitchFamily="2" charset="0"/>
                          <a:ea typeface="+mn-ea"/>
                          <a:cs typeface="+mn-cs"/>
                        </a:rPr>
                        <a:t>À quoi vous fait penser ce rythme ? À votre avis, ce rythme va s’accélérer ou diminuer ?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Medium" panose="02000000000000000000" pitchFamily="2" charset="0"/>
                          <a:ea typeface="+mn-ea"/>
                          <a:cs typeface="+mn-cs"/>
                        </a:rPr>
                        <a:t>Piste de correction :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Ce rythme ressemble à des battements de cœur, à un cœur qui bat, des doigts qui tapent sur un clavier.</a:t>
                      </a:r>
                      <a:endParaRPr lang="fr-FR" sz="1000" kern="1300" dirty="0">
                        <a:solidFill>
                          <a:srgbClr val="E05329"/>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r>
                        <a:rPr lang="fr-FR" sz="1000" b="1" i="0" kern="1300" baseline="0" dirty="0">
                          <a:solidFill>
                            <a:schemeClr val="dk1"/>
                          </a:solidFill>
                          <a:effectLst/>
                          <a:latin typeface="Roboto Medium" panose="02000000000000000000" pitchFamily="2" charset="0"/>
                          <a:ea typeface="+mn-ea"/>
                          <a:cs typeface="+mn-cs"/>
                        </a:rPr>
                        <a:t>B. </a:t>
                      </a:r>
                      <a:r>
                        <a:rPr lang="fr-FR" sz="1000" b="1" i="1" kern="1300" baseline="0" dirty="0">
                          <a:solidFill>
                            <a:schemeClr val="dk1"/>
                          </a:solidFill>
                          <a:effectLst/>
                          <a:latin typeface="Roboto Medium" panose="02000000000000000000" pitchFamily="2" charset="0"/>
                          <a:ea typeface="+mn-ea"/>
                          <a:cs typeface="+mn-cs"/>
                        </a:rPr>
                        <a:t>À deux.</a:t>
                      </a:r>
                    </a:p>
                    <a:p>
                      <a:pPr algn="just"/>
                      <a:r>
                        <a:rPr lang="fr-FR" sz="1000" b="1" i="0" kern="1300" baseline="0" dirty="0">
                          <a:solidFill>
                            <a:schemeClr val="dk1"/>
                          </a:solidFill>
                          <a:effectLst/>
                          <a:latin typeface="Roboto Medium" panose="02000000000000000000" pitchFamily="2" charset="0"/>
                          <a:ea typeface="+mn-ea"/>
                          <a:cs typeface="+mn-cs"/>
                        </a:rPr>
                        <a:t>Notez trois choses qui peuvent provoquer une accélération ou une baisse des battements de cœur.</a:t>
                      </a:r>
                    </a:p>
                    <a:p>
                      <a:pPr algn="just"/>
                      <a:endParaRPr lang="fr-FR" sz="1000" b="0" i="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Medium" panose="02000000000000000000" pitchFamily="2" charset="0"/>
                          <a:ea typeface="+mn-ea"/>
                          <a:cs typeface="+mn-cs"/>
                        </a:rPr>
                        <a:t>Piste de correction : </a:t>
                      </a:r>
                    </a:p>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Un effort sportif, un premier rendez-vous amoureux, une peur VS faire du yoga, dormir, se reposer…</a:t>
                      </a:r>
                      <a:endParaRPr lang="fr-FR" sz="1000" b="0" i="1" kern="1300" baseline="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23198">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2792867">
                <a:tc>
                  <a:txBody>
                    <a:bodyPr/>
                    <a:lstStyle/>
                    <a:p>
                      <a:pPr algn="just"/>
                      <a:endParaRPr lang="fr-FR" sz="1000" b="0" kern="1300" baseline="0" dirty="0">
                        <a:solidFill>
                          <a:schemeClr val="dk1"/>
                        </a:solidFill>
                        <a:effectLst/>
                        <a:latin typeface="Roboto" panose="02000000000000000000" pitchFamily="2" charset="0"/>
                        <a:ea typeface="+mn-ea"/>
                        <a:cs typeface="+mn-cs"/>
                      </a:endParaRPr>
                    </a:p>
                    <a:p>
                      <a:pPr marL="0" indent="0" algn="just">
                        <a:buFontTx/>
                        <a:buNone/>
                      </a:pPr>
                      <a:r>
                        <a:rPr lang="fr-FR" sz="1000" b="1" kern="1300" baseline="0" dirty="0">
                          <a:solidFill>
                            <a:schemeClr val="dk1"/>
                          </a:solidFill>
                          <a:effectLst/>
                          <a:latin typeface="Roboto Medium" panose="02000000000000000000" pitchFamily="2" charset="0"/>
                          <a:ea typeface="+mn-ea"/>
                          <a:cs typeface="+mn-cs"/>
                        </a:rPr>
                        <a:t>A. Écoutez les paroles. Complétez le refrain avec les mots entendus.</a:t>
                      </a:r>
                    </a:p>
                    <a:p>
                      <a:pPr marL="0" indent="0" algn="just">
                        <a:buFontTx/>
                        <a:buNone/>
                      </a:pPr>
                      <a:endParaRPr lang="fr-FR" sz="1000" b="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 Un, deux, trois, je te </a:t>
                      </a:r>
                      <a:r>
                        <a:rPr lang="fr-FR" sz="1000" b="1" i="1" kern="1300" baseline="0" dirty="0">
                          <a:solidFill>
                            <a:srgbClr val="E05329"/>
                          </a:solidFill>
                          <a:effectLst/>
                          <a:latin typeface="Roboto" panose="02000000000000000000" pitchFamily="2" charset="0"/>
                          <a:ea typeface="+mn-ea"/>
                          <a:cs typeface="+mn-cs"/>
                        </a:rPr>
                        <a:t>crois</a:t>
                      </a:r>
                      <a:r>
                        <a:rPr lang="fr-FR" sz="1000" b="0" i="1" kern="1300" baseline="0" dirty="0">
                          <a:solidFill>
                            <a:srgbClr val="E05329"/>
                          </a:solidFill>
                          <a:effectLst/>
                          <a:latin typeface="Roboto" panose="02000000000000000000" pitchFamily="2" charset="0"/>
                          <a:ea typeface="+mn-ea"/>
                          <a:cs typeface="+mn-cs"/>
                        </a:rPr>
                        <a:t> / Quand tu portes à bout de </a:t>
                      </a:r>
                      <a:r>
                        <a:rPr lang="fr-FR" sz="1000" b="1" i="1" kern="1300" baseline="0" dirty="0">
                          <a:solidFill>
                            <a:srgbClr val="E05329"/>
                          </a:solidFill>
                          <a:effectLst/>
                          <a:latin typeface="Roboto" panose="02000000000000000000" pitchFamily="2" charset="0"/>
                          <a:ea typeface="+mn-ea"/>
                          <a:cs typeface="+mn-cs"/>
                        </a:rPr>
                        <a:t>bras</a:t>
                      </a:r>
                      <a:r>
                        <a:rPr lang="fr-FR" sz="1000" b="0" i="1" kern="1300" baseline="0" dirty="0">
                          <a:solidFill>
                            <a:srgbClr val="E05329"/>
                          </a:solidFill>
                          <a:effectLst/>
                          <a:latin typeface="Roboto" panose="02000000000000000000" pitchFamily="2" charset="0"/>
                          <a:ea typeface="+mn-ea"/>
                          <a:cs typeface="+mn-cs"/>
                        </a:rPr>
                        <a:t> / Ta force et ta </a:t>
                      </a:r>
                      <a:r>
                        <a:rPr lang="fr-FR" sz="1000" b="1" i="1" kern="1300" baseline="0" dirty="0">
                          <a:solidFill>
                            <a:srgbClr val="E05329"/>
                          </a:solidFill>
                          <a:effectLst/>
                          <a:latin typeface="Roboto" panose="02000000000000000000" pitchFamily="2" charset="0"/>
                          <a:ea typeface="+mn-ea"/>
                          <a:cs typeface="+mn-cs"/>
                        </a:rPr>
                        <a:t>foi</a:t>
                      </a:r>
                      <a:r>
                        <a:rPr lang="fr-FR" sz="1000" b="0" i="1" kern="1300" baseline="0" dirty="0">
                          <a:solidFill>
                            <a:srgbClr val="E05329"/>
                          </a:solidFill>
                          <a:effectLst/>
                          <a:latin typeface="Roboto" panose="02000000000000000000" pitchFamily="2" charset="0"/>
                          <a:ea typeface="+mn-ea"/>
                          <a:cs typeface="+mn-cs"/>
                        </a:rPr>
                        <a:t> / Alors que tout autour de </a:t>
                      </a:r>
                      <a:r>
                        <a:rPr lang="fr-FR" sz="1000" b="1" i="1" kern="1300" baseline="0" dirty="0">
                          <a:solidFill>
                            <a:srgbClr val="E05329"/>
                          </a:solidFill>
                          <a:effectLst/>
                          <a:latin typeface="Roboto" panose="02000000000000000000" pitchFamily="2" charset="0"/>
                          <a:ea typeface="+mn-ea"/>
                          <a:cs typeface="+mn-cs"/>
                        </a:rPr>
                        <a:t>toi</a:t>
                      </a:r>
                      <a:r>
                        <a:rPr lang="fr-FR" sz="1000" b="0" i="1" kern="1300" baseline="0" dirty="0">
                          <a:solidFill>
                            <a:srgbClr val="E05329"/>
                          </a:solidFill>
                          <a:effectLst/>
                          <a:latin typeface="Roboto" panose="02000000000000000000" pitchFamily="2" charset="0"/>
                          <a:ea typeface="+mn-ea"/>
                          <a:cs typeface="+mn-cs"/>
                        </a:rPr>
                        <a:t> »</a:t>
                      </a:r>
                    </a:p>
                    <a:p>
                      <a:pPr algn="just"/>
                      <a:endParaRPr lang="fr-FR" sz="1000" b="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1" i="0" kern="1300" baseline="0" dirty="0">
                          <a:solidFill>
                            <a:schemeClr val="dk1"/>
                          </a:solidFill>
                          <a:effectLst/>
                          <a:latin typeface="Roboto Medium" panose="02000000000000000000" pitchFamily="2" charset="0"/>
                          <a:ea typeface="+mn-ea"/>
                          <a:cs typeface="+mn-cs"/>
                        </a:rPr>
                        <a:t>B. Regardez chaque icône et écrivez leur signification.</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muet, le </a:t>
                      </a:r>
                      <a:r>
                        <a:rPr lang="fr-FR" sz="1000" b="1" i="1" kern="1300" baseline="0" dirty="0">
                          <a:solidFill>
                            <a:srgbClr val="E05329"/>
                          </a:solidFill>
                          <a:effectLst/>
                          <a:latin typeface="Roboto" panose="02000000000000000000" pitchFamily="2" charset="0"/>
                          <a:ea typeface="+mn-ea"/>
                          <a:cs typeface="+mn-cs"/>
                        </a:rPr>
                        <a:t>silence</a:t>
                      </a:r>
                      <a:r>
                        <a:rPr lang="fr-FR" sz="1000" b="0" i="1" kern="1300" baseline="0" dirty="0">
                          <a:solidFill>
                            <a:srgbClr val="E05329"/>
                          </a:solidFill>
                          <a:effectLst/>
                          <a:latin typeface="Roboto" panose="02000000000000000000" pitchFamily="2" charset="0"/>
                          <a:ea typeface="+mn-ea"/>
                          <a:cs typeface="+mn-cs"/>
                        </a:rPr>
                        <a:t> … / la peinture, un artiste, les </a:t>
                      </a:r>
                      <a:r>
                        <a:rPr lang="fr-FR" sz="1000" b="1" i="1" kern="1300" baseline="0" dirty="0">
                          <a:solidFill>
                            <a:srgbClr val="E05329"/>
                          </a:solidFill>
                          <a:effectLst/>
                          <a:latin typeface="Roboto" panose="02000000000000000000" pitchFamily="2" charset="0"/>
                          <a:ea typeface="+mn-ea"/>
                          <a:cs typeface="+mn-cs"/>
                        </a:rPr>
                        <a:t>couleurs</a:t>
                      </a:r>
                      <a:r>
                        <a:rPr lang="fr-FR" sz="1000" b="0" i="1" kern="1300" baseline="0" dirty="0">
                          <a:solidFill>
                            <a:srgbClr val="E05329"/>
                          </a:solidFill>
                          <a:effectLst/>
                          <a:latin typeface="Roboto" panose="02000000000000000000" pitchFamily="2" charset="0"/>
                          <a:ea typeface="+mn-ea"/>
                          <a:cs typeface="+mn-cs"/>
                        </a:rPr>
                        <a:t> … / le cœur, un docteur, un </a:t>
                      </a:r>
                      <a:r>
                        <a:rPr lang="fr-FR" sz="1000" b="1" i="1" kern="1300" baseline="0" dirty="0">
                          <a:solidFill>
                            <a:srgbClr val="E05329"/>
                          </a:solidFill>
                          <a:effectLst/>
                          <a:latin typeface="Roboto" panose="02000000000000000000" pitchFamily="2" charset="0"/>
                          <a:ea typeface="+mn-ea"/>
                          <a:cs typeface="+mn-cs"/>
                        </a:rPr>
                        <a:t>battement</a:t>
                      </a:r>
                      <a:r>
                        <a:rPr lang="fr-FR" sz="1000" b="0" i="1" kern="1300" baseline="0" dirty="0">
                          <a:solidFill>
                            <a:srgbClr val="E05329"/>
                          </a:solidFill>
                          <a:effectLst/>
                          <a:latin typeface="Roboto" panose="02000000000000000000" pitchFamily="2" charset="0"/>
                          <a:ea typeface="+mn-ea"/>
                          <a:cs typeface="+mn-cs"/>
                        </a:rPr>
                        <a:t> … / un corps, un homme, la </a:t>
                      </a:r>
                      <a:r>
                        <a:rPr lang="fr-FR" sz="1000" b="1" i="1" kern="1300" baseline="0" dirty="0">
                          <a:solidFill>
                            <a:srgbClr val="E05329"/>
                          </a:solidFill>
                          <a:effectLst/>
                          <a:latin typeface="Roboto" panose="02000000000000000000" pitchFamily="2" charset="0"/>
                          <a:ea typeface="+mn-ea"/>
                          <a:cs typeface="+mn-cs"/>
                        </a:rPr>
                        <a:t>poitrine</a:t>
                      </a:r>
                      <a:r>
                        <a:rPr lang="fr-FR" sz="1000" b="0" i="1" kern="1300" baseline="0" dirty="0">
                          <a:solidFill>
                            <a:srgbClr val="E05329"/>
                          </a:solidFill>
                          <a:effectLst/>
                          <a:latin typeface="Roboto" panose="02000000000000000000" pitchFamily="2" charset="0"/>
                          <a:ea typeface="+mn-ea"/>
                          <a:cs typeface="+mn-cs"/>
                        </a:rPr>
                        <a:t> … / un thermomètre, malade, la </a:t>
                      </a:r>
                      <a:r>
                        <a:rPr lang="fr-FR" sz="1000" b="1" i="1" kern="1300" baseline="0" dirty="0">
                          <a:solidFill>
                            <a:srgbClr val="E05329"/>
                          </a:solidFill>
                          <a:effectLst/>
                          <a:latin typeface="Roboto" panose="02000000000000000000" pitchFamily="2" charset="0"/>
                          <a:ea typeface="+mn-ea"/>
                          <a:cs typeface="+mn-cs"/>
                        </a:rPr>
                        <a:t>fièvre</a:t>
                      </a:r>
                      <a:r>
                        <a:rPr lang="fr-FR" sz="1000" b="0" i="1" kern="1300" baseline="0" dirty="0">
                          <a:solidFill>
                            <a:srgbClr val="E05329"/>
                          </a:solidFill>
                          <a:effectLst/>
                          <a:latin typeface="Roboto" panose="02000000000000000000" pitchFamily="2" charset="0"/>
                          <a:ea typeface="+mn-ea"/>
                          <a:cs typeface="+mn-cs"/>
                        </a:rPr>
                        <a:t> … </a:t>
                      </a:r>
                    </a:p>
                    <a:p>
                      <a:pPr algn="just"/>
                      <a:endParaRPr lang="fr-FR" sz="1000" b="0" i="1" kern="1300" baseline="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(Vous pouvez également faire un jeu du pendu pour faire deviner à la classe les mots attendus)</a:t>
                      </a:r>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sp>
        <p:nvSpPr>
          <p:cNvPr id="9" name="ZoneTexte 8">
            <a:extLst>
              <a:ext uri="{FF2B5EF4-FFF2-40B4-BE49-F238E27FC236}">
                <a16:creationId xmlns:a16="http://schemas.microsoft.com/office/drawing/2014/main" id="{31441B5F-FDB1-48F8-B425-EAF8AECA4601}"/>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 cœur » </a:t>
            </a:r>
            <a:r>
              <a:rPr lang="fr-FR" sz="1200" b="1" dirty="0" err="1">
                <a:latin typeface="Roboto" panose="02000000000000000000" pitchFamily="2" charset="0"/>
                <a:ea typeface="Roboto" panose="02000000000000000000" pitchFamily="2" charset="0"/>
              </a:rPr>
              <a:t>Izïa</a:t>
            </a:r>
            <a:endParaRPr lang="fr-FR" sz="1200" dirty="0">
              <a:latin typeface="Roboto" panose="02000000000000000000" pitchFamily="2" charset="0"/>
              <a:ea typeface="Roboto" panose="02000000000000000000" pitchFamily="2" charset="0"/>
            </a:endParaRPr>
          </a:p>
        </p:txBody>
      </p:sp>
      <p:sp>
        <p:nvSpPr>
          <p:cNvPr id="10" name="ZoneTexte 9">
            <a:extLst>
              <a:ext uri="{FF2B5EF4-FFF2-40B4-BE49-F238E27FC236}">
                <a16:creationId xmlns:a16="http://schemas.microsoft.com/office/drawing/2014/main" id="{CCFD2FD1-4FD1-4417-9783-AA9B6D7FDC8C}"/>
              </a:ext>
            </a:extLst>
          </p:cNvPr>
          <p:cNvSpPr txBox="1"/>
          <p:nvPr/>
        </p:nvSpPr>
        <p:spPr>
          <a:xfrm>
            <a:off x="4712533" y="724598"/>
            <a:ext cx="2521265" cy="184666"/>
          </a:xfrm>
          <a:prstGeom prst="rect">
            <a:avLst/>
          </a:prstGeom>
          <a:noFill/>
        </p:spPr>
        <p:txBody>
          <a:bodyPr wrap="square" lIns="0" tIns="0" rIns="0" bIns="0" rtlCol="0">
            <a:spAutoFit/>
          </a:bodyPr>
          <a:lstStyle/>
          <a:p>
            <a:pPr algn="r"/>
            <a:r>
              <a:rPr lang="fr-FR" sz="1200" b="1" dirty="0">
                <a:latin typeface="Roboto" panose="02000000000000000000" pitchFamily="2" charset="0"/>
                <a:ea typeface="Roboto" panose="02000000000000000000" pitchFamily="2" charset="0"/>
              </a:rPr>
              <a:t>Public : adolescents, adultes</a:t>
            </a:r>
            <a:endParaRPr lang="fr-FR" sz="12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ÈME OFFICE" val="3MYyQxr7"/>
  <p:tag name="ARTICULATE_SLIDE_COUNT" val="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2605</TotalTime>
  <Words>1644</Words>
  <Application>Microsoft Office PowerPoint</Application>
  <PresentationFormat>Personnalisé</PresentationFormat>
  <Paragraphs>239</Paragraphs>
  <Slides>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Arial</vt:lpstr>
      <vt:lpstr>Calibri</vt:lpstr>
      <vt:lpstr>Calibri Light</vt:lpstr>
      <vt:lpstr>Proto Grotesk</vt:lpstr>
      <vt:lpstr>Roboto</vt:lpstr>
      <vt:lpstr>Roboto Light</vt:lpstr>
      <vt:lpstr>Roboto Medium</vt:lpstr>
      <vt:lpstr>Wingdings</vt:lpstr>
      <vt:lpstr>Thème Office</vt:lpstr>
      <vt:lpstr>Mon cœur</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Bhushan Thapliyal</cp:lastModifiedBy>
  <cp:revision>136</cp:revision>
  <cp:lastPrinted>2024-03-05T08:38:00Z</cp:lastPrinted>
  <dcterms:created xsi:type="dcterms:W3CDTF">2022-03-24T14:32:05Z</dcterms:created>
  <dcterms:modified xsi:type="dcterms:W3CDTF">2024-04-15T05:49:31Z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535205A8-09BC-4AC1-B828-748391070791</vt:lpwstr>
  </property>
  <property fmtid="{D5CDD505-2E9C-101B-9397-08002B2CF9AE}" pid="3" name="ArticulatePath">
    <vt:lpwstr>https://d.docs.live.net/ddf56c7c4acd496c/Bureau/Fiches-CAVILAM/2_A2-Izia-MonCoeur_OK</vt:lpwstr>
  </property>
</Properties>
</file>