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7559675" cy="10691813"/>
  <p:notesSz cx="6799263" cy="9929813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329"/>
    <a:srgbClr val="FFFF99"/>
    <a:srgbClr val="FFFFCC"/>
    <a:srgbClr val="EBFDFF"/>
    <a:srgbClr val="CCFFFF"/>
    <a:srgbClr val="5194C4"/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F3E36-F1F1-4622-AEE8-E8173EC00C76}" v="2" dt="2024-04-12T06:06:51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 autoAdjust="0"/>
    <p:restoredTop sz="96345"/>
  </p:normalViewPr>
  <p:slideViewPr>
    <p:cSldViewPr snapToGrid="0" snapToObjects="1">
      <p:cViewPr varScale="1">
        <p:scale>
          <a:sx n="106" d="100"/>
          <a:sy n="106" d="100"/>
        </p:scale>
        <p:origin x="3948" y="8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ushan Thapliyal" userId="ddf56c7c4acd496c" providerId="LiveId" clId="{AC8F3E36-F1F1-4622-AEE8-E8173EC00C76}"/>
    <pc:docChg chg="undo custSel modSld modMainMaster replTag delTag">
      <pc:chgData name="Bhushan Thapliyal" userId="ddf56c7c4acd496c" providerId="LiveId" clId="{AC8F3E36-F1F1-4622-AEE8-E8173EC00C76}" dt="2024-04-15T05:51:14.852" v="221" actId="20577"/>
      <pc:docMkLst>
        <pc:docMk/>
      </pc:docMkLst>
      <pc:sldChg chg="delSp modSp mod replTag delTag">
        <pc:chgData name="Bhushan Thapliyal" userId="ddf56c7c4acd496c" providerId="LiveId" clId="{AC8F3E36-F1F1-4622-AEE8-E8173EC00C76}" dt="2024-04-15T05:50:19.019" v="154" actId="478"/>
        <pc:sldMkLst>
          <pc:docMk/>
          <pc:sldMk cId="3528446323" sldId="256"/>
        </pc:sldMkLst>
        <pc:spChg chg="del mod">
          <ac:chgData name="Bhushan Thapliyal" userId="ddf56c7c4acd496c" providerId="LiveId" clId="{AC8F3E36-F1F1-4622-AEE8-E8173EC00C76}" dt="2024-04-15T05:50:19.019" v="154" actId="478"/>
          <ac:spMkLst>
            <pc:docMk/>
            <pc:sldMk cId="3528446323" sldId="256"/>
            <ac:spMk id="22" creationId="{74CCE7D7-83BD-9247-8D20-6AFA48C122EC}"/>
          </ac:spMkLst>
        </pc:spChg>
        <pc:picChg chg="mod modCrop">
          <ac:chgData name="Bhushan Thapliyal" userId="ddf56c7c4acd496c" providerId="LiveId" clId="{AC8F3E36-F1F1-4622-AEE8-E8173EC00C76}" dt="2024-04-07T13:14:01.786" v="16" actId="732"/>
          <ac:picMkLst>
            <pc:docMk/>
            <pc:sldMk cId="3528446323" sldId="256"/>
            <ac:picMk id="5" creationId="{F3DC82CB-8100-124C-8565-990BBD13FAD3}"/>
          </ac:picMkLst>
        </pc:picChg>
      </pc:sldChg>
      <pc:sldChg chg="delSp modSp mod replTag delTag">
        <pc:chgData name="Bhushan Thapliyal" userId="ddf56c7c4acd496c" providerId="LiveId" clId="{AC8F3E36-F1F1-4622-AEE8-E8173EC00C76}" dt="2024-04-15T05:50:23.185" v="161"/>
        <pc:sldMkLst>
          <pc:docMk/>
          <pc:sldMk cId="1450313342" sldId="257"/>
        </pc:sldMkLst>
        <pc:spChg chg="del mod">
          <ac:chgData name="Bhushan Thapliyal" userId="ddf56c7c4acd496c" providerId="LiveId" clId="{AC8F3E36-F1F1-4622-AEE8-E8173EC00C76}" dt="2024-04-15T05:50:22.329" v="159" actId="478"/>
          <ac:spMkLst>
            <pc:docMk/>
            <pc:sldMk cId="1450313342" sldId="257"/>
            <ac:spMk id="31" creationId="{1738EE75-CE01-B249-B8DE-E1804EE68550}"/>
          </ac:spMkLst>
        </pc:spChg>
        <pc:picChg chg="mod modCrop">
          <ac:chgData name="Bhushan Thapliyal" userId="ddf56c7c4acd496c" providerId="LiveId" clId="{AC8F3E36-F1F1-4622-AEE8-E8173EC00C76}" dt="2024-04-07T13:14:10.431" v="20" actId="732"/>
          <ac:picMkLst>
            <pc:docMk/>
            <pc:sldMk cId="1450313342" sldId="257"/>
            <ac:picMk id="3" creationId="{CB4E9B13-7D5B-DA42-97B1-871CA6236EE5}"/>
          </ac:picMkLst>
        </pc:picChg>
      </pc:sldChg>
      <pc:sldChg chg="delSp modSp mod replTag delTag">
        <pc:chgData name="Bhushan Thapliyal" userId="ddf56c7c4acd496c" providerId="LiveId" clId="{AC8F3E36-F1F1-4622-AEE8-E8173EC00C76}" dt="2024-04-15T05:50:26.864" v="168"/>
        <pc:sldMkLst>
          <pc:docMk/>
          <pc:sldMk cId="4066774807" sldId="258"/>
        </pc:sldMkLst>
        <pc:spChg chg="del mod">
          <ac:chgData name="Bhushan Thapliyal" userId="ddf56c7c4acd496c" providerId="LiveId" clId="{AC8F3E36-F1F1-4622-AEE8-E8173EC00C76}" dt="2024-04-15T05:50:26.122" v="166" actId="478"/>
          <ac:spMkLst>
            <pc:docMk/>
            <pc:sldMk cId="4066774807" sldId="258"/>
            <ac:spMk id="31" creationId="{1738EE75-CE01-B249-B8DE-E1804EE68550}"/>
          </ac:spMkLst>
        </pc:spChg>
        <pc:picChg chg="mod modCrop">
          <ac:chgData name="Bhushan Thapliyal" userId="ddf56c7c4acd496c" providerId="LiveId" clId="{AC8F3E36-F1F1-4622-AEE8-E8173EC00C76}" dt="2024-04-07T13:14:20.439" v="24" actId="732"/>
          <ac:picMkLst>
            <pc:docMk/>
            <pc:sldMk cId="4066774807" sldId="258"/>
            <ac:picMk id="4" creationId="{1F9218D1-D19B-814F-BCC6-1AB75F3D1B60}"/>
          </ac:picMkLst>
        </pc:picChg>
      </pc:sldChg>
      <pc:sldChg chg="delSp modSp mod replTag delTag">
        <pc:chgData name="Bhushan Thapliyal" userId="ddf56c7c4acd496c" providerId="LiveId" clId="{AC8F3E36-F1F1-4622-AEE8-E8173EC00C76}" dt="2024-04-15T05:50:30.698" v="173" actId="478"/>
        <pc:sldMkLst>
          <pc:docMk/>
          <pc:sldMk cId="473977947" sldId="259"/>
        </pc:sldMkLst>
        <pc:spChg chg="del mod">
          <ac:chgData name="Bhushan Thapliyal" userId="ddf56c7c4acd496c" providerId="LiveId" clId="{AC8F3E36-F1F1-4622-AEE8-E8173EC00C76}" dt="2024-04-15T05:50:30.698" v="173" actId="478"/>
          <ac:spMkLst>
            <pc:docMk/>
            <pc:sldMk cId="473977947" sldId="259"/>
            <ac:spMk id="31" creationId="{1738EE75-CE01-B249-B8DE-E1804EE68550}"/>
          </ac:spMkLst>
        </pc:spChg>
        <pc:picChg chg="mod modCrop">
          <ac:chgData name="Bhushan Thapliyal" userId="ddf56c7c4acd496c" providerId="LiveId" clId="{AC8F3E36-F1F1-4622-AEE8-E8173EC00C76}" dt="2024-04-07T13:15:28.863" v="41" actId="732"/>
          <ac:picMkLst>
            <pc:docMk/>
            <pc:sldMk cId="473977947" sldId="259"/>
            <ac:picMk id="4" creationId="{3F9B9375-AFAD-884F-832E-997C5952A166}"/>
          </ac:picMkLst>
        </pc:picChg>
      </pc:sldChg>
      <pc:sldChg chg="delSp modSp mod replTag delTag">
        <pc:chgData name="Bhushan Thapliyal" userId="ddf56c7c4acd496c" providerId="LiveId" clId="{AC8F3E36-F1F1-4622-AEE8-E8173EC00C76}" dt="2024-04-15T05:51:05.766" v="207" actId="14100"/>
        <pc:sldMkLst>
          <pc:docMk/>
          <pc:sldMk cId="3654016072" sldId="260"/>
        </pc:sldMkLst>
        <pc:spChg chg="del mod">
          <ac:chgData name="Bhushan Thapliyal" userId="ddf56c7c4acd496c" providerId="LiveId" clId="{AC8F3E36-F1F1-4622-AEE8-E8173EC00C76}" dt="2024-04-15T05:50:42.674" v="179" actId="478"/>
          <ac:spMkLst>
            <pc:docMk/>
            <pc:sldMk cId="3654016072" sldId="260"/>
            <ac:spMk id="31" creationId="{1738EE75-CE01-B249-B8DE-E1804EE68550}"/>
          </ac:spMkLst>
        </pc:spChg>
        <pc:graphicFrameChg chg="mod modGraphic">
          <ac:chgData name="Bhushan Thapliyal" userId="ddf56c7c4acd496c" providerId="LiveId" clId="{AC8F3E36-F1F1-4622-AEE8-E8173EC00C76}" dt="2024-04-15T05:51:05.766" v="207" actId="14100"/>
          <ac:graphicFrameMkLst>
            <pc:docMk/>
            <pc:sldMk cId="3654016072" sldId="260"/>
            <ac:graphicFrameMk id="20" creationId="{6BA940A3-F976-0840-BEB0-FE97BEED6334}"/>
          </ac:graphicFrameMkLst>
        </pc:graphicFrameChg>
        <pc:picChg chg="mod modCrop">
          <ac:chgData name="Bhushan Thapliyal" userId="ddf56c7c4acd496c" providerId="LiveId" clId="{AC8F3E36-F1F1-4622-AEE8-E8173EC00C76}" dt="2024-04-07T13:15:15.992" v="36" actId="732"/>
          <ac:picMkLst>
            <pc:docMk/>
            <pc:sldMk cId="3654016072" sldId="260"/>
            <ac:picMk id="4" creationId="{6F3B948B-0300-344F-9CFE-286342CEE9EB}"/>
          </ac:picMkLst>
        </pc:picChg>
      </pc:sldChg>
      <pc:sldChg chg="addSp delSp modSp mod replTag delTag">
        <pc:chgData name="Bhushan Thapliyal" userId="ddf56c7c4acd496c" providerId="LiveId" clId="{AC8F3E36-F1F1-4622-AEE8-E8173EC00C76}" dt="2024-04-15T05:51:14.852" v="221" actId="20577"/>
        <pc:sldMkLst>
          <pc:docMk/>
          <pc:sldMk cId="1564279928" sldId="261"/>
        </pc:sldMkLst>
        <pc:spChg chg="add del mod">
          <ac:chgData name="Bhushan Thapliyal" userId="ddf56c7c4acd496c" providerId="LiveId" clId="{AC8F3E36-F1F1-4622-AEE8-E8173EC00C76}" dt="2024-04-15T05:51:14.852" v="221" actId="20577"/>
          <ac:spMkLst>
            <pc:docMk/>
            <pc:sldMk cId="1564279928" sldId="261"/>
            <ac:spMk id="31" creationId="{1738EE75-CE01-B249-B8DE-E1804EE68550}"/>
          </ac:spMkLst>
        </pc:spChg>
        <pc:picChg chg="mod modCrop">
          <ac:chgData name="Bhushan Thapliyal" userId="ddf56c7c4acd496c" providerId="LiveId" clId="{AC8F3E36-F1F1-4622-AEE8-E8173EC00C76}" dt="2024-04-07T13:15:48.725" v="47" actId="732"/>
          <ac:picMkLst>
            <pc:docMk/>
            <pc:sldMk cId="1564279928" sldId="261"/>
            <ac:picMk id="16" creationId="{6B78E853-389C-4BEB-8AEE-ECCDC725A926}"/>
          </ac:picMkLst>
        </pc:picChg>
      </pc:sldChg>
      <pc:sldMasterChg chg="addSp modSp mod replTag delTag modSldLayout">
        <pc:chgData name="Bhushan Thapliyal" userId="ddf56c7c4acd496c" providerId="LiveId" clId="{AC8F3E36-F1F1-4622-AEE8-E8173EC00C76}" dt="2024-04-12T06:57:53.557" v="143" actId="1036"/>
        <pc:sldMasterMkLst>
          <pc:docMk/>
          <pc:sldMasterMk cId="3104543170" sldId="2147484056"/>
        </pc:sldMasterMkLst>
        <pc:picChg chg="add mod">
          <ac:chgData name="Bhushan Thapliyal" userId="ddf56c7c4acd496c" providerId="LiveId" clId="{AC8F3E36-F1F1-4622-AEE8-E8173EC00C76}" dt="2024-04-12T06:57:53.557" v="143" actId="1036"/>
          <ac:picMkLst>
            <pc:docMk/>
            <pc:sldMasterMk cId="3104543170" sldId="2147484056"/>
            <ac:picMk id="8" creationId="{8AAA69F2-4EBF-E26B-89CD-8A12780B214C}"/>
          </ac:picMkLst>
        </pc:picChg>
        <pc:sldLayoutChg chg="replTag delTag">
          <pc:chgData name="Bhushan Thapliyal" userId="ddf56c7c4acd496c" providerId="LiveId" clId="{AC8F3E36-F1F1-4622-AEE8-E8173EC00C76}" dt="2024-04-12T06:57:50.713" v="138"/>
          <pc:sldLayoutMkLst>
            <pc:docMk/>
            <pc:sldMasterMk cId="3104543170" sldId="2147484056"/>
            <pc:sldLayoutMk cId="2984906725" sldId="2147484057"/>
          </pc:sldLayoutMkLst>
        </pc:sldLayoutChg>
        <pc:sldLayoutChg chg="replTag delTag">
          <pc:chgData name="Bhushan Thapliyal" userId="ddf56c7c4acd496c" providerId="LiveId" clId="{AC8F3E36-F1F1-4622-AEE8-E8173EC00C76}" dt="2024-04-12T06:06:42.313" v="123"/>
          <pc:sldLayoutMkLst>
            <pc:docMk/>
            <pc:sldMasterMk cId="3104543170" sldId="2147484056"/>
            <pc:sldLayoutMk cId="2481687622" sldId="21474840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7F276B-CE46-A143-ACE5-8DA9BBE2A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BAD10-C19D-8C49-B7A4-38F7663E5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8C42-6EFF-BE45-8A7D-489337A85A8B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B4E94-76A3-D742-AD5A-D11A0A99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2786E-81B4-4B47-ABC2-348B43E3D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B559-A149-3A43-BC80-AD3A402FE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6303-4D29-A745-91A8-F3AEACDB41EE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F82D-CB1F-334C-AB48-FC566FA05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6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F5D2-A333-6045-ACED-77F29CEB08A7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9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3429-77F6-9E4B-9F99-94520AC2D970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DEE-C309-4040-BEBD-5B52D979CC1A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78E6-F0FE-8142-9C48-E28034D6D085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4345-F4C8-B543-A745-5CC2F98AC7CF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9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84C0-6944-2640-BB2E-18D8BD334C9E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66A-0FD7-ED4C-BE72-F0D7E9800428}" type="datetime1">
              <a:rPr lang="fr-FR" smtClean="0"/>
              <a:t>15/04/2024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3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F0AA-31E8-FE40-9480-67630F8DF831}" type="datetime1">
              <a:rPr lang="fr-FR" smtClean="0"/>
              <a:t>15/04/2024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06ED-82F1-0C43-882E-7914D1779773}" type="datetime1">
              <a:rPr lang="fr-FR" smtClean="0"/>
              <a:t>15/04/2024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D6CE-977D-D642-AFAB-4B969B7E197B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4071-C699-E143-B865-F8276070A328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CC96-5C2F-B644-9878-943E03AC83B1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AA69F2-4EBF-E26B-89CD-8A12780B214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10144211"/>
            <a:ext cx="7559675" cy="546788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31045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3DC82CB-8100-124C-8565-990BBD13F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79"/>
          <a:stretch/>
        </p:blipFill>
        <p:spPr>
          <a:xfrm>
            <a:off x="7937" y="5556"/>
            <a:ext cx="7543800" cy="100528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505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Le coach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/>
        </p:nvSpPr>
        <p:spPr>
          <a:xfrm>
            <a:off x="2755505" y="1862383"/>
            <a:ext cx="4490979" cy="7232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Hey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 err="1">
                <a:latin typeface="Roboto" panose="02000000000000000000"/>
                <a:ea typeface="Roboto Medium" panose="020B0604020202020204" charset="0"/>
              </a:rPr>
              <a:t>Ouh</a:t>
            </a: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, nana-nana</a:t>
            </a:r>
          </a:p>
          <a:p>
            <a:endParaRPr lang="fr-FR" sz="1000" dirty="0">
              <a:latin typeface="Roboto" panose="02000000000000000000"/>
              <a:ea typeface="Roboto Medium" panose="020B0604020202020204" charset="0"/>
            </a:endParaRPr>
          </a:p>
          <a:p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Il est temps d'aller pousser, on a des rêves à soulever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Ta balance fait trop la gueule, il va falloir éliminer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Faut souffrir pour être beau, pour pas se faire photoshoper</a:t>
            </a:r>
            <a:r>
              <a:rPr lang="fr-FR" sz="1000" baseline="30000" dirty="0">
                <a:latin typeface="Roboto" panose="02000000000000000000"/>
                <a:ea typeface="Roboto Medium" panose="020B0604020202020204" charset="0"/>
              </a:rPr>
              <a:t>1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Ne t'arrête pas quand t'as mal, mais plutôt quand t'as tout donné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Oui, tout donner, toujours se relever, toujours recommencer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Interdit d'abandonner, hey-hey-hey-hey</a:t>
            </a:r>
          </a:p>
          <a:p>
            <a:endParaRPr lang="fr-FR" sz="1000" dirty="0">
              <a:latin typeface="Roboto" panose="02000000000000000000"/>
              <a:ea typeface="Roboto Medium" panose="020B0604020202020204" charset="0"/>
            </a:endParaRPr>
          </a:p>
          <a:p>
            <a:r>
              <a:rPr lang="fr-FR" sz="1000" i="1" dirty="0">
                <a:latin typeface="Roboto" panose="02000000000000000000"/>
                <a:ea typeface="Roboto Medium" panose="020B0604020202020204" charset="0"/>
              </a:rPr>
              <a:t>Refrain :</a:t>
            </a:r>
            <a:endParaRPr lang="fr-FR" sz="1000" dirty="0">
              <a:latin typeface="Roboto" panose="02000000000000000000"/>
              <a:ea typeface="Roboto Medium" panose="020B0604020202020204" charset="0"/>
            </a:endParaRPr>
          </a:p>
          <a:p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Faut taffer</a:t>
            </a:r>
            <a:r>
              <a:rPr lang="fr-FR" sz="1000" baseline="30000" dirty="0">
                <a:latin typeface="Roboto" panose="02000000000000000000"/>
                <a:ea typeface="Roboto Medium" panose="020B0604020202020204" charset="0"/>
              </a:rPr>
              <a:t>2</a:t>
            </a: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 le cardio pour mieux endurer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Faut taffer les abdos</a:t>
            </a:r>
            <a:r>
              <a:rPr lang="fr-FR" sz="1000" baseline="30000" dirty="0">
                <a:latin typeface="Roboto" panose="02000000000000000000"/>
                <a:ea typeface="Roboto Medium" panose="020B0604020202020204" charset="0"/>
              </a:rPr>
              <a:t>3</a:t>
            </a: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 pour mieux encaisser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La vie, c'est musclé, ouais-ouais-ouais, la vie, c'est musclé</a:t>
            </a:r>
          </a:p>
          <a:p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Il est temps d'aller pousser, on a des rêves à soulever (allez-allez)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Relève-toi, c'est dans la tête, on est ensemble, on va y aller (allez-allez)</a:t>
            </a:r>
          </a:p>
          <a:p>
            <a:endParaRPr lang="fr-FR" sz="1000" dirty="0">
              <a:latin typeface="Roboto" panose="02000000000000000000"/>
              <a:ea typeface="Roboto Medium" panose="020B0604020202020204" charset="0"/>
            </a:endParaRPr>
          </a:p>
          <a:p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Y a que des hommes, y a que des guerrières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Y a que des hommes, y a que des guerrières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Y a que des hommes, y a que des guerrières, t’as les hommes</a:t>
            </a:r>
          </a:p>
          <a:p>
            <a:endParaRPr lang="fr-FR" sz="1000" dirty="0">
              <a:latin typeface="Roboto" panose="02000000000000000000"/>
              <a:ea typeface="Roboto Medium" panose="020B0604020202020204" charset="0"/>
            </a:endParaRPr>
          </a:p>
          <a:p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On est sur le pied de guerre</a:t>
            </a:r>
            <a:r>
              <a:rPr lang="fr-FR" sz="1000" baseline="30000" dirty="0">
                <a:latin typeface="Roboto" panose="02000000000000000000"/>
                <a:ea typeface="Roboto Medium" panose="020B0604020202020204" charset="0"/>
              </a:rPr>
              <a:t>4</a:t>
            </a: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, on est pas venu déserter</a:t>
            </a:r>
            <a:r>
              <a:rPr lang="fr-FR" sz="1000" baseline="30000" dirty="0">
                <a:latin typeface="Roboto" panose="02000000000000000000"/>
                <a:ea typeface="Roboto Medium" panose="020B0604020202020204" charset="0"/>
              </a:rPr>
              <a:t>5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Me vends plus tes fausses excuses, ma patience n'a plus de monnaie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Prouve-moi que t'es une machine, en enchaînant les fractionnés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Ne t'arrête pas quand t'as mal, mais plutôt quand t'as tout donné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Oui, tout donner, toujours se relever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T'as déjà fait le plus dur, donc impossible d'abandonner, hey-hey-hey</a:t>
            </a:r>
          </a:p>
          <a:p>
            <a:endParaRPr lang="fr-FR" sz="1000" dirty="0">
              <a:latin typeface="Roboto" panose="02000000000000000000"/>
              <a:ea typeface="Roboto Medium" panose="020B0604020202020204" charset="0"/>
            </a:endParaRPr>
          </a:p>
          <a:p>
            <a:r>
              <a:rPr lang="fr-FR" sz="1000" i="1" dirty="0">
                <a:latin typeface="Roboto" panose="02000000000000000000"/>
                <a:ea typeface="Roboto Medium" panose="020B0604020202020204" charset="0"/>
              </a:rPr>
              <a:t>Refrain</a:t>
            </a:r>
          </a:p>
          <a:p>
            <a:endParaRPr lang="fr-FR" sz="1000" dirty="0">
              <a:latin typeface="Roboto" panose="02000000000000000000"/>
              <a:ea typeface="Roboto Medium" panose="020B0604020202020204" charset="0"/>
            </a:endParaRPr>
          </a:p>
          <a:p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Abdos, dips, pompes, barre, abdos, dips, pompes, barre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Enchainez les squats, enchaînez les squats, enchaînez les squats-squats-squats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Abdos, dips, pompes, barre, abdos, dips, pompes, barre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Frappez au sac, frappez au sac, frappez au sac-sac-sac</a:t>
            </a:r>
          </a:p>
          <a:p>
            <a:endParaRPr lang="fr-FR" sz="1000" dirty="0">
              <a:latin typeface="Roboto" panose="02000000000000000000"/>
              <a:ea typeface="Roboto Medium" panose="020B0604020202020204" charset="0"/>
            </a:endParaRPr>
          </a:p>
          <a:p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Allez va chercher le chrono</a:t>
            </a:r>
            <a:r>
              <a:rPr lang="fr-FR" sz="1000" baseline="30000" dirty="0">
                <a:latin typeface="Roboto" panose="02000000000000000000"/>
                <a:ea typeface="Roboto Medium" panose="020B0604020202020204" charset="0"/>
              </a:rPr>
              <a:t>6</a:t>
            </a: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, hashtag, va chercher le chrono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Tous ensemble à la ligne d'arrivée, tous ensemble à la ligne d'arrivée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On va taper dans le cardio, on va taper dans le cardio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On va viser dans le coche, tu vas savoir qui est le coach</a:t>
            </a:r>
          </a:p>
          <a:p>
            <a:endParaRPr lang="fr-FR" sz="1000" dirty="0">
              <a:latin typeface="Roboto" panose="02000000000000000000"/>
              <a:ea typeface="Roboto Medium" panose="020B0604020202020204" charset="0"/>
            </a:endParaRPr>
          </a:p>
          <a:p>
            <a:r>
              <a:rPr lang="fr-FR" sz="1000" i="1" dirty="0">
                <a:latin typeface="Roboto" panose="02000000000000000000"/>
                <a:ea typeface="Roboto Medium" panose="020B0604020202020204" charset="0"/>
              </a:rPr>
              <a:t>Refrain</a:t>
            </a:r>
          </a:p>
          <a:p>
            <a:endParaRPr lang="fr-FR" sz="1000" dirty="0">
              <a:latin typeface="Roboto" panose="02000000000000000000"/>
              <a:ea typeface="Roboto Medium" panose="020B0604020202020204" charset="0"/>
            </a:endParaRPr>
          </a:p>
          <a:p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Abdos, dips, pompes, barre, abdos, dips, pompes, barre (allez-allez)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Abdo, dips, pompes, barre, abdo, dips, pompes, barre (allez-allez)</a:t>
            </a:r>
            <a:br>
              <a:rPr lang="fr-FR" sz="1000" dirty="0">
                <a:latin typeface="Roboto" panose="02000000000000000000"/>
                <a:ea typeface="Roboto Medium" panose="020B0604020202020204" charset="0"/>
              </a:rPr>
            </a:br>
            <a:r>
              <a:rPr lang="fr-FR" sz="1000" dirty="0">
                <a:latin typeface="Roboto" panose="02000000000000000000"/>
                <a:ea typeface="Roboto Medium" panose="020B0604020202020204" charset="0"/>
              </a:rPr>
              <a:t>Allez, dix secondes de récup', et on repart.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56DE7-D704-884C-9813-744311F95B9B}"/>
              </a:ext>
            </a:extLst>
          </p:cNvPr>
          <p:cNvSpPr txBox="1"/>
          <p:nvPr/>
        </p:nvSpPr>
        <p:spPr>
          <a:xfrm>
            <a:off x="322240" y="3279143"/>
            <a:ext cx="2082205" cy="315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Soprano</a:t>
            </a:r>
          </a:p>
          <a:p>
            <a:pPr>
              <a:lnSpc>
                <a:spcPts val="1280"/>
              </a:lnSpc>
            </a:pP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Soprano est un pseudonyme (son nom d’artiste). Son vrai nom est Saïd M’</a:t>
            </a:r>
            <a:r>
              <a:rPr lang="fr-FR" sz="900" kern="13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Rumbaba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. Il est né à Marseille le 14 janvier 1979 et ses parents viennent des Comores. Il a commencé sa carrière de compositeur-musicien-chanteur dans le groupe de rap « Psy 4 de la rime » à la fin des années 1990 et au début des années 2000. </a:t>
            </a: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En 2007, il présente son premier album de chanteur en solo. </a:t>
            </a: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À partir de 2014, sa musique devient pop. Son style musical est varié, il regroupe les genres suivants : rap, hip-hop, RnB, variété française, pop. </a:t>
            </a:r>
          </a:p>
          <a:p>
            <a:pPr>
              <a:lnSpc>
                <a:spcPts val="1280"/>
              </a:lnSpc>
            </a:pPr>
            <a:b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/>
        </p:nvSpPr>
        <p:spPr>
          <a:xfrm>
            <a:off x="308055" y="7809529"/>
            <a:ext cx="2165684" cy="15517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>
              <a:lnSpc>
                <a:spcPts val="1080"/>
              </a:lnSpc>
            </a:pP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Photoshoper :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modifier une photo avec un logiciel (Photoshop).</a:t>
            </a:r>
          </a:p>
          <a:p>
            <a:pPr>
              <a:lnSpc>
                <a:spcPts val="1080"/>
              </a:lnSpc>
            </a:pP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Taffer :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 (familier) travailler.</a:t>
            </a:r>
          </a:p>
          <a:p>
            <a:pPr>
              <a:lnSpc>
                <a:spcPts val="1080"/>
              </a:lnSpc>
            </a:pP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Les abdos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 : abdominaux.</a:t>
            </a:r>
          </a:p>
          <a:p>
            <a:pPr>
              <a:lnSpc>
                <a:spcPts val="1080"/>
              </a:lnSpc>
            </a:pP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4. 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Être sur le pied de guerre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(militaire) être prêt à faire la guerre.</a:t>
            </a:r>
          </a:p>
          <a:p>
            <a:pPr>
              <a:lnSpc>
                <a:spcPts val="1080"/>
              </a:lnSpc>
            </a:pP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Déserter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 : (militaire) s’enfuir pour ne pas faire la guerre.</a:t>
            </a:r>
          </a:p>
          <a:p>
            <a:pPr>
              <a:lnSpc>
                <a:spcPts val="1080"/>
              </a:lnSpc>
            </a:pP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6. 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Un chrono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 : un chronomètre.</a:t>
            </a:r>
          </a:p>
          <a:p>
            <a:pPr>
              <a:lnSpc>
                <a:spcPts val="1080"/>
              </a:lnSpc>
            </a:pPr>
            <a:endParaRPr lang="fr-FR" sz="85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80AE12-2343-0D48-A30E-196099CEE8B9}"/>
              </a:ext>
            </a:extLst>
          </p:cNvPr>
          <p:cNvSpPr txBox="1"/>
          <p:nvPr/>
        </p:nvSpPr>
        <p:spPr>
          <a:xfrm>
            <a:off x="322240" y="6182474"/>
            <a:ext cx="2165684" cy="420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Pour suivre l’actualité de Soprano, abonnez-vous à son compte Instagram @</a:t>
            </a:r>
            <a:r>
              <a:rPr lang="fr-FR" sz="85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sopranopsy4</a:t>
            </a:r>
          </a:p>
          <a:p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986715-0423-E847-B05B-C51D2C27D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40" y="7159572"/>
            <a:ext cx="469900" cy="596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/>
        </p:nvSpPr>
        <p:spPr>
          <a:xfrm>
            <a:off x="2755505" y="13883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>
                <a:latin typeface="Roboto" panose="02000000000000000000" pitchFamily="2" charset="0"/>
                <a:ea typeface="Roboto" panose="02000000000000000000" pitchFamily="2" charset="0"/>
              </a:rPr>
              <a:t>Soprano</a:t>
            </a:r>
          </a:p>
        </p:txBody>
      </p:sp>
      <p:pic>
        <p:nvPicPr>
          <p:cNvPr id="19" name="Google Shape;10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055" y="975443"/>
            <a:ext cx="2196057" cy="21850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84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4E9B13-7D5B-DA42-97B1-871CA6236E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66"/>
          <a:stretch/>
        </p:blipFill>
        <p:spPr>
          <a:xfrm>
            <a:off x="7937" y="5556"/>
            <a:ext cx="7543800" cy="1006487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221935" y="738970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coach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Soprano</a:t>
            </a:r>
          </a:p>
        </p:txBody>
      </p:sp>
      <p:graphicFrame>
        <p:nvGraphicFramePr>
          <p:cNvPr id="13" name="Tableau 14">
            <a:extLst>
              <a:ext uri="{FF2B5EF4-FFF2-40B4-BE49-F238E27FC236}">
                <a16:creationId xmlns:a16="http://schemas.microsoft.com/office/drawing/2014/main" id="{A3F19CE1-0F17-E747-847B-D0AACEA68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39445"/>
              </p:ext>
            </p:extLst>
          </p:nvPr>
        </p:nvGraphicFramePr>
        <p:xfrm>
          <a:off x="1130984" y="2016359"/>
          <a:ext cx="6026771" cy="686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905">
                  <a:extLst>
                    <a:ext uri="{9D8B030D-6E8A-4147-A177-3AD203B41FA5}">
                      <a16:colId xmlns:a16="http://schemas.microsoft.com/office/drawing/2014/main" val="2770672922"/>
                    </a:ext>
                  </a:extLst>
                </a:gridCol>
                <a:gridCol w="1043090">
                  <a:extLst>
                    <a:ext uri="{9D8B030D-6E8A-4147-A177-3AD203B41FA5}">
                      <a16:colId xmlns:a16="http://schemas.microsoft.com/office/drawing/2014/main" val="161568558"/>
                    </a:ext>
                  </a:extLst>
                </a:gridCol>
                <a:gridCol w="4306776">
                  <a:extLst>
                    <a:ext uri="{9D8B030D-6E8A-4147-A177-3AD203B41FA5}">
                      <a16:colId xmlns:a16="http://schemas.microsoft.com/office/drawing/2014/main" val="93050948"/>
                    </a:ext>
                  </a:extLst>
                </a:gridCol>
              </a:tblGrid>
              <a:tr h="1424538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468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Premier temps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Associez les images aux actions.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001463"/>
                  </a:ext>
                </a:extLst>
              </a:tr>
              <a:tr h="1804985">
                <a:tc>
                  <a:txBody>
                    <a:bodyPr/>
                    <a:lstStyle/>
                    <a:p>
                      <a:pPr algn="r"/>
                      <a:endParaRPr lang="fr-FR" sz="5300" b="1" i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  <a:p>
                      <a:pPr algn="r"/>
                      <a:endParaRPr lang="fr-FR" sz="2400" b="1" i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  <a:p>
                      <a:pPr algn="r"/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ts val="1300"/>
                        </a:lnSpc>
                        <a:buFontTx/>
                        <a:buChar char="-"/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171450" indent="-171450" algn="just">
                        <a:lnSpc>
                          <a:spcPts val="1300"/>
                        </a:lnSpc>
                        <a:buFontTx/>
                        <a:buChar char="-"/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171450" indent="-171450" algn="just">
                        <a:lnSpc>
                          <a:spcPts val="1300"/>
                        </a:lnSpc>
                        <a:buFontTx/>
                        <a:buChar char="-"/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171450" indent="-171450" algn="just">
                        <a:lnSpc>
                          <a:spcPts val="1300"/>
                        </a:lnSpc>
                        <a:buFontTx/>
                        <a:buChar char="-"/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171450" indent="-171450" algn="just">
                        <a:lnSpc>
                          <a:spcPts val="1300"/>
                        </a:lnSpc>
                        <a:buFontTx/>
                        <a:buChar char="-"/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171450" indent="-171450" algn="just">
                        <a:lnSpc>
                          <a:spcPts val="1300"/>
                        </a:lnSpc>
                        <a:buFontTx/>
                        <a:buChar char="-"/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Deuxième temps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 petits groupes. Distribuer un jeu d’étiquettes de la fiche matériel par groupe.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Écoutez la chanson.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Mettez les étiquettes dans l’ordre pour reconstituer le refrain de la chanson.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37018"/>
                  </a:ext>
                </a:extLst>
              </a:tr>
              <a:tr h="1337912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endParaRPr lang="fr-FR" sz="5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Troisième temps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Votre ami va bientôt passer un examen de français et il n’est pas très motivé. 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Sur le modèle du refrain de la chanson, écrivez-lui un message avec quatre conseils pour l’encourager.</a:t>
                      </a: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Exemple : 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« </a:t>
                      </a: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Allez Marie ! Tu as bientôt terminé tes cours de français, ce n’est pas le moment d’abandonner ! L’examen, c’est demain ! Tu vas le valider ! 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Vas-y ! » </a:t>
                      </a: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53087"/>
                  </a:ext>
                </a:extLst>
              </a:tr>
              <a:tr h="1321067">
                <a:tc>
                  <a:txBody>
                    <a:bodyPr/>
                    <a:lstStyle/>
                    <a:p>
                      <a:pPr algn="r"/>
                      <a:endParaRPr lang="fr-FR" sz="5300" b="1" i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1738"/>
                  </a:ext>
                </a:extLst>
              </a:tr>
            </a:tbl>
          </a:graphicData>
        </a:graphic>
      </p:graphicFrame>
      <p:pic>
        <p:nvPicPr>
          <p:cNvPr id="29" name="Image 28">
            <a:extLst>
              <a:ext uri="{FF2B5EF4-FFF2-40B4-BE49-F238E27FC236}">
                <a16:creationId xmlns:a16="http://schemas.microsoft.com/office/drawing/2014/main" id="{A2E9250E-C621-8542-988E-D46151B9B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046" y="4838207"/>
            <a:ext cx="508000" cy="508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8212698-1F12-1745-9AAE-7B340C091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781" y="2229750"/>
            <a:ext cx="508000" cy="508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1872E0A7-8036-3E47-B3EA-951B23C74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046" y="5857035"/>
            <a:ext cx="508000" cy="508000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52422"/>
              </p:ext>
            </p:extLst>
          </p:nvPr>
        </p:nvGraphicFramePr>
        <p:xfrm>
          <a:off x="2743200" y="2611370"/>
          <a:ext cx="4404016" cy="95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336">
                <a:tc>
                  <a:txBody>
                    <a:bodyPr/>
                    <a:lstStyle/>
                    <a:p>
                      <a:pPr algn="ctr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1. </a:t>
                      </a:r>
                    </a:p>
                    <a:p>
                      <a:pPr algn="ctr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faire des pompes </a:t>
                      </a:r>
                      <a:endParaRPr lang="fr-FR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2. </a:t>
                      </a:r>
                    </a:p>
                    <a:p>
                      <a:pPr algn="ctr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faire des abdominaux </a:t>
                      </a:r>
                      <a:endParaRPr lang="fr-FR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3. </a:t>
                      </a:r>
                    </a:p>
                    <a:p>
                      <a:pPr algn="ctr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faire des squats </a:t>
                      </a:r>
                      <a:endParaRPr lang="fr-FR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4. </a:t>
                      </a:r>
                    </a:p>
                    <a:p>
                      <a:pPr algn="ctr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faire des dips </a:t>
                      </a:r>
                      <a:endParaRPr lang="fr-FR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5. 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frapper au sac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6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Roboto" panose="02000000000000000000"/>
                        </a:rPr>
                        <a:t>……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Roboto" panose="02000000000000000000"/>
                        </a:rPr>
                        <a:t>……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Roboto" panose="02000000000000000000"/>
                        </a:rPr>
                        <a:t>……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Roboto" panose="02000000000000000000"/>
                        </a:rPr>
                        <a:t>……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Roboto" panose="02000000000000000000"/>
                        </a:rPr>
                        <a:t>……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" name="Image 44">
            <a:extLst>
              <a:ext uri="{FF2B5EF4-FFF2-40B4-BE49-F238E27FC236}">
                <a16:creationId xmlns:a16="http://schemas.microsoft.com/office/drawing/2014/main" id="{7BB8B8FB-220A-4E65-A44D-16FEEBA7A5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252" y="3653718"/>
            <a:ext cx="374281" cy="763183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9E500C1A-47F8-4357-9748-934AF04B34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45" y="3887748"/>
            <a:ext cx="1006242" cy="533613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89CC5CE-F445-4AFF-8C6A-C28B6E192B8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357" r="3166"/>
          <a:stretch/>
        </p:blipFill>
        <p:spPr>
          <a:xfrm>
            <a:off x="4574242" y="3653791"/>
            <a:ext cx="646728" cy="80042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52C535B2-31FF-4C02-B302-8E463A7AEE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3909790"/>
            <a:ext cx="882084" cy="46999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6E2706C4-314B-49B9-A8B9-F5C7126C8C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4434" y="3764507"/>
            <a:ext cx="581201" cy="646079"/>
          </a:xfrm>
          <a:prstGeom prst="rect">
            <a:avLst/>
          </a:prstGeom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2525"/>
              </p:ext>
            </p:extLst>
          </p:nvPr>
        </p:nvGraphicFramePr>
        <p:xfrm>
          <a:off x="2743200" y="4426142"/>
          <a:ext cx="4414555" cy="27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33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Roboto" panose="0200000000000000000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Roboto" panose="0200000000000000000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Roboto" panose="02000000000000000000"/>
                        </a:rPr>
                        <a:t>c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Roboto" panose="02000000000000000000"/>
                        </a:rPr>
                        <a:t>d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Roboto" panose="02000000000000000000"/>
                        </a:rPr>
                        <a:t>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5031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F9218D1-D19B-814F-BCC6-1AB75F3D1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10"/>
          <a:stretch/>
        </p:blipFill>
        <p:spPr>
          <a:xfrm>
            <a:off x="7937" y="5556"/>
            <a:ext cx="7543800" cy="10070891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59424"/>
              </p:ext>
            </p:extLst>
          </p:nvPr>
        </p:nvGraphicFramePr>
        <p:xfrm>
          <a:off x="864394" y="964405"/>
          <a:ext cx="6369404" cy="997558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2374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502630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92545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55154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1632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En petits groupes.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sym typeface="Roboto Medium"/>
                        </a:rPr>
                        <a:t>Répondez à ce petit sondage sur le sport et vous.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                                      </a:t>
                      </a: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Vous et le sport !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0" i="0" dirty="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 Medium"/>
                          <a:sym typeface="Roboto Medium"/>
                        </a:rPr>
                        <a:t>Faites-vous régulièrement du sport ? Quels sports ?</a:t>
                      </a: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Préférez-vous les sports d’équipe ou individuels ? Justifiez. </a:t>
                      </a: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Citez trois avantages à avoir un coach sportif individuel.</a:t>
                      </a:r>
                    </a:p>
                    <a:p>
                      <a:pPr algn="l"/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92545">
                <a:tc rowSpan="3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55154">
                <a:tc vMerge="1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30959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Dans quelle(s) situation(s) imaginez-vous écouter ce genre de musique ? Entourez les propositions qui vous semblent convenir.</a:t>
                      </a:r>
                      <a:b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165084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60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Associez les éléments pour reconstituer le refrain.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fr-FR" sz="12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Choisissez la bonne réponse. 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1) Le chanteur s’adresse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aux jeunes futurs athlètes.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aux sportifs professionnels.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à tout le monde. 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2)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Il donne des conseils pour être…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un bon coach sportif.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fort parce que la vie est difficile.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très musclé pour pratiquer des sports extrêmes. </a:t>
                      </a:r>
                    </a:p>
                    <a:p>
                      <a:pPr marL="228600" indent="-228600">
                        <a:buAutoNum type="alphaUcPeriod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3) Imaginez où se passe le clip.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coach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Soprano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2E9250E-C621-8542-988E-D46151B9B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790" y="3523288"/>
            <a:ext cx="508000" cy="508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8212698-1F12-1745-9AAE-7B340C091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790" y="1359781"/>
            <a:ext cx="508000" cy="508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E0459876-6239-784E-B43F-C50AF3B3B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790" y="6068697"/>
            <a:ext cx="508000" cy="508000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897079"/>
              </p:ext>
            </p:extLst>
          </p:nvPr>
        </p:nvGraphicFramePr>
        <p:xfrm>
          <a:off x="2699961" y="6707724"/>
          <a:ext cx="453363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715"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 Faut taffer le cardio…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a. la vie, c’est musclé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15"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 Faut taffer les abdos…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b. pour mieux endurer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15"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 La vie, c’est musclé, …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c. </a:t>
                      </a:r>
                      <a:r>
                        <a:rPr lang="fr-FR" sz="10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on est ensemble, on va y aller</a:t>
                      </a:r>
                      <a:endParaRPr lang="fr-FR" sz="10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15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 Il est temps d’aller pousser…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d. 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on a des rêves à soulever</a:t>
                      </a:r>
                      <a:endParaRPr lang="fr-FR" sz="10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15"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5. Relève-toi, c’est dans la tête…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e. pour mieux encaisser</a:t>
                      </a:r>
                      <a:endParaRPr lang="fr-FR" sz="10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6644" y="4323550"/>
            <a:ext cx="2274551" cy="15264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/>
          <a:srcRect t="4587" b="3581"/>
          <a:stretch/>
        </p:blipFill>
        <p:spPr>
          <a:xfrm>
            <a:off x="2699961" y="4323550"/>
            <a:ext cx="2159752" cy="1462195"/>
          </a:xfrm>
          <a:prstGeom prst="rect">
            <a:avLst/>
          </a:prstGeom>
        </p:spPr>
      </p:pic>
      <p:pic>
        <p:nvPicPr>
          <p:cNvPr id="1026" name="Picture 2" descr="https://cdn-icons-png.flaticon.com/512/10780/10780328.png">
            <a:extLst>
              <a:ext uri="{FF2B5EF4-FFF2-40B4-BE49-F238E27FC236}">
                <a16:creationId xmlns:a16="http://schemas.microsoft.com/office/drawing/2014/main" id="{9E3D93D7-06B2-48D8-AD0A-000CA80A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973263"/>
            <a:ext cx="925512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77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9B9375-AFAD-884F-832E-997C5952A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00"/>
          <a:stretch/>
        </p:blipFill>
        <p:spPr>
          <a:xfrm>
            <a:off x="17169" y="11113"/>
            <a:ext cx="7543800" cy="1002924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30099"/>
              </p:ext>
            </p:extLst>
          </p:nvPr>
        </p:nvGraphicFramePr>
        <p:xfrm>
          <a:off x="864394" y="1124645"/>
          <a:ext cx="6369404" cy="1055684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64406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0598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293447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À deux.</a:t>
                      </a:r>
                      <a:endParaRPr lang="fr-FR" sz="1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Vous êtes coach et vous présentez votre activité pour avoir plus de clients.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Préparez une capsule vidéo qui présente votre activité. </a:t>
                      </a:r>
                      <a:br>
                        <a:rPr lang="fr-FR" sz="1000" b="0" i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</a:b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Donnez les informations suivantes : votre domaine de spécialité, votre slogan, votre programme, les horaires et les tarifs.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0" i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 Medium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Exemples de domaines possibles : coach en salsa, en rencontres amoureuses, en cuisine exotique, en bon comportement écologique, en éducation d’animaux de compagnie, en vie sans smartphone…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 Medium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Vous pouvez utiliser ces structures : </a:t>
                      </a: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0" i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b="0" i="1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Je suis coach et je propose un programme pour…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b="0" i="1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Vous voulez / souhaitez / avez envie de…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b="0" i="1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Les séances sont le (jour)…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b="0" i="1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Une heure coûte…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b="0" i="1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N’attendez pas, contactez-moi !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3534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48799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À deux.</a:t>
                      </a:r>
                      <a:endParaRPr lang="fr-FR" sz="1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Vous êtes coach et vous présentez votre activité à une école de français / une entreprise. Vous faites la publicité de votre méthode de coaching.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Votre objectif est d’aider les étudiants à réussir leurs études et leurs examens.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0" i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 Medium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Préparez une affiche avec les informations suivantes : votre nom de coach, votre slogan et votre programme détaillé (donnez des recommandations aux étudiants).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0" i="0" dirty="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34000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Et en plus…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88444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Écoutez « Le cœur Holiday » de Soprano et Mika et regardez le clip.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Quelle(s) émotion(s) ressentez-vous à l’écoute de la chanson ?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 Medium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de la tristesse        </a:t>
                      </a: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de la joie          </a:t>
                      </a: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de la mélancolie         </a:t>
                      </a: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de l’espoir         </a:t>
                      </a: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de la colère                  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 Medium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À quoi le clip vous fait-il penser ?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Medium"/>
                        </a:rPr>
                        <a:t>Imaginez un autre titre pour cette chanson. </a:t>
                      </a:r>
                      <a:endParaRPr lang="fr-FR" sz="1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coach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Soprano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5B76B6D-E48D-034C-9799-43DB849CF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457" y="5052906"/>
            <a:ext cx="508000" cy="508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D33CCC-F9C4-C544-88A1-0D5693088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261" y="1476729"/>
            <a:ext cx="508000" cy="50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850" y="6873014"/>
            <a:ext cx="693267" cy="693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97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3B948B-0300-344F-9CFE-286342CEE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96"/>
          <a:stretch/>
        </p:blipFill>
        <p:spPr>
          <a:xfrm>
            <a:off x="7937" y="5556"/>
            <a:ext cx="7543800" cy="10029647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00746"/>
              </p:ext>
            </p:extLst>
          </p:nvPr>
        </p:nvGraphicFramePr>
        <p:xfrm>
          <a:off x="3954097" y="977603"/>
          <a:ext cx="3279702" cy="9057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2266645">
                <a:tc>
                  <a:txBody>
                    <a:bodyPr/>
                    <a:lstStyle/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1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À deux.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Vous êtes coach et vous présentez votre activité pour avoir plus de clients.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Préparez une capsule vidéo avec les informations suivantes : votre domaine de spécialité, votre slogan, votre programme, les horaires et les tarifs.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Exemples de domaines possibles : coach en salsa, en rencontres amoureuses, en cuisine exotique, en bon comportement écologique, en éducation d’animaux de compagnie, en vie sans smartphone… 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Piste de correction : 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Bonjour, je suis Marine ! Je suis coach et je propose un programme pour apprendre à bien s’entendre avec ses voisins. 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voisins inconnus, ça n’existe plus !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Vous voulez être ami avec vos voisins, les inviter à dîner, sortir au cinéma avec eux ? Appelez-moi !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Les séances sont le samedi et le dimanche, chez vous. Une heure coûte 50 euros. La première heure est gratuite. Payez seulement 450 euros pour 10 séances ! 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N’attendez pas, contactez-moi !  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3954734">
                <a:tc>
                  <a:txBody>
                    <a:bodyPr/>
                    <a:lstStyle/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1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À deux.</a:t>
                      </a:r>
                      <a:endParaRPr lang="fr-FR" sz="1000" b="1"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Vous êtes coach et vous présentez votre activité à une école de français / une entreprise. Vous faites la publicité de votre méthode de coaching.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Votre objectif est d’aider les étudiants à réussir leurs études et leurs examens.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Préparez une affiche avec les informations suivantes : votre nom de coach, votre slogan et votre programme détaillé (donnez des recommandations aux étudiants).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 </a:t>
                      </a: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Piste de correction :</a:t>
                      </a:r>
                    </a:p>
                    <a:p>
                      <a:pPr algn="just"/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1" kern="1300" baseline="0" dirty="0" err="1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Supercoachs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 Jess &amp; Nico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Vous et nous, c’est 100% réussite !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Votre examen est bientôt et vous voulez des conseils pour réussir ? Écoutez ça !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Bois 5 litres d’eau  par jour, pas d’alcool  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Abdos, </a:t>
                      </a:r>
                      <a:r>
                        <a:rPr lang="fr-FR" sz="1000" b="0" i="1" kern="1300" baseline="0" dirty="0" err="1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dips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, fentes, squats ! Va tous les soirs à la salle de sport !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Donne le maximum pendant la classe de français, arrête les fausses excuses !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Reste toujours motivé, allez </a:t>
                      </a:r>
                      <a:r>
                        <a:rPr lang="fr-FR" sz="1000" b="0" i="1" kern="1300" baseline="0" dirty="0" err="1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allez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, tu es bientôt arrivé ! 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Pas le droit d’abandonner, tu as beaucoup étudié !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Du poisson matin, midi et soir ! Faut souffrir pour réussir !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latin typeface="Roboto" panose="02000000000000000000" pitchFamily="2" charset="0"/>
                        </a:rPr>
                        <a:t>Le matin, lève-toi ! Lève-toi ! A 6h pour le yoga !    </a:t>
                      </a:r>
                    </a:p>
                    <a:p>
                      <a:pPr marL="228600" indent="-228600" algn="just">
                        <a:buAutoNum type="arabicPeriod"/>
                      </a:pPr>
                      <a:endParaRPr lang="fr-FR" sz="1000" b="0" i="1" kern="1300" baseline="0" dirty="0">
                        <a:solidFill>
                          <a:srgbClr val="E05329"/>
                        </a:solidFill>
                        <a:latin typeface="Roboto" panose="02000000000000000000" pitchFamily="2" charset="0"/>
                      </a:endParaRPr>
                    </a:p>
                    <a:p>
                      <a:pPr marL="228600" indent="-228600" algn="just">
                        <a:buAutoNum type="arabicPeriod"/>
                      </a:pPr>
                      <a:endParaRPr lang="fr-FR" sz="1000" b="0" i="1" kern="1300" baseline="0" dirty="0">
                        <a:solidFill>
                          <a:srgbClr val="E05329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coach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Soprano</a:t>
            </a:r>
          </a:p>
        </p:txBody>
      </p:sp>
      <p:graphicFrame>
        <p:nvGraphicFramePr>
          <p:cNvPr id="20" name="Tableau 7">
            <a:extLst>
              <a:ext uri="{FF2B5EF4-FFF2-40B4-BE49-F238E27FC236}">
                <a16:creationId xmlns:a16="http://schemas.microsoft.com/office/drawing/2014/main" id="{6BA940A3-F976-0840-BEB0-FE97BEED6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65791"/>
              </p:ext>
            </p:extLst>
          </p:nvPr>
        </p:nvGraphicFramePr>
        <p:xfrm>
          <a:off x="325877" y="985553"/>
          <a:ext cx="3279702" cy="916308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35704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18208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3989556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1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En petits groupes.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Répondez à ce petit sondage sur le sport et vous.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1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                                      Vous et le sport !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Faites-vous régulièrement du sport ? Quels sports ?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Préférez-vous les sports d’équipe ou individuels ? Justifiez.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Citez trois avantages à avoir un coach sportif individuel.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fr-FR" sz="1000" b="0" i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Pistes de correction :</a:t>
                      </a:r>
                    </a:p>
                    <a:p>
                      <a:pPr algn="just"/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- Oui, je vais à la salle de sport deux fois par semaine. /Je fais de la danse le lundi et le vendredi. / Non, je ne fais pas de sport, je n’aime pas ça.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- Je préfère les sports d’équipe, comme le basket, parce que je rencontre d’autres personnes, on partage notre passion, c’est sympa et ça motive. / Je préfère les sports individuels. Je fais de la natation et j’aime m’entraîner seul. Je suis concentré. Quand je gagne ou quand je perds une compétition, c’est ma responsabilité.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- Un coach sportif individuel donne des conseils professionnels. Je ne peux pas manquer le cours de sport, il faut avoir de la discipline. Le programme est adapté à mes besoins.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1820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957494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Dans quelle(s) situation(s) imaginez-vous écouter ce genre de musique ? Entourez les propositions qui vous semblent convenir.</a:t>
                      </a:r>
                      <a:b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Réponses libres.</a:t>
                      </a:r>
                      <a:endParaRPr lang="fr-FR" sz="1000" b="0" i="1" kern="1300" baseline="0" dirty="0">
                        <a:solidFill>
                          <a:srgbClr val="E05329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18208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2730422"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228600" indent="-228600" algn="just">
                        <a:buAutoNum type="alphaUcPeriod"/>
                      </a:pPr>
                      <a:r>
                        <a:rPr lang="fr-FR" sz="1000" b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Choisissez la bonne réponse.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1) Le chanteur s’adresse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à tout le monde</a:t>
                      </a:r>
                      <a:r>
                        <a:rPr lang="fr-FR" sz="1000" b="0" kern="1300" baseline="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 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2) Il donne des conseils pour être</a:t>
                      </a:r>
                      <a:r>
                        <a:rPr lang="fr-FR" sz="1000" b="1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…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fort parce que la vie est difficile.</a:t>
                      </a:r>
                      <a:endParaRPr lang="fr-FR" sz="1000" b="0" i="1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3) Imaginez où se passe le clip.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Réponses possibles :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Dans une salle de sport.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Dans un gymnase.</a:t>
                      </a:r>
                      <a:endParaRPr lang="fr-FR" sz="1000" b="0" i="1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</a:t>
                      </a:r>
                      <a:r>
                        <a:rPr lang="fr-FR" sz="1000" b="1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pPr algn="just"/>
                      <a:r>
                        <a:rPr lang="fr-FR" sz="1000" b="1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Associez les éléments pour reconstituer le refrain.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 B ; 2 E  ; 3 A ; 4 D ; 5 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/>
        </p:nvSpPr>
        <p:spPr>
          <a:xfrm>
            <a:off x="325876" y="339214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SPORT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F48299-039A-405F-B091-D912DE0E9873}"/>
              </a:ext>
            </a:extLst>
          </p:cNvPr>
          <p:cNvSpPr txBox="1"/>
          <p:nvPr/>
        </p:nvSpPr>
        <p:spPr>
          <a:xfrm>
            <a:off x="4712533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Public : adolescents, adultes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01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6B78E853-389C-4BEB-8AEE-ECCDC725A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79"/>
          <a:stretch/>
        </p:blipFill>
        <p:spPr>
          <a:xfrm>
            <a:off x="7937" y="5556"/>
            <a:ext cx="7543800" cy="1005284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coach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Soprano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5517"/>
            <a:ext cx="2057828" cy="3783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Fanny </a:t>
            </a:r>
            <a:r>
              <a:rPr lang="fr-FR" sz="800" dirty="0" err="1">
                <a:latin typeface="Roboto Light" panose="02000000000000000000" pitchFamily="2" charset="0"/>
                <a:ea typeface="Roboto" panose="02000000000000000000" pitchFamily="2" charset="0"/>
              </a:rPr>
              <a:t>Tourron</a:t>
            </a:r>
            <a:endParaRPr lang="fr-FR" sz="8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du CAVILAM - Alliance Française</a:t>
            </a: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pour </a:t>
            </a:r>
            <a:r>
              <a:rPr lang="fr-FR" sz="800">
                <a:latin typeface="Roboto Light" panose="02000000000000000000" pitchFamily="2" charset="0"/>
                <a:ea typeface="Roboto" panose="02000000000000000000" pitchFamily="2" charset="0"/>
              </a:rPr>
              <a:t>l’Institut français et le CNM</a:t>
            </a:r>
            <a:endParaRPr lang="fr-FR" sz="800" dirty="0">
              <a:latin typeface="Roboto Light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/>
        </p:nvSpPr>
        <p:spPr>
          <a:xfrm>
            <a:off x="325876" y="339214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SPORT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D95A50-527F-18CC-A104-64E32B83E55B}"/>
              </a:ext>
            </a:extLst>
          </p:cNvPr>
          <p:cNvSpPr txBox="1"/>
          <p:nvPr/>
        </p:nvSpPr>
        <p:spPr>
          <a:xfrm>
            <a:off x="990599" y="1255019"/>
            <a:ext cx="54101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kern="1300" dirty="0">
                <a:solidFill>
                  <a:schemeClr val="dk1"/>
                </a:solidFill>
                <a:latin typeface="Roboto Medium" panose="02000000000000000000" pitchFamily="2" charset="0"/>
              </a:rPr>
              <a:t>Imprimer la fiche matériel en plusieurs exemplaires (1 par groupe). Découper les étiquettes. Les plastifier, éventuellement.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9916CC9-3EA2-3FD7-D777-B4271DC1C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46" y="1154908"/>
            <a:ext cx="508000" cy="5080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30581"/>
              </p:ext>
            </p:extLst>
          </p:nvPr>
        </p:nvGraphicFramePr>
        <p:xfrm>
          <a:off x="990599" y="1758421"/>
          <a:ext cx="5978613" cy="288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05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Faut taffer le cardio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pour mieux endurer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05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Faut taffer les abdos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pour mieux encaisser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0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La vie, c’est musclé, ouais-ouais-ouais,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la vie, c’est musclé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05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Il est temps d’aller pousser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on a des rêves à soulever  </a:t>
                      </a:r>
                      <a:endParaRPr lang="fr-FR" sz="1400" b="0" dirty="0">
                        <a:latin typeface="Roboto" panose="0200000000000000000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765477"/>
                  </a:ext>
                </a:extLst>
              </a:tr>
              <a:tr h="57705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Roboto" panose="02000000000000000000"/>
                        </a:rPr>
                        <a:t>Relève-toi, c’est dans la tête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Roboto" panose="02000000000000000000"/>
                        </a:rPr>
                        <a:t>on est ensemble, on va y aller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48543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DEF56A3F-EA64-459E-B046-718D1C93F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245519"/>
              </p:ext>
            </p:extLst>
          </p:nvPr>
        </p:nvGraphicFramePr>
        <p:xfrm>
          <a:off x="983972" y="4820997"/>
          <a:ext cx="5978613" cy="288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05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Faut taffer le cardio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pour mieux endurer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05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Faut taffer les abdos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pour mieux encaisser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0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La vie, c’est musclé, ouais-ouais-ouais,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la vie, c’est musclé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05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Il est temps d’aller pousser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on a des rêves à soulever  </a:t>
                      </a:r>
                      <a:endParaRPr lang="fr-FR" sz="1400" b="0" dirty="0">
                        <a:latin typeface="Roboto" panose="0200000000000000000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765477"/>
                  </a:ext>
                </a:extLst>
              </a:tr>
              <a:tr h="57705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Roboto" panose="02000000000000000000"/>
                        </a:rPr>
                        <a:t>Relève-toi, c’est dans la tête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Roboto" panose="02000000000000000000"/>
                        </a:rPr>
                        <a:t>on est ensemble, on va y aller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485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64279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kVyjg69S"/>
  <p:tag name="ARTICULATE_SLIDE_COUNT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2482</TotalTime>
  <Words>2130</Words>
  <Application>Microsoft Office PowerPoint</Application>
  <PresentationFormat>Personnalisé</PresentationFormat>
  <Paragraphs>281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Proto Grotesk</vt:lpstr>
      <vt:lpstr>Roboto</vt:lpstr>
      <vt:lpstr>Roboto Light</vt:lpstr>
      <vt:lpstr>Roboto Medium</vt:lpstr>
      <vt:lpstr>Wingdings</vt:lpstr>
      <vt:lpstr>Thème Office</vt:lpstr>
      <vt:lpstr>Le coach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BREZES</dc:creator>
  <cp:lastModifiedBy>Bhushan Thapliyal</cp:lastModifiedBy>
  <cp:revision>157</cp:revision>
  <cp:lastPrinted>2024-03-05T08:38:38Z</cp:lastPrinted>
  <dcterms:created xsi:type="dcterms:W3CDTF">2022-03-24T14:32:05Z</dcterms:created>
  <dcterms:modified xsi:type="dcterms:W3CDTF">2024-04-15T05:51:15Z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E5099A48-5509-4BE6-A5BE-9746C0EF5309</vt:lpwstr>
  </property>
  <property fmtid="{D5CDD505-2E9C-101B-9397-08002B2CF9AE}" pid="3" name="ArticulatePath">
    <vt:lpwstr>https://d.docs.live.net/ddf56c7c4acd496c/Bureau/Fiches-CAVILAM/3_A2-Soprano-Le coach_OK</vt:lpwstr>
  </property>
</Properties>
</file>