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6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7559675" cy="10691813"/>
  <p:notesSz cx="6799263" cy="99298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329"/>
    <a:srgbClr val="A879A8"/>
    <a:srgbClr val="46B8B7"/>
    <a:srgbClr val="5194C4"/>
    <a:srgbClr val="D91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B3D55-EDC0-436C-8657-D13475DAF43D}" v="2" dt="2024-04-12T06:43:47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/>
    <p:restoredTop sz="95890"/>
  </p:normalViewPr>
  <p:slideViewPr>
    <p:cSldViewPr snapToGrid="0" snapToObjects="1">
      <p:cViewPr varScale="1">
        <p:scale>
          <a:sx n="101" d="100"/>
          <a:sy n="101" d="100"/>
        </p:scale>
        <p:origin x="4600" y="96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hushan Thapliyal" userId="ddf56c7c4acd496c" providerId="LiveId" clId="{FDDB3D55-EDC0-436C-8657-D13475DAF43D}"/>
    <pc:docChg chg="custSel modSld modMainMaster replTag delTag">
      <pc:chgData name="Bhushan Thapliyal" userId="ddf56c7c4acd496c" providerId="LiveId" clId="{FDDB3D55-EDC0-436C-8657-D13475DAF43D}" dt="2024-04-15T05:53:59.288" v="139" actId="14100"/>
      <pc:docMkLst>
        <pc:docMk/>
      </pc:docMkLst>
      <pc:sldChg chg="delSp modSp mod replTag delTag">
        <pc:chgData name="Bhushan Thapliyal" userId="ddf56c7c4acd496c" providerId="LiveId" clId="{FDDB3D55-EDC0-436C-8657-D13475DAF43D}" dt="2024-04-15T05:53:28.740" v="107" actId="478"/>
        <pc:sldMkLst>
          <pc:docMk/>
          <pc:sldMk cId="3528446323" sldId="256"/>
        </pc:sldMkLst>
        <pc:spChg chg="del mod">
          <ac:chgData name="Bhushan Thapliyal" userId="ddf56c7c4acd496c" providerId="LiveId" clId="{FDDB3D55-EDC0-436C-8657-D13475DAF43D}" dt="2024-04-15T05:53:28.740" v="107" actId="478"/>
          <ac:spMkLst>
            <pc:docMk/>
            <pc:sldMk cId="3528446323" sldId="256"/>
            <ac:spMk id="22" creationId="{74CCE7D7-83BD-9247-8D20-6AFA48C122EC}"/>
          </ac:spMkLst>
        </pc:spChg>
        <pc:picChg chg="mod modCrop">
          <ac:chgData name="Bhushan Thapliyal" userId="ddf56c7c4acd496c" providerId="LiveId" clId="{FDDB3D55-EDC0-436C-8657-D13475DAF43D}" dt="2024-04-07T13:19:21.169" v="12" actId="732"/>
          <ac:picMkLst>
            <pc:docMk/>
            <pc:sldMk cId="3528446323" sldId="256"/>
            <ac:picMk id="6" creationId="{7EBED290-983F-C0F2-128F-19DF6988E64C}"/>
          </ac:picMkLst>
        </pc:picChg>
      </pc:sldChg>
      <pc:sldChg chg="delSp modSp mod replTag delTag">
        <pc:chgData name="Bhushan Thapliyal" userId="ddf56c7c4acd496c" providerId="LiveId" clId="{FDDB3D55-EDC0-436C-8657-D13475DAF43D}" dt="2024-04-15T05:53:31.605" v="112" actId="478"/>
        <pc:sldMkLst>
          <pc:docMk/>
          <pc:sldMk cId="1450313342" sldId="257"/>
        </pc:sldMkLst>
        <pc:spChg chg="del mod">
          <ac:chgData name="Bhushan Thapliyal" userId="ddf56c7c4acd496c" providerId="LiveId" clId="{FDDB3D55-EDC0-436C-8657-D13475DAF43D}" dt="2024-04-15T05:53:31.605" v="112" actId="478"/>
          <ac:spMkLst>
            <pc:docMk/>
            <pc:sldMk cId="1450313342" sldId="257"/>
            <ac:spMk id="31" creationId="{1738EE75-CE01-B249-B8DE-E1804EE68550}"/>
          </ac:spMkLst>
        </pc:spChg>
        <pc:picChg chg="mod modCrop">
          <ac:chgData name="Bhushan Thapliyal" userId="ddf56c7c4acd496c" providerId="LiveId" clId="{FDDB3D55-EDC0-436C-8657-D13475DAF43D}" dt="2024-04-07T13:19:28.227" v="16" actId="732"/>
          <ac:picMkLst>
            <pc:docMk/>
            <pc:sldMk cId="1450313342" sldId="257"/>
            <ac:picMk id="4" creationId="{8381D61A-99BC-9E6A-6AA8-4771C4BE363D}"/>
          </ac:picMkLst>
        </pc:picChg>
      </pc:sldChg>
      <pc:sldChg chg="delSp modSp mod replTag delTag">
        <pc:chgData name="Bhushan Thapliyal" userId="ddf56c7c4acd496c" providerId="LiveId" clId="{FDDB3D55-EDC0-436C-8657-D13475DAF43D}" dt="2024-04-15T05:53:34.558" v="117" actId="478"/>
        <pc:sldMkLst>
          <pc:docMk/>
          <pc:sldMk cId="4066774807" sldId="258"/>
        </pc:sldMkLst>
        <pc:spChg chg="del mod">
          <ac:chgData name="Bhushan Thapliyal" userId="ddf56c7c4acd496c" providerId="LiveId" clId="{FDDB3D55-EDC0-436C-8657-D13475DAF43D}" dt="2024-04-15T05:53:34.558" v="117" actId="478"/>
          <ac:spMkLst>
            <pc:docMk/>
            <pc:sldMk cId="4066774807" sldId="258"/>
            <ac:spMk id="31" creationId="{1738EE75-CE01-B249-B8DE-E1804EE68550}"/>
          </ac:spMkLst>
        </pc:spChg>
        <pc:picChg chg="mod modCrop">
          <ac:chgData name="Bhushan Thapliyal" userId="ddf56c7c4acd496c" providerId="LiveId" clId="{FDDB3D55-EDC0-436C-8657-D13475DAF43D}" dt="2024-04-07T13:19:38.196" v="20" actId="732"/>
          <ac:picMkLst>
            <pc:docMk/>
            <pc:sldMk cId="4066774807" sldId="258"/>
            <ac:picMk id="3" creationId="{CB2AB4C5-B9BC-C021-7ED1-9808FFD6D7B6}"/>
          </ac:picMkLst>
        </pc:picChg>
      </pc:sldChg>
      <pc:sldChg chg="delSp modSp mod replTag delTag">
        <pc:chgData name="Bhushan Thapliyal" userId="ddf56c7c4acd496c" providerId="LiveId" clId="{FDDB3D55-EDC0-436C-8657-D13475DAF43D}" dt="2024-04-15T05:53:37.642" v="122" actId="478"/>
        <pc:sldMkLst>
          <pc:docMk/>
          <pc:sldMk cId="473977947" sldId="259"/>
        </pc:sldMkLst>
        <pc:spChg chg="del mod">
          <ac:chgData name="Bhushan Thapliyal" userId="ddf56c7c4acd496c" providerId="LiveId" clId="{FDDB3D55-EDC0-436C-8657-D13475DAF43D}" dt="2024-04-15T05:53:37.642" v="122" actId="478"/>
          <ac:spMkLst>
            <pc:docMk/>
            <pc:sldMk cId="473977947" sldId="259"/>
            <ac:spMk id="31" creationId="{1738EE75-CE01-B249-B8DE-E1804EE68550}"/>
          </ac:spMkLst>
        </pc:spChg>
        <pc:picChg chg="mod modCrop">
          <ac:chgData name="Bhushan Thapliyal" userId="ddf56c7c4acd496c" providerId="LiveId" clId="{FDDB3D55-EDC0-436C-8657-D13475DAF43D}" dt="2024-04-07T13:19:47.675" v="24" actId="732"/>
          <ac:picMkLst>
            <pc:docMk/>
            <pc:sldMk cId="473977947" sldId="259"/>
            <ac:picMk id="3" creationId="{7DE0A5D2-B486-7900-B9C7-6EB8CDB18D3A}"/>
          </ac:picMkLst>
        </pc:picChg>
      </pc:sldChg>
      <pc:sldChg chg="modSp mod replTag delTag">
        <pc:chgData name="Bhushan Thapliyal" userId="ddf56c7c4acd496c" providerId="LiveId" clId="{FDDB3D55-EDC0-436C-8657-D13475DAF43D}" dt="2024-04-15T05:53:59.288" v="139" actId="14100"/>
        <pc:sldMkLst>
          <pc:docMk/>
          <pc:sldMk cId="3654016072" sldId="260"/>
        </pc:sldMkLst>
        <pc:spChg chg="mod">
          <ac:chgData name="Bhushan Thapliyal" userId="ddf56c7c4acd496c" providerId="LiveId" clId="{FDDB3D55-EDC0-436C-8657-D13475DAF43D}" dt="2024-04-15T05:53:55.680" v="138" actId="20577"/>
          <ac:spMkLst>
            <pc:docMk/>
            <pc:sldMk cId="3654016072" sldId="260"/>
            <ac:spMk id="31" creationId="{1738EE75-CE01-B249-B8DE-E1804EE68550}"/>
          </ac:spMkLst>
        </pc:spChg>
        <pc:graphicFrameChg chg="mod modGraphic">
          <ac:chgData name="Bhushan Thapliyal" userId="ddf56c7c4acd496c" providerId="LiveId" clId="{FDDB3D55-EDC0-436C-8657-D13475DAF43D}" dt="2024-04-15T05:53:59.288" v="139" actId="14100"/>
          <ac:graphicFrameMkLst>
            <pc:docMk/>
            <pc:sldMk cId="3654016072" sldId="260"/>
            <ac:graphicFrameMk id="20" creationId="{6BA940A3-F976-0840-BEB0-FE97BEED6334}"/>
          </ac:graphicFrameMkLst>
        </pc:graphicFrameChg>
        <pc:picChg chg="mod modCrop">
          <ac:chgData name="Bhushan Thapliyal" userId="ddf56c7c4acd496c" providerId="LiveId" clId="{FDDB3D55-EDC0-436C-8657-D13475DAF43D}" dt="2024-04-07T13:19:55.610" v="28" actId="732"/>
          <ac:picMkLst>
            <pc:docMk/>
            <pc:sldMk cId="3654016072" sldId="260"/>
            <ac:picMk id="3" creationId="{15AFD64F-AA25-7413-5C09-FD6F4519617D}"/>
          </ac:picMkLst>
        </pc:picChg>
      </pc:sldChg>
      <pc:sldMasterChg chg="addSp modSp mod replTag delTag modSldLayout">
        <pc:chgData name="Bhushan Thapliyal" userId="ddf56c7c4acd496c" providerId="LiveId" clId="{FDDB3D55-EDC0-436C-8657-D13475DAF43D}" dt="2024-04-12T06:43:47.996" v="92" actId="14826"/>
        <pc:sldMasterMkLst>
          <pc:docMk/>
          <pc:sldMasterMk cId="3104543170" sldId="2147484056"/>
        </pc:sldMasterMkLst>
        <pc:picChg chg="add mod">
          <ac:chgData name="Bhushan Thapliyal" userId="ddf56c7c4acd496c" providerId="LiveId" clId="{FDDB3D55-EDC0-436C-8657-D13475DAF43D}" dt="2024-04-12T06:43:47.996" v="92" actId="14826"/>
          <ac:picMkLst>
            <pc:docMk/>
            <pc:sldMasterMk cId="3104543170" sldId="2147484056"/>
            <ac:picMk id="8" creationId="{3768342D-F233-42DC-5649-F3019E5BF861}"/>
          </ac:picMkLst>
        </pc:picChg>
        <pc:sldLayoutChg chg="replTag delTag">
          <pc:chgData name="Bhushan Thapliyal" userId="ddf56c7c4acd496c" providerId="LiveId" clId="{FDDB3D55-EDC0-436C-8657-D13475DAF43D}" dt="2024-04-07T13:18:58.522" v="5"/>
          <pc:sldLayoutMkLst>
            <pc:docMk/>
            <pc:sldMasterMk cId="3104543170" sldId="2147484056"/>
            <pc:sldLayoutMk cId="2984906725" sldId="2147484057"/>
          </pc:sldLayoutMkLst>
        </pc:sldLayoutChg>
        <pc:sldLayoutChg chg="replTag delTag">
          <pc:chgData name="Bhushan Thapliyal" userId="ddf56c7c4acd496c" providerId="LiveId" clId="{FDDB3D55-EDC0-436C-8657-D13475DAF43D}" dt="2024-04-12T06:43:40.476" v="87"/>
          <pc:sldLayoutMkLst>
            <pc:docMk/>
            <pc:sldMasterMk cId="3104543170" sldId="2147484056"/>
            <pc:sldLayoutMk cId="2481687622" sldId="21474840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97F276B-CE46-A143-ACE5-8DA9BBE2A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FBAD10-C19D-8C49-B7A4-38F7663E54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8C42-6EFF-BE45-8A7D-489337A85A8B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B4E94-76A3-D742-AD5A-D11A0A99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2786E-81B4-4B47-ABC2-348B43E3D8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7B559-A149-3A43-BC80-AD3A402FE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06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6303-4D29-A745-91A8-F3AEACDB41EE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F82D-CB1F-334C-AB48-FC566FA056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1660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F5D2-A333-6045-ACED-77F29CEB08A7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90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D3429-77F6-9E4B-9F99-94520AC2D970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77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BDEE-C309-4040-BEBD-5B52D979CC1A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78E6-F0FE-8142-9C48-E28034D6D085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9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4345-F4C8-B543-A745-5CC2F98AC7CF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39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84C0-6944-2640-BB2E-18D8BD334C9E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7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FA66A-0FD7-ED4C-BE72-F0D7E9800428}" type="datetime1">
              <a:rPr lang="fr-FR" smtClean="0"/>
              <a:t>15/04/2024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23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DF0AA-31E8-FE40-9480-67630F8DF831}" type="datetime1">
              <a:rPr lang="fr-FR" smtClean="0"/>
              <a:t>15/04/2024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4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606ED-82F1-0C43-882E-7914D1779773}" type="datetime1">
              <a:rPr lang="fr-FR" smtClean="0"/>
              <a:t>15/04/2024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168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D6CE-977D-D642-AFAB-4B969B7E197B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04071-C699-E143-B865-F8276070A328}" type="datetime1">
              <a:rPr lang="fr-FR" smtClean="0"/>
              <a:t>15/04/2024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CC96-5C2F-B644-9878-943E03AC83B1}" type="datetime1">
              <a:rPr lang="fr-FR" smtClean="0"/>
              <a:t>15/04/2024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F3E8-9CFF-1C43-BC4C-454A89F1B92F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68342D-F233-42DC-5649-F3019E5BF8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0098176"/>
            <a:ext cx="7559675" cy="591295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10454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5" Type="http://schemas.openxmlformats.org/officeDocument/2006/relationships/image" Target="../media/image13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EBED290-983F-C0F2-128F-19DF6988E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32"/>
          <a:stretch/>
        </p:blipFill>
        <p:spPr>
          <a:xfrm>
            <a:off x="7937" y="5556"/>
            <a:ext cx="7543800" cy="100150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8793F9-604D-E340-8802-F345F9BA7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358" y="975444"/>
            <a:ext cx="4464770" cy="4128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t">
            <a:noAutofit/>
          </a:bodyPr>
          <a:lstStyle/>
          <a:p>
            <a:pPr algn="l">
              <a:lnSpc>
                <a:spcPts val="3080"/>
              </a:lnSpc>
            </a:pPr>
            <a:r>
              <a:rPr lang="fr-FR" sz="3200" b="1" spc="-150" dirty="0">
                <a:solidFill>
                  <a:schemeClr val="tx1"/>
                </a:solidFill>
                <a:latin typeface="Proto Grotesk" panose="02000000000000000000" pitchFamily="2" charset="0"/>
                <a:ea typeface="Roboto Black" panose="02000000000000000000" pitchFamily="2" charset="0"/>
              </a:rPr>
              <a:t>Secret</a:t>
            </a:r>
            <a:endParaRPr lang="fr-FR" sz="3200" b="1" spc="-150" dirty="0">
              <a:solidFill>
                <a:schemeClr val="tx1"/>
              </a:solidFill>
              <a:latin typeface="Proto Grotesk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C5025-85E3-924F-8AD2-7F01301414C3}"/>
              </a:ext>
            </a:extLst>
          </p:cNvPr>
          <p:cNvSpPr txBox="1"/>
          <p:nvPr/>
        </p:nvSpPr>
        <p:spPr>
          <a:xfrm>
            <a:off x="2802227" y="1779990"/>
            <a:ext cx="4444257" cy="6953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dirty="0">
                <a:latin typeface="Roboto" panose="02000000000000000000"/>
              </a:rPr>
              <a:t>Tu sais, je suis pas prête à te voir grandir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J'ai peur de ce que tu vas devenir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Parce que je sais c'que c'est d'avoir mal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Je pourrais pas t'empêcher d'avoir mal</a:t>
            </a:r>
          </a:p>
          <a:p>
            <a:r>
              <a:rPr lang="fr-FR" sz="1000" dirty="0">
                <a:latin typeface="Roboto" panose="02000000000000000000"/>
              </a:rPr>
              <a:t>Tu sais, je veux que tu sois heureuse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Et je veux te voir tomber amoureuse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Et même si je vais te protéger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Parfois je vais devoir te voir tomber</a:t>
            </a:r>
          </a:p>
          <a:p>
            <a:endParaRPr lang="fr-FR" sz="1000" dirty="0">
              <a:latin typeface="Roboto" panose="02000000000000000000"/>
            </a:endParaRPr>
          </a:p>
          <a:p>
            <a:r>
              <a:rPr lang="fr-FR" sz="1000" dirty="0">
                <a:latin typeface="Roboto" panose="02000000000000000000"/>
              </a:rPr>
              <a:t>Et si les filles te semblent fragiles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Sache que tu as en toi une force qui se déploie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Comme toutes les filles, ça sera pas facile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Mais moi, je crois en toi</a:t>
            </a:r>
          </a:p>
          <a:p>
            <a:endParaRPr lang="fr-FR" sz="1000" dirty="0">
              <a:latin typeface="Roboto" panose="02000000000000000000"/>
            </a:endParaRPr>
          </a:p>
          <a:p>
            <a:r>
              <a:rPr lang="fr-FR" sz="1000" b="1" dirty="0">
                <a:latin typeface="Roboto" panose="02000000000000000000"/>
              </a:rPr>
              <a:t>Refrain</a:t>
            </a:r>
            <a:endParaRPr lang="fr-FR" sz="1000" dirty="0">
              <a:latin typeface="Roboto" panose="02000000000000000000"/>
            </a:endParaRPr>
          </a:p>
          <a:p>
            <a:r>
              <a:rPr lang="fr-FR" sz="1000" dirty="0">
                <a:latin typeface="Roboto" panose="02000000000000000000"/>
              </a:rPr>
              <a:t>Je vais te confier mon plus gros secret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J'ai toujours eu un peu de mal à m'aimer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Et j'apprends tous les jours à devenir douce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Je crois que j'ai pas fait le tour, j'attends que ça pousse</a:t>
            </a:r>
          </a:p>
          <a:p>
            <a:r>
              <a:rPr lang="fr-FR" sz="1000" dirty="0">
                <a:latin typeface="Roboto" panose="02000000000000000000"/>
              </a:rPr>
              <a:t>Je vais te confier mon plus gros secret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J'ai toujours eu un peu de mal à m'aimer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Maintenant ce que j'espère de tout mon cœur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C'est que toi tu feras pas la même erreur</a:t>
            </a:r>
          </a:p>
          <a:p>
            <a:endParaRPr lang="fr-FR" sz="1000" dirty="0">
              <a:latin typeface="Roboto" panose="02000000000000000000"/>
            </a:endParaRPr>
          </a:p>
          <a:p>
            <a:r>
              <a:rPr lang="fr-FR" sz="1000" dirty="0">
                <a:latin typeface="Roboto" panose="02000000000000000000"/>
              </a:rPr>
              <a:t>Je sais que c'est pas simple de croiser les miroirs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Que tu vas parfois pleurer dans le noir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Je l'ai vécue mille fois avant toi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C'est encore à l'intérieur de moi</a:t>
            </a:r>
          </a:p>
          <a:p>
            <a:r>
              <a:rPr lang="fr-FR" sz="1000" dirty="0">
                <a:latin typeface="Roboto" panose="02000000000000000000"/>
              </a:rPr>
              <a:t>Et si c'est dur de pas regarder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Les autres sans te sentir oubliée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Il faut que tu saches que je te comprends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Que grandir parfois, ça prend du temps</a:t>
            </a:r>
          </a:p>
          <a:p>
            <a:endParaRPr lang="fr-FR" sz="1000" dirty="0">
              <a:latin typeface="Roboto" panose="02000000000000000000"/>
            </a:endParaRPr>
          </a:p>
          <a:p>
            <a:r>
              <a:rPr lang="fr-FR" sz="1000" dirty="0">
                <a:latin typeface="Roboto" panose="02000000000000000000"/>
              </a:rPr>
              <a:t>Et si les filles te semblent fragiles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Sache que tu as en toi une force qui se déploie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Comme toutes les filles, ça sera pas facile</a:t>
            </a:r>
            <a:br>
              <a:rPr lang="fr-FR" sz="1000" dirty="0">
                <a:latin typeface="Roboto" panose="02000000000000000000"/>
              </a:rPr>
            </a:br>
            <a:r>
              <a:rPr lang="fr-FR" sz="1000" dirty="0">
                <a:latin typeface="Roboto" panose="02000000000000000000"/>
              </a:rPr>
              <a:t>Mais moi, je crois en toi</a:t>
            </a:r>
          </a:p>
          <a:p>
            <a:endParaRPr lang="fr-FR" sz="1000" dirty="0">
              <a:latin typeface="Roboto" panose="02000000000000000000"/>
            </a:endParaRPr>
          </a:p>
          <a:p>
            <a:r>
              <a:rPr lang="fr-FR" sz="1000" b="1" dirty="0">
                <a:latin typeface="Roboto" panose="02000000000000000000"/>
              </a:rPr>
              <a:t>Refrain</a:t>
            </a:r>
          </a:p>
          <a:p>
            <a:endParaRPr lang="fr-FR" sz="1000" dirty="0">
              <a:latin typeface="Roboto" panose="02000000000000000000"/>
            </a:endParaRPr>
          </a:p>
          <a:p>
            <a:r>
              <a:rPr lang="fr-FR" sz="1000" dirty="0">
                <a:latin typeface="Roboto" panose="02000000000000000000"/>
              </a:rPr>
              <a:t>Je vais te confier mon plus gros secret</a:t>
            </a:r>
          </a:p>
          <a:p>
            <a:r>
              <a:rPr lang="fr-FR" sz="1000" dirty="0">
                <a:latin typeface="Roboto" panose="02000000000000000000"/>
              </a:rPr>
              <a:t>J'ai toujours eu un peu de mal à m'aimer</a:t>
            </a:r>
          </a:p>
          <a:p>
            <a:pPr>
              <a:lnSpc>
                <a:spcPts val="1300"/>
              </a:lnSpc>
            </a:pPr>
            <a:br>
              <a:rPr lang="fr-FR" sz="1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fr-FR" sz="1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1300"/>
              </a:lnSpc>
            </a:pPr>
            <a:endParaRPr lang="fr-FR" sz="10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56DE7-D704-884C-9813-744311F95B9B}"/>
              </a:ext>
            </a:extLst>
          </p:cNvPr>
          <p:cNvSpPr txBox="1"/>
          <p:nvPr/>
        </p:nvSpPr>
        <p:spPr>
          <a:xfrm>
            <a:off x="322239" y="3232101"/>
            <a:ext cx="2228127" cy="3318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80"/>
              </a:lnSpc>
            </a:pPr>
            <a:r>
              <a:rPr lang="fr-FR" sz="1400" b="1" dirty="0">
                <a:latin typeface="Roboto" panose="02000000000000000000" pitchFamily="2" charset="0"/>
                <a:ea typeface="Roboto" panose="02000000000000000000" pitchFamily="2" charset="0"/>
              </a:rPr>
              <a:t>Louane</a:t>
            </a:r>
          </a:p>
          <a:p>
            <a:pPr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Anne </a:t>
            </a:r>
            <a:r>
              <a:rPr lang="fr-FR" sz="900" kern="13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Peichert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dite Louane, est une chanteuse, musicienne et actrice française née en 1996. Remarquée en 2013 dans le télé-crochet 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The Voice : La plus belle voix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, elle obtient une plus grande notoriété en 2014 grâce à son rôle dans le film 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La famille Bélier </a:t>
            </a: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pour lequel elle obtient le César du meilleur espoir féminin en 2015</a:t>
            </a:r>
            <a:r>
              <a:rPr lang="fr-FR" sz="900" i="1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.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Son premier album, « Chambre 12 », sorti en 2015, est l’album français le plus vendu de l’année et il obtient la Victoire de l’album révélation de l’année en 2016.</a:t>
            </a:r>
          </a:p>
          <a:p>
            <a:pPr algn="just">
              <a:lnSpc>
                <a:spcPts val="1280"/>
              </a:lnSpc>
            </a:pPr>
            <a:r>
              <a:rPr lang="fr-FR" sz="900" kern="1300" dirty="0">
                <a:latin typeface="Roboto Medium" panose="02000000000000000000" pitchFamily="2" charset="0"/>
                <a:ea typeface="Roboto Medium" panose="02000000000000000000" pitchFamily="2" charset="0"/>
              </a:rPr>
              <a:t>Suivent les albums « Louane » en 2017,  « Joie de vivre » en 2020 et « Sentiments » en 2022. La chanson « Secret », dédiée à sa fille Esmée, est extraite de ce dernier album.</a:t>
            </a:r>
          </a:p>
          <a:p>
            <a:pPr algn="just">
              <a:lnSpc>
                <a:spcPts val="1280"/>
              </a:lnSpc>
            </a:pPr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E838379-B8E2-1A4F-88D5-3783376BFB73}"/>
              </a:ext>
            </a:extLst>
          </p:cNvPr>
          <p:cNvSpPr txBox="1"/>
          <p:nvPr/>
        </p:nvSpPr>
        <p:spPr>
          <a:xfrm>
            <a:off x="322240" y="8153742"/>
            <a:ext cx="2165684" cy="694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fr-FR" sz="850" b="1" dirty="0">
                <a:latin typeface="Roboto" panose="02000000000000000000" pitchFamily="2" charset="0"/>
                <a:ea typeface="Roboto" panose="02000000000000000000" pitchFamily="2" charset="0"/>
              </a:rPr>
              <a:t>Notes lexicales et culturelles :</a:t>
            </a:r>
          </a:p>
          <a:p>
            <a:pPr algn="just">
              <a:lnSpc>
                <a:spcPts val="1080"/>
              </a:lnSpc>
            </a:pPr>
            <a:r>
              <a:rPr lang="fr-FR" sz="850" i="1" dirty="0">
                <a:latin typeface="Roboto" panose="02000000000000000000" pitchFamily="2" charset="0"/>
                <a:ea typeface="Roboto" panose="02000000000000000000" pitchFamily="2" charset="0"/>
              </a:rPr>
              <a:t>« Secret » est une chanson intime qui évoque le manque de confiance, la vulnérabilité de Louane et ses angoisses de mère. </a:t>
            </a:r>
            <a:endParaRPr lang="fr-FR" sz="85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180AE12-2343-0D48-A30E-196099CEE8B9}"/>
              </a:ext>
            </a:extLst>
          </p:cNvPr>
          <p:cNvSpPr txBox="1"/>
          <p:nvPr/>
        </p:nvSpPr>
        <p:spPr>
          <a:xfrm>
            <a:off x="322240" y="6525267"/>
            <a:ext cx="2082205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080"/>
              </a:lnSpc>
            </a:pPr>
            <a:r>
              <a:rPr lang="fr-FR" sz="850" i="1" kern="1100" dirty="0">
                <a:latin typeface="Roboto" panose="02000000000000000000" pitchFamily="2" charset="0"/>
                <a:ea typeface="Roboto" panose="02000000000000000000" pitchFamily="2" charset="0"/>
              </a:rPr>
              <a:t>Pour suivre l’actualité de Louane, abonnez-vous à son compte Instagram </a:t>
            </a: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« @</a:t>
            </a:r>
            <a:r>
              <a:rPr lang="fr-FR" sz="850" b="1" i="1" kern="1100" dirty="0" err="1">
                <a:latin typeface="Roboto" panose="02000000000000000000" pitchFamily="2" charset="0"/>
                <a:ea typeface="Roboto" panose="02000000000000000000" pitchFamily="2" charset="0"/>
              </a:rPr>
              <a:t>louaneactu</a:t>
            </a:r>
            <a:r>
              <a:rPr lang="fr-FR" sz="850" b="1" i="1" kern="1100" dirty="0">
                <a:latin typeface="Roboto" panose="02000000000000000000" pitchFamily="2" charset="0"/>
                <a:ea typeface="Roboto" panose="02000000000000000000" pitchFamily="2" charset="0"/>
              </a:rPr>
              <a:t> » </a:t>
            </a:r>
          </a:p>
          <a:p>
            <a:endParaRPr lang="fr-FR" sz="9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A36F1C2E-F5E8-4B4E-B6B5-C7F6325C1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" y="5556"/>
            <a:ext cx="2743200" cy="6604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2AE6041-BD4A-A83D-5F0E-DDEB6E491646}"/>
              </a:ext>
            </a:extLst>
          </p:cNvPr>
          <p:cNvSpPr txBox="1"/>
          <p:nvPr/>
        </p:nvSpPr>
        <p:spPr>
          <a:xfrm>
            <a:off x="2803211" y="1388331"/>
            <a:ext cx="216591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500" dirty="0">
                <a:latin typeface="Roboto" panose="02000000000000000000" pitchFamily="2" charset="0"/>
                <a:ea typeface="Roboto" panose="02000000000000000000" pitchFamily="2" charset="0"/>
              </a:rPr>
              <a:t>Louane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C436981-3883-3A9C-0FA1-B25E92210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0" y="7466559"/>
            <a:ext cx="469900" cy="596900"/>
          </a:xfrm>
          <a:prstGeom prst="rect">
            <a:avLst/>
          </a:prstGeom>
        </p:spPr>
      </p:pic>
      <p:pic>
        <p:nvPicPr>
          <p:cNvPr id="3" name="Picture 2" descr="Sentiments - Louane - CD album - Achat &amp; prix | fnac">
            <a:extLst>
              <a:ext uri="{FF2B5EF4-FFF2-40B4-BE49-F238E27FC236}">
                <a16:creationId xmlns:a16="http://schemas.microsoft.com/office/drawing/2014/main" id="{37C4124F-443B-49B4-8552-6650974B9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0" y="819146"/>
            <a:ext cx="2228126" cy="22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84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81D61A-99BC-9E6A-6AA8-4771C4BE36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79"/>
          <a:stretch/>
        </p:blipFill>
        <p:spPr>
          <a:xfrm>
            <a:off x="-1939" y="12940"/>
            <a:ext cx="7543800" cy="99887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94158" y="743547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Secret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Louane</a:t>
            </a:r>
          </a:p>
        </p:txBody>
      </p:sp>
      <p:graphicFrame>
        <p:nvGraphicFramePr>
          <p:cNvPr id="13" name="Tableau 14">
            <a:extLst>
              <a:ext uri="{FF2B5EF4-FFF2-40B4-BE49-F238E27FC236}">
                <a16:creationId xmlns:a16="http://schemas.microsoft.com/office/drawing/2014/main" id="{A3F19CE1-0F17-E747-847B-D0AACEA68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72522"/>
              </p:ext>
            </p:extLst>
          </p:nvPr>
        </p:nvGraphicFramePr>
        <p:xfrm>
          <a:off x="1130983" y="1885950"/>
          <a:ext cx="6165556" cy="648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493">
                  <a:extLst>
                    <a:ext uri="{9D8B030D-6E8A-4147-A177-3AD203B41FA5}">
                      <a16:colId xmlns:a16="http://schemas.microsoft.com/office/drawing/2014/main" val="2770672922"/>
                    </a:ext>
                  </a:extLst>
                </a:gridCol>
                <a:gridCol w="1067110">
                  <a:extLst>
                    <a:ext uri="{9D8B030D-6E8A-4147-A177-3AD203B41FA5}">
                      <a16:colId xmlns:a16="http://schemas.microsoft.com/office/drawing/2014/main" val="161568558"/>
                    </a:ext>
                  </a:extLst>
                </a:gridCol>
                <a:gridCol w="4405953">
                  <a:extLst>
                    <a:ext uri="{9D8B030D-6E8A-4147-A177-3AD203B41FA5}">
                      <a16:colId xmlns:a16="http://schemas.microsoft.com/office/drawing/2014/main" val="93050948"/>
                    </a:ext>
                  </a:extLst>
                </a:gridCol>
              </a:tblGrid>
              <a:tr h="1120490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468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Premier temps</a:t>
                      </a:r>
                      <a:endParaRPr lang="fr-FR" sz="1000" b="0" i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Comment définiriez-vous le mot « secret » ?</a:t>
                      </a:r>
                    </a:p>
                    <a:p>
                      <a:pPr>
                        <a:lnSpc>
                          <a:spcPts val="1300"/>
                        </a:lnSpc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Qu’est-ce qu’on peut vouloir garder secret ?</a:t>
                      </a: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001463"/>
                  </a:ext>
                </a:extLst>
              </a:tr>
              <a:tr h="1520458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Deuxième temps</a:t>
                      </a:r>
                      <a:b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la chanson.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Que ressentez-vous en l’écoutant ? Soulignez vos réponses.</a:t>
                      </a:r>
                    </a:p>
                    <a:p>
                      <a:pPr marL="0" indent="0">
                        <a:buNone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228600" indent="-228600">
                        <a:buAutoNum type="alphaUcPeriod"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228600" indent="-228600">
                        <a:buAutoNum type="alphaUcPeriod"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228600" indent="-228600">
                        <a:buAutoNum type="alphaUcPeriod"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937018"/>
                  </a:ext>
                </a:extLst>
              </a:tr>
              <a:tr h="2027277">
                <a:tc>
                  <a:txBody>
                    <a:bodyPr/>
                    <a:lstStyle/>
                    <a:p>
                      <a:pPr algn="r"/>
                      <a:r>
                        <a:rPr lang="fr-FR" sz="5300" b="1" i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1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Troisième temps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Écoutez la chanson et répondez aux questions.</a:t>
                      </a:r>
                      <a:b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A. </a:t>
                      </a: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D’après vous, à qui Louane s’adresse-t-elle dans cette chanson ?</a:t>
                      </a:r>
                    </a:p>
                    <a:p>
                      <a:pPr marL="0" indent="0">
                        <a:buNone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B. Quel message transmet-elle à cette personne ?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sym typeface="Wingdings" panose="05000000000000000000" pitchFamily="2" charset="2"/>
                        </a:rPr>
                        <a:t>Elle l’encourage à être forte, à croire en elle.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sym typeface="Wingdings" panose="05000000000000000000" pitchFamily="2" charset="2"/>
                        </a:rPr>
                        <a:t>Elle lui dit que la vie est dure, et qu’elle ne peut rien faire pour elle.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</a:rPr>
                        <a:t>C. Quel secret Louane révèle-t-elle dans les paroles ?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sym typeface="Wingdings" panose="05000000000000000000" pitchFamily="2" charset="2"/>
                        </a:rPr>
                        <a:t>Elle manque de confiance en elle.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sym typeface="Wingdings" panose="05000000000000000000" pitchFamily="2" charset="2"/>
                        </a:rPr>
                        <a:t>Elle a peur de son avenir.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sym typeface="Wingdings" panose="05000000000000000000" pitchFamily="2" charset="2"/>
                        </a:rPr>
                        <a:t>Elle a eu une enfance difficile. </a:t>
                      </a:r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253087"/>
                  </a:ext>
                </a:extLst>
              </a:tr>
              <a:tr h="1098331">
                <a:tc>
                  <a:txBody>
                    <a:bodyPr/>
                    <a:lstStyle/>
                    <a:p>
                      <a:pPr algn="r"/>
                      <a:endParaRPr lang="fr-FR" sz="5300" b="1" i="0" dirty="0">
                        <a:solidFill>
                          <a:srgbClr val="A879A8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R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1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endParaRPr lang="fr-FR" sz="1000" b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671738"/>
                  </a:ext>
                </a:extLst>
              </a:tr>
            </a:tbl>
          </a:graphicData>
        </a:graphic>
      </p:graphicFrame>
      <p:pic>
        <p:nvPicPr>
          <p:cNvPr id="36" name="Image 35">
            <a:extLst>
              <a:ext uri="{FF2B5EF4-FFF2-40B4-BE49-F238E27FC236}">
                <a16:creationId xmlns:a16="http://schemas.microsoft.com/office/drawing/2014/main" id="{84DE957F-7BA6-5942-8817-00BE8A6E8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40"/>
            <a:ext cx="2743200" cy="66040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9845373-11F3-0864-6B1B-1393D3572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537" y="2084453"/>
            <a:ext cx="508000" cy="508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7326432-5686-79F0-2242-4ABB934CE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933" y="3235775"/>
            <a:ext cx="508000" cy="50800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AA8CD17D-D6F7-09F6-FD69-108A45B21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1871" y="5205160"/>
            <a:ext cx="508000" cy="508000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376AC6E-6832-4B66-97F1-5B2F00D52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7758"/>
              </p:ext>
            </p:extLst>
          </p:nvPr>
        </p:nvGraphicFramePr>
        <p:xfrm>
          <a:off x="3140235" y="3876849"/>
          <a:ext cx="3276612" cy="995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6">
                  <a:extLst>
                    <a:ext uri="{9D8B030D-6E8A-4147-A177-3AD203B41FA5}">
                      <a16:colId xmlns:a16="http://schemas.microsoft.com/office/drawing/2014/main" val="215256938"/>
                    </a:ext>
                  </a:extLst>
                </a:gridCol>
                <a:gridCol w="1638306">
                  <a:extLst>
                    <a:ext uri="{9D8B030D-6E8A-4147-A177-3AD203B41FA5}">
                      <a16:colId xmlns:a16="http://schemas.microsoft.com/office/drawing/2014/main" val="3800877278"/>
                    </a:ext>
                  </a:extLst>
                </a:gridCol>
              </a:tblGrid>
              <a:tr h="220605"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De la joie </a:t>
                      </a:r>
                      <a:endParaRPr lang="fr-FR" sz="1000" b="0" i="0" kern="1300" baseline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De la douceur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02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De la tristesse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De la mélancolie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91815"/>
                  </a:ext>
                </a:extLst>
              </a:tr>
              <a:tr h="253872"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De la gaieté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De la puissance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96274"/>
                  </a:ext>
                </a:extLst>
              </a:tr>
              <a:tr h="253872"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De la sérénité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i="0" kern="1300" baseline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cs typeface="+mn-cs"/>
                        </a:rPr>
                        <a:t>De la colère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510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5031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2AB4C5-B9BC-C021-7ED1-9808FFD6D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4"/>
          <a:stretch/>
        </p:blipFill>
        <p:spPr>
          <a:xfrm>
            <a:off x="7937" y="5556"/>
            <a:ext cx="7543800" cy="10027619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12956"/>
              </p:ext>
            </p:extLst>
          </p:nvPr>
        </p:nvGraphicFramePr>
        <p:xfrm>
          <a:off x="864394" y="964406"/>
          <a:ext cx="6369404" cy="981700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57039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1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2076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377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Selon vous, qu’est-ce qu’une « bonne mère » ? 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Listez 5 qualités qu’une bonne mère doit avoir.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- ……………………………………………………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- ……………………………………………………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- ……………………………………………………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- ……………………………………………………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- ……………………………………………………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357039">
                <a:tc rowSpan="3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600" b="1" i="0" u="none" strike="noStrike" kern="13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232076">
                <a:tc vMerge="1">
                  <a:txBody>
                    <a:bodyPr/>
                    <a:lstStyle/>
                    <a:p>
                      <a:pPr marL="0" marR="0" lvl="0" indent="0" algn="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2</a:t>
                      </a:r>
                    </a:p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51812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la chanson et choisissez la présentation qui convient le mieux.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N°1 : Accompagné d’un simple piano, Louane nous propose une émouvante ballade pleine de sensibilité.</a:t>
                      </a:r>
                    </a:p>
                    <a:p>
                      <a:pPr algn="just"/>
                      <a:endParaRPr lang="fr-FR" sz="6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N°2 : La voix grave de Louane s’harmonise parfaitement avec le rythme rapide et dansant de cette chanson pleine de vitalité.</a:t>
                      </a:r>
                    </a:p>
                    <a:p>
                      <a:pPr algn="just"/>
                      <a:endParaRPr lang="fr-FR" sz="6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N°3 : Le piano et le violon renforcent la chaleur de la voix de Louane dans cette chanson pleine de douceur.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89231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72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232076">
                <a:tc vMerge="1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5194C4"/>
                          </a:solidFill>
                          <a:latin typeface="Proto Grotesk" panose="02000000000000000000" pitchFamily="2" charset="0"/>
                        </a:rPr>
                        <a:t>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513898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chanson. Choisissez la bonne réponse. </a:t>
                      </a:r>
                    </a:p>
                    <a:p>
                      <a:pPr marL="0" indent="0"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À qui Louane s’adresse-t-elle dans cette chanson ?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À sa fille.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À sa mère.</a:t>
                      </a:r>
                    </a:p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À une amie.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Quel secret Louane dévoile-t-elle dans la chanson ?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  <a:sym typeface="Wingdings" panose="05000000000000000000" pitchFamily="2" charset="2"/>
                        </a:rPr>
                        <a:t>Elle manque de confiance en elle.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Elle a été harcelée quand elle était enfant.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Elle a grandi dans une famille mal-aimante.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Dans cette chanson, Louane exprime de nombreux sentiments.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ces extraits à leur signification.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000" b="1" i="0" kern="1300" baseline="0" dirty="0">
                          <a:solidFill>
                            <a:srgbClr val="A879A8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la souffrance ;  b. l’inquiétude ; c. l’empathie ; d. l’espoir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Quand Louane chante  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«Tu sais, je suis pas prête à te voir grandir, j’ai peur de ce que tu vas devenir »,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elle exprime de _____.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Quand elle chante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« Parce que je sais c’que c’est d’avoir mal » ou « Je l’ai vécu mille fois avant toi »,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elle exprime de _____.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Quand elle chante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« Tu sais je veux que tu sois heureuse et je veux te voir tomber amoureuse »,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elle exprime de _____.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Quand elle chante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« J’ai toujours eu un peu de mal à m’aimer » 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et </a:t>
                      </a:r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« Et c’est si dur de pas regarder les autres sans se sentir oublier »</a:t>
                      </a:r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, elle exprime de _____.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Secret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Louane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FB7974E-0B4B-1D49-9ED4-18640F581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" y="0"/>
            <a:ext cx="2743200" cy="660400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8504334-30B3-1770-33F2-4AD8AF1FF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4" y="1360114"/>
            <a:ext cx="508000" cy="508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D996990-1B99-5FBC-D8D5-8EC7BA270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05" y="3469756"/>
            <a:ext cx="508000" cy="508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F39C97C-0D76-091D-508F-812E5E11D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704" y="5475341"/>
            <a:ext cx="508000" cy="5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77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DE0A5D2-B486-7900-B9C7-6EB8CDB18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4"/>
          <a:stretch/>
        </p:blipFill>
        <p:spPr>
          <a:xfrm>
            <a:off x="7937" y="5556"/>
            <a:ext cx="7543800" cy="10027619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80933"/>
              </p:ext>
            </p:extLst>
          </p:nvPr>
        </p:nvGraphicFramePr>
        <p:xfrm>
          <a:off x="864394" y="1128713"/>
          <a:ext cx="6369404" cy="875425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1465138558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09632764"/>
                    </a:ext>
                  </a:extLst>
                </a:gridCol>
                <a:gridCol w="449774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 rowSpan="3">
                  <a:txBody>
                    <a:bodyPr/>
                    <a:lstStyle/>
                    <a:p>
                      <a:pPr algn="r"/>
                      <a:r>
                        <a:rPr lang="fr-FR" sz="5300" b="1" i="0" baseline="0" dirty="0">
                          <a:solidFill>
                            <a:srgbClr val="A879A8"/>
                          </a:solidFill>
                          <a:latin typeface="Proto Grotesk" panose="02000000000000000000" pitchFamily="2" charset="0"/>
                        </a:rPr>
                        <a:t>4</a:t>
                      </a:r>
                    </a:p>
                  </a:txBody>
                  <a:tcPr marL="0" marR="0" marT="234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 vMerge="1">
                  <a:txBody>
                    <a:bodyPr/>
                    <a:lstStyle/>
                    <a:p>
                      <a:pPr lvl="1"/>
                      <a:endParaRPr lang="fr-FR" sz="1488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7773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À deux.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Quels conseils pourriez-vous donner à un enfant pour qu’il puisse affronter la vie sereinement ?</a:t>
                      </a:r>
                    </a:p>
                    <a:p>
                      <a:r>
                        <a:rPr lang="fr-FR" sz="1000" b="0" i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Utilisez l’impératif ou la structure « il faut, il ne faut pas + infinitif ».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3534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174148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Cette chanson porte un message d’amour, de soutien et de compréhension d’une mère pour sa fille.</a:t>
                      </a: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À votre tour, écrivez une lettre à un parent ou à un proche pour le remercier de l’amour, de l’éducation et du soutien qu’il vous a apportés tout au long de votre vie. Vous décrivez quelques anecdotes et donnez vos impressions.</a:t>
                      </a:r>
                    </a:p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Cher/chère…</a:t>
                      </a:r>
                    </a:p>
                    <a:p>
                      <a:endParaRPr lang="fr-FR" sz="1000" b="0" i="1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i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234000">
                <a:tc rowSpan="2">
                  <a:txBody>
                    <a:bodyPr/>
                    <a:lstStyle/>
                    <a:p>
                      <a:pPr algn="r"/>
                      <a:endParaRPr lang="fr-FR" sz="5300" b="1" i="0" baseline="0" dirty="0">
                        <a:solidFill>
                          <a:srgbClr val="5194C4"/>
                        </a:solidFill>
                        <a:latin typeface="Proto Grotesk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Et en plus…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488444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Les artistes français n’hésitent pas à clamer leur amour pour leur enfant.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Écoutez la chanson « Des milliers de je t’aime » de l’artiste français Slimane en flashant le QR code.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Quels sont les points communs entre ces deux chansons ? </a:t>
                      </a:r>
                    </a:p>
                    <a:p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Laquelle préférez-vous ? Expliquez votre choix.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Secret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Louane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46604411-892D-B145-85EA-459E59B6B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93"/>
            <a:ext cx="2743200" cy="6604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95FC22B-3738-C371-BE40-8C2B5B71A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5" y="3152985"/>
            <a:ext cx="508000" cy="508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EEE7265-38E2-2FA9-EA73-AB5682C56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05" y="1524421"/>
            <a:ext cx="508000" cy="50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4166FD4-059C-42BE-B12C-A2A6A4E204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036" y="5088962"/>
            <a:ext cx="1012105" cy="10288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9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AFD64F-AA25-7413-5C09-FD6F45196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32"/>
          <a:stretch/>
        </p:blipFill>
        <p:spPr>
          <a:xfrm>
            <a:off x="7937" y="5556"/>
            <a:ext cx="7543800" cy="10015007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224CD6AB-AEF6-B84A-818F-7AB3287E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82185"/>
              </p:ext>
            </p:extLst>
          </p:nvPr>
        </p:nvGraphicFramePr>
        <p:xfrm>
          <a:off x="3954097" y="1009212"/>
          <a:ext cx="3279702" cy="752593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Après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Production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2078049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deux.</a:t>
                      </a:r>
                    </a:p>
                    <a:p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Quels conseils pourriez-vous donner à un enfant pour qu’il puisse affronter la vie sereinement ?</a:t>
                      </a:r>
                    </a:p>
                    <a:p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Utilisez l’impératif ou la structure « il faut, il ne faut pas + infinitif ».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Piste de correction : </a:t>
                      </a:r>
                    </a:p>
                    <a:p>
                      <a:pPr algn="just"/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   Fais ce qu’il te plait, sois heureux.</a:t>
                      </a:r>
                      <a:endParaRPr lang="fr-FR" sz="100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-    Suis tes rêves, profite de la vie au maximum.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Sois respectueux envers toi-même et envers les autres.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N’oublie pas les valeurs que je t’ai données.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N’aie pas peur de te tromper mais apprends de tes erreurs.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Ne cesse jamais de vouloir apprendre. […]</a:t>
                      </a: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Variante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3954734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Cette chanson porte un message d’amour, de soutien et de compréhension d’une mère pour sa fille.</a:t>
                      </a:r>
                    </a:p>
                    <a:p>
                      <a:pPr algn="just"/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À votre tour, écrivez une lettre à un parent ou à un proche pour le remercier de l’amour, de l’éducation et du soutien qu’il vous a apportés tout au long de votre vie. Vous décrivez quelques anecdotes et donnez vos impressions</a:t>
                      </a: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.</a:t>
                      </a:r>
                    </a:p>
                    <a:p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Piste de correction : </a:t>
                      </a:r>
                    </a:p>
                    <a:p>
                      <a:endParaRPr lang="fr-FR" sz="1000" b="0" kern="1300" baseline="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Chère maman,</a:t>
                      </a:r>
                    </a:p>
                    <a:p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Je ne suis plus une petite fille aujourd’hui mais je serai toujours ta « fille » et je t’appellerai toujours « maman ». Deux syllabes, deux petites syllabes qui nous unissent depuis toujours et pour toujours.</a:t>
                      </a:r>
                    </a:p>
                    <a:p>
                      <a:pPr algn="just"/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C’est parfois difficile de dire les choses alors je t’écris aujourd'hui’ cette lettre pour te remercier de tout ce que tu as fait pour moi. […]</a:t>
                      </a:r>
                    </a:p>
                    <a:p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419DDF54-393A-4D44-9EF6-CF8B3D4BBC7B}"/>
              </a:ext>
            </a:extLst>
          </p:cNvPr>
          <p:cNvSpPr txBox="1"/>
          <p:nvPr/>
        </p:nvSpPr>
        <p:spPr>
          <a:xfrm>
            <a:off x="325877" y="724598"/>
            <a:ext cx="252126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« Secret » </a:t>
            </a:r>
            <a:r>
              <a:rPr lang="fr-FR" sz="1200" dirty="0">
                <a:latin typeface="Roboto" panose="02000000000000000000" pitchFamily="2" charset="0"/>
                <a:ea typeface="Roboto" panose="02000000000000000000" pitchFamily="2" charset="0"/>
              </a:rPr>
              <a:t>Louane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38EE75-CE01-B249-B8DE-E1804EE68550}"/>
              </a:ext>
            </a:extLst>
          </p:cNvPr>
          <p:cNvSpPr txBox="1"/>
          <p:nvPr/>
        </p:nvSpPr>
        <p:spPr>
          <a:xfrm>
            <a:off x="325877" y="9705517"/>
            <a:ext cx="2057828" cy="37830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Parcours imaginés par Magali </a:t>
            </a:r>
            <a:r>
              <a:rPr lang="fr-FR" sz="800" dirty="0" err="1">
                <a:latin typeface="Roboto Light" panose="02000000000000000000" pitchFamily="2" charset="0"/>
                <a:ea typeface="Roboto" panose="02000000000000000000" pitchFamily="2" charset="0"/>
              </a:rPr>
              <a:t>Delcombel</a:t>
            </a:r>
            <a:endParaRPr lang="fr-FR" sz="800" dirty="0">
              <a:latin typeface="Roboto Light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du CAVILAM - Alliance Française</a:t>
            </a:r>
          </a:p>
          <a:p>
            <a:pPr>
              <a:lnSpc>
                <a:spcPts val="960"/>
              </a:lnSpc>
            </a:pPr>
            <a:r>
              <a:rPr lang="fr-FR" sz="800" dirty="0">
                <a:latin typeface="Roboto Light" panose="02000000000000000000" pitchFamily="2" charset="0"/>
                <a:ea typeface="Roboto" panose="02000000000000000000" pitchFamily="2" charset="0"/>
              </a:rPr>
              <a:t>pour l’Institut français et le CNM</a:t>
            </a:r>
          </a:p>
        </p:txBody>
      </p:sp>
      <p:graphicFrame>
        <p:nvGraphicFramePr>
          <p:cNvPr id="20" name="Tableau 7">
            <a:extLst>
              <a:ext uri="{FF2B5EF4-FFF2-40B4-BE49-F238E27FC236}">
                <a16:creationId xmlns:a16="http://schemas.microsoft.com/office/drawing/2014/main" id="{6BA940A3-F976-0840-BEB0-FE97BEED6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23579"/>
              </p:ext>
            </p:extLst>
          </p:nvPr>
        </p:nvGraphicFramePr>
        <p:xfrm>
          <a:off x="325877" y="1009212"/>
          <a:ext cx="3279702" cy="907461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79702">
                  <a:extLst>
                    <a:ext uri="{9D8B030D-6E8A-4147-A177-3AD203B41FA5}">
                      <a16:colId xmlns:a16="http://schemas.microsoft.com/office/drawing/2014/main" val="9856797"/>
                    </a:ext>
                  </a:extLst>
                </a:gridCol>
              </a:tblGrid>
              <a:tr h="255135">
                <a:tc>
                  <a:txBody>
                    <a:bodyPr/>
                    <a:lstStyle/>
                    <a:p>
                      <a:r>
                        <a:rPr lang="fr-FR" sz="1600" b="1" i="0" kern="1300" baseline="0" dirty="0">
                          <a:latin typeface="Roboto" panose="02000000000000000000" pitchFamily="2" charset="0"/>
                        </a:rPr>
                        <a:t>Avant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793680"/>
                  </a:ext>
                </a:extLst>
              </a:tr>
              <a:tr h="197127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Mise en bouche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281773"/>
                  </a:ext>
                </a:extLst>
              </a:tr>
              <a:tr h="1594593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b="1" i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Roboto Medium" panose="02000000000000000000" pitchFamily="2" charset="0"/>
                          <a:cs typeface="+mn-cs"/>
                        </a:rPr>
                        <a:t>En petits groupes.</a:t>
                      </a:r>
                    </a:p>
                    <a:p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Selon vous, qu’est-ce qu’une « bonne mère » ? </a:t>
                      </a:r>
                    </a:p>
                    <a:p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Listez 5 qualités qu’une bonne mère doit avoir :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Piste de correction : </a:t>
                      </a:r>
                    </a:p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Pour nous, une bonne mère doit être douce, attentive, à l’écoute, communicative, respectueuse.</a:t>
                      </a: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287321"/>
                  </a:ext>
                </a:extLst>
              </a:tr>
              <a:tr h="255135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3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Pendant l’écoute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72393"/>
                  </a:ext>
                </a:extLst>
              </a:tr>
              <a:tr h="19712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En écoutant la musique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29951"/>
                  </a:ext>
                </a:extLst>
              </a:tr>
              <a:tr h="797296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Écoutez la chanson et choisissez la présentation qui convient le mieux. </a:t>
                      </a:r>
                    </a:p>
                    <a:p>
                      <a:endParaRPr lang="fr-FR" sz="1000" i="1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N° 1</a:t>
                      </a:r>
                      <a:endParaRPr lang="fr-FR" sz="1000" kern="1300" dirty="0">
                        <a:solidFill>
                          <a:srgbClr val="E05329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421471"/>
                  </a:ext>
                </a:extLst>
              </a:tr>
              <a:tr h="159459">
                <a:tc>
                  <a:txBody>
                    <a:bodyPr/>
                    <a:lstStyle/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83719"/>
                  </a:ext>
                </a:extLst>
              </a:tr>
              <a:tr h="197127">
                <a:tc>
                  <a:txBody>
                    <a:bodyPr/>
                    <a:lstStyle/>
                    <a:p>
                      <a:r>
                        <a:rPr lang="fr-FR" sz="1000" b="0" i="0" kern="1300" baseline="0" dirty="0">
                          <a:solidFill>
                            <a:schemeClr val="bg1"/>
                          </a:solidFill>
                          <a:latin typeface="Roboto Medium" panose="02000000000000000000" pitchFamily="2" charset="0"/>
                        </a:rPr>
                        <a:t>En écoutant les paroles</a:t>
                      </a:r>
                    </a:p>
                  </a:txBody>
                  <a:tcPr marL="72000" marR="0" marT="3600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7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3219"/>
                  </a:ext>
                </a:extLst>
              </a:tr>
              <a:tr h="5421615">
                <a:tc>
                  <a:txBody>
                    <a:bodyPr/>
                    <a:lstStyle/>
                    <a:p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1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A. Écoutez la chanson. Choisissez la bonne réponse. </a:t>
                      </a:r>
                    </a:p>
                    <a:p>
                      <a:pPr marL="0" indent="0" algn="just"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À qui Louane s’adresse-t-elle dans cette chanson ?</a:t>
                      </a:r>
                    </a:p>
                    <a:p>
                      <a:pPr marL="0" indent="0" algn="just">
                        <a:buNone/>
                      </a:pPr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755934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fr-FR" sz="1000" i="1" kern="130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À sa fille.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fr-FR" sz="1000" b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Quel secret Louane dévoile-t-elle dans la chanson ?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q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Elle manque de confiance en elle.</a:t>
                      </a:r>
                    </a:p>
                    <a:p>
                      <a:pPr algn="just"/>
                      <a:endParaRPr lang="fr-FR" sz="1000" b="0" kern="1300" baseline="0" dirty="0">
                        <a:solidFill>
                          <a:schemeClr val="dk1"/>
                        </a:solidFill>
                        <a:effectLst/>
                        <a:latin typeface="Roboto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B. Dans cette chanson, Louane exprime de nombreux sentiments.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1000" b="1" i="0" kern="1300" baseline="0" dirty="0">
                          <a:solidFill>
                            <a:schemeClr val="dk1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Associez ces extraits à leur signification.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 Medium" panose="02000000000000000000" pitchFamily="2" charset="0"/>
                          <a:ea typeface="+mn-ea"/>
                          <a:cs typeface="+mn-cs"/>
                        </a:rPr>
                        <a:t>Corrigés : 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fr-FR" sz="1000" b="0" i="1" kern="1300" baseline="0" dirty="0">
                        <a:solidFill>
                          <a:srgbClr val="E05329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Quand Louane chante   «Tu sais, je suis pas prête à te voir grandir, j’ai peur de ce que tu vas devenir », elle exprime de </a:t>
                      </a:r>
                      <a:r>
                        <a:rPr lang="fr-FR" sz="1000" b="1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l’inquiétude.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Quand elle chante « Parce que je sais c’que c’est d’avoir mal » ou « Je l’ai vécu mille fois avant toi », elle exprime de </a:t>
                      </a:r>
                      <a:r>
                        <a:rPr lang="fr-FR" sz="1000" b="1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l’empathie.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Quand elle chante « Tu sais je veux que tu sois heureuse et je veux te voir tomber amoureuse », elle exprime de </a:t>
                      </a:r>
                      <a:r>
                        <a:rPr lang="fr-FR" sz="1000" b="1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l’espoir.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r>
                        <a:rPr lang="fr-FR" sz="1000" b="0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Quand elle chante « J’ai toujours eu un peu de mal à m’aimer » et « Et c’est si dur de pas regarder les autres sans se sentir oublier », elle exprime de</a:t>
                      </a:r>
                      <a:r>
                        <a:rPr lang="fr-FR" sz="1000" b="1" i="1" kern="1300" baseline="0" dirty="0">
                          <a:solidFill>
                            <a:srgbClr val="E05329"/>
                          </a:solidFill>
                          <a:effectLst/>
                          <a:latin typeface="Roboto" panose="02000000000000000000" pitchFamily="2" charset="0"/>
                          <a:ea typeface="+mn-ea"/>
                          <a:cs typeface="+mn-cs"/>
                        </a:rPr>
                        <a:t> la souffrance.</a:t>
                      </a: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228600" indent="-228600" algn="just">
                        <a:buFont typeface="Wingdings" panose="05000000000000000000" pitchFamily="2" charset="2"/>
                        <a:buAutoNum type="arabicPeriod"/>
                      </a:pPr>
                      <a:endParaRPr lang="fr-FR" sz="1000" b="0" i="0" kern="1300" baseline="0" dirty="0">
                        <a:solidFill>
                          <a:schemeClr val="dk1"/>
                        </a:solidFill>
                        <a:effectLst/>
                        <a:latin typeface="Roboto Medium" panose="02000000000000000000" pitchFamily="2" charset="0"/>
                        <a:ea typeface="+mn-ea"/>
                        <a:cs typeface="+mn-cs"/>
                      </a:endParaRPr>
                    </a:p>
                    <a:p>
                      <a:endParaRPr lang="fr-FR" sz="1000" b="0" i="0" kern="1300" baseline="0" dirty="0">
                        <a:latin typeface="Roboto" panose="02000000000000000000" pitchFamily="2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1057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E54B9175-5B8B-2447-A058-72E7CE37C8DE}"/>
              </a:ext>
            </a:extLst>
          </p:cNvPr>
          <p:cNvSpPr txBox="1"/>
          <p:nvPr/>
        </p:nvSpPr>
        <p:spPr>
          <a:xfrm>
            <a:off x="325876" y="339214"/>
            <a:ext cx="3279702" cy="318924"/>
          </a:xfrm>
          <a:prstGeom prst="rect">
            <a:avLst/>
          </a:prstGeom>
          <a:noFill/>
        </p:spPr>
        <p:txBody>
          <a:bodyPr wrap="square" lIns="0" tIns="72000" rIns="0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F9B00EA-D4AE-4FC6-84DF-F02D1A378348}"/>
              </a:ext>
            </a:extLst>
          </p:cNvPr>
          <p:cNvSpPr txBox="1"/>
          <p:nvPr/>
        </p:nvSpPr>
        <p:spPr>
          <a:xfrm>
            <a:off x="4203290" y="716382"/>
            <a:ext cx="30305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200" b="1" dirty="0">
                <a:latin typeface="Roboto" panose="02000000000000000000" pitchFamily="2" charset="0"/>
                <a:ea typeface="Roboto" panose="02000000000000000000" pitchFamily="2" charset="0"/>
              </a:rPr>
              <a:t>Public : grands adolescents, adultes</a:t>
            </a:r>
            <a:endParaRPr lang="fr-FR" sz="1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0160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HÈME OFFICE" val="hSYd3i7D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2475</TotalTime>
  <Words>1682</Words>
  <Application>Microsoft Office PowerPoint</Application>
  <PresentationFormat>Personnalisé</PresentationFormat>
  <Paragraphs>211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Proto Grotesk</vt:lpstr>
      <vt:lpstr>Roboto</vt:lpstr>
      <vt:lpstr>Roboto Light</vt:lpstr>
      <vt:lpstr>Roboto Medium</vt:lpstr>
      <vt:lpstr>Wingdings</vt:lpstr>
      <vt:lpstr>Thème Office</vt:lpstr>
      <vt:lpstr>Secret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BREZES</dc:creator>
  <cp:lastModifiedBy>Bhushan Thapliyal</cp:lastModifiedBy>
  <cp:revision>117</cp:revision>
  <cp:lastPrinted>2024-03-05T17:14:13Z</cp:lastPrinted>
  <dcterms:created xsi:type="dcterms:W3CDTF">2022-03-24T14:32:05Z</dcterms:created>
  <dcterms:modified xsi:type="dcterms:W3CDTF">2024-04-15T05:54:06Z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C2E88B44-2163-4655-86FD-6D7D87C591D7</vt:lpwstr>
  </property>
  <property fmtid="{D5CDD505-2E9C-101B-9397-08002B2CF9AE}" pid="3" name="ArticulatePath">
    <vt:lpwstr>https://d.docs.live.net/ddf56c7c4acd496c/Bureau/Fiches-CAVILAM/5_B1-Louane-Secret_OK</vt:lpwstr>
  </property>
</Properties>
</file>