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7559675" cy="10691813"/>
  <p:notesSz cx="6799263" cy="9929813"/>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E9C"/>
    <a:srgbClr val="73AE52"/>
    <a:srgbClr val="E05329"/>
    <a:srgbClr val="84BF41"/>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352369-FBBE-4929-9710-7CF6A3488B08}" v="2" dt="2024-04-12T06:52:46.98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52"/>
    <p:restoredTop sz="95890"/>
  </p:normalViewPr>
  <p:slideViewPr>
    <p:cSldViewPr snapToGrid="0" snapToObjects="1">
      <p:cViewPr varScale="1">
        <p:scale>
          <a:sx n="101" d="100"/>
          <a:sy n="101" d="100"/>
        </p:scale>
        <p:origin x="4584" y="96"/>
      </p:cViewPr>
      <p:guideLst>
        <p:guide orient="horz" pos="3367"/>
        <p:guide pos="2381"/>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ushan Thapliyal" userId="ddf56c7c4acd496c" providerId="LiveId" clId="{40352369-FBBE-4929-9710-7CF6A3488B08}"/>
    <pc:docChg chg="custSel modSld modMainMaster replTag delTag">
      <pc:chgData name="Bhushan Thapliyal" userId="ddf56c7c4acd496c" providerId="LiveId" clId="{40352369-FBBE-4929-9710-7CF6A3488B08}" dt="2024-04-15T05:58:57.851" v="143" actId="20577"/>
      <pc:docMkLst>
        <pc:docMk/>
      </pc:docMkLst>
      <pc:sldChg chg="delSp modSp mod replTag delTag">
        <pc:chgData name="Bhushan Thapliyal" userId="ddf56c7c4acd496c" providerId="LiveId" clId="{40352369-FBBE-4929-9710-7CF6A3488B08}" dt="2024-04-15T05:58:39.538" v="109" actId="478"/>
        <pc:sldMkLst>
          <pc:docMk/>
          <pc:sldMk cId="3528446323" sldId="256"/>
        </pc:sldMkLst>
        <pc:spChg chg="del mod">
          <ac:chgData name="Bhushan Thapliyal" userId="ddf56c7c4acd496c" providerId="LiveId" clId="{40352369-FBBE-4929-9710-7CF6A3488B08}" dt="2024-04-15T05:58:39.538" v="109" actId="478"/>
          <ac:spMkLst>
            <pc:docMk/>
            <pc:sldMk cId="3528446323" sldId="256"/>
            <ac:spMk id="22" creationId="{74CCE7D7-83BD-9247-8D20-6AFA48C122EC}"/>
          </ac:spMkLst>
        </pc:spChg>
        <pc:picChg chg="mod modCrop">
          <ac:chgData name="Bhushan Thapliyal" userId="ddf56c7c4acd496c" providerId="LiveId" clId="{40352369-FBBE-4929-9710-7CF6A3488B08}" dt="2024-04-07T13:33:17.542" v="12" actId="732"/>
          <ac:picMkLst>
            <pc:docMk/>
            <pc:sldMk cId="3528446323" sldId="256"/>
            <ac:picMk id="19" creationId="{513096BB-1729-4BCC-A846-5C8D07AD616C}"/>
          </ac:picMkLst>
        </pc:picChg>
      </pc:sldChg>
      <pc:sldChg chg="delSp modSp mod replTag delTag">
        <pc:chgData name="Bhushan Thapliyal" userId="ddf56c7c4acd496c" providerId="LiveId" clId="{40352369-FBBE-4929-9710-7CF6A3488B08}" dt="2024-04-15T05:58:42.453" v="114" actId="478"/>
        <pc:sldMkLst>
          <pc:docMk/>
          <pc:sldMk cId="1450313342" sldId="257"/>
        </pc:sldMkLst>
        <pc:spChg chg="del mod">
          <ac:chgData name="Bhushan Thapliyal" userId="ddf56c7c4acd496c" providerId="LiveId" clId="{40352369-FBBE-4929-9710-7CF6A3488B08}" dt="2024-04-15T05:58:42.453" v="114" actId="478"/>
          <ac:spMkLst>
            <pc:docMk/>
            <pc:sldMk cId="1450313342" sldId="257"/>
            <ac:spMk id="29" creationId="{895ABCC7-4868-42CE-810B-5C209B710EBB}"/>
          </ac:spMkLst>
        </pc:spChg>
        <pc:picChg chg="mod modCrop">
          <ac:chgData name="Bhushan Thapliyal" userId="ddf56c7c4acd496c" providerId="LiveId" clId="{40352369-FBBE-4929-9710-7CF6A3488B08}" dt="2024-04-07T13:33:25.050" v="16" actId="732"/>
          <ac:picMkLst>
            <pc:docMk/>
            <pc:sldMk cId="1450313342" sldId="257"/>
            <ac:picMk id="14" creationId="{F0DA7467-5777-499A-B2D7-9D96E89030D5}"/>
          </ac:picMkLst>
        </pc:picChg>
      </pc:sldChg>
      <pc:sldChg chg="delSp modSp mod replTag delTag">
        <pc:chgData name="Bhushan Thapliyal" userId="ddf56c7c4acd496c" providerId="LiveId" clId="{40352369-FBBE-4929-9710-7CF6A3488B08}" dt="2024-04-15T05:58:45.490" v="119" actId="478"/>
        <pc:sldMkLst>
          <pc:docMk/>
          <pc:sldMk cId="4066774807" sldId="258"/>
        </pc:sldMkLst>
        <pc:spChg chg="del mod">
          <ac:chgData name="Bhushan Thapliyal" userId="ddf56c7c4acd496c" providerId="LiveId" clId="{40352369-FBBE-4929-9710-7CF6A3488B08}" dt="2024-04-15T05:58:45.490" v="119" actId="478"/>
          <ac:spMkLst>
            <pc:docMk/>
            <pc:sldMk cId="4066774807" sldId="258"/>
            <ac:spMk id="35" creationId="{58A1BF2E-78C6-449F-AD83-8B8AE57FFAAF}"/>
          </ac:spMkLst>
        </pc:spChg>
        <pc:picChg chg="mod modCrop">
          <ac:chgData name="Bhushan Thapliyal" userId="ddf56c7c4acd496c" providerId="LiveId" clId="{40352369-FBBE-4929-9710-7CF6A3488B08}" dt="2024-04-07T13:33:33.315" v="20" actId="732"/>
          <ac:picMkLst>
            <pc:docMk/>
            <pc:sldMk cId="4066774807" sldId="258"/>
            <ac:picMk id="28" creationId="{86A732F2-34A5-4A81-946F-206151ECA72E}"/>
          </ac:picMkLst>
        </pc:picChg>
      </pc:sldChg>
      <pc:sldChg chg="delSp modSp mod replTag delTag">
        <pc:chgData name="Bhushan Thapliyal" userId="ddf56c7c4acd496c" providerId="LiveId" clId="{40352369-FBBE-4929-9710-7CF6A3488B08}" dt="2024-04-15T05:58:48.834" v="124" actId="478"/>
        <pc:sldMkLst>
          <pc:docMk/>
          <pc:sldMk cId="473977947" sldId="259"/>
        </pc:sldMkLst>
        <pc:spChg chg="del mod">
          <ac:chgData name="Bhushan Thapliyal" userId="ddf56c7c4acd496c" providerId="LiveId" clId="{40352369-FBBE-4929-9710-7CF6A3488B08}" dt="2024-04-15T05:58:48.834" v="124" actId="478"/>
          <ac:spMkLst>
            <pc:docMk/>
            <pc:sldMk cId="473977947" sldId="259"/>
            <ac:spMk id="30" creationId="{2C257701-6D3D-44DE-BD1F-2EAB9B68A10C}"/>
          </ac:spMkLst>
        </pc:spChg>
        <pc:picChg chg="mod modCrop">
          <ac:chgData name="Bhushan Thapliyal" userId="ddf56c7c4acd496c" providerId="LiveId" clId="{40352369-FBBE-4929-9710-7CF6A3488B08}" dt="2024-04-07T13:33:41.401" v="24" actId="732"/>
          <ac:picMkLst>
            <pc:docMk/>
            <pc:sldMk cId="473977947" sldId="259"/>
            <ac:picMk id="22" creationId="{428F3308-E1EB-4338-A8FF-696F052E11F0}"/>
          </ac:picMkLst>
        </pc:picChg>
      </pc:sldChg>
      <pc:sldChg chg="delSp modSp mod replTag delTag">
        <pc:chgData name="Bhushan Thapliyal" userId="ddf56c7c4acd496c" providerId="LiveId" clId="{40352369-FBBE-4929-9710-7CF6A3488B08}" dt="2024-04-15T05:58:51.566" v="129" actId="478"/>
        <pc:sldMkLst>
          <pc:docMk/>
          <pc:sldMk cId="3654016072" sldId="260"/>
        </pc:sldMkLst>
        <pc:spChg chg="del mod">
          <ac:chgData name="Bhushan Thapliyal" userId="ddf56c7c4acd496c" providerId="LiveId" clId="{40352369-FBBE-4929-9710-7CF6A3488B08}" dt="2024-04-15T05:58:51.566" v="129" actId="478"/>
          <ac:spMkLst>
            <pc:docMk/>
            <pc:sldMk cId="3654016072" sldId="260"/>
            <ac:spMk id="15" creationId="{89D016A1-EE13-418B-A8C1-B73E538CEA16}"/>
          </ac:spMkLst>
        </pc:spChg>
        <pc:picChg chg="mod modCrop">
          <ac:chgData name="Bhushan Thapliyal" userId="ddf56c7c4acd496c" providerId="LiveId" clId="{40352369-FBBE-4929-9710-7CF6A3488B08}" dt="2024-04-07T13:33:49.291" v="28" actId="732"/>
          <ac:picMkLst>
            <pc:docMk/>
            <pc:sldMk cId="3654016072" sldId="260"/>
            <ac:picMk id="18" creationId="{2D67F815-8B05-4AFE-8763-833A6D310D17}"/>
          </ac:picMkLst>
        </pc:picChg>
      </pc:sldChg>
      <pc:sldChg chg="modSp mod replTag delTag">
        <pc:chgData name="Bhushan Thapliyal" userId="ddf56c7c4acd496c" providerId="LiveId" clId="{40352369-FBBE-4929-9710-7CF6A3488B08}" dt="2024-04-15T05:58:57.851" v="143" actId="20577"/>
        <pc:sldMkLst>
          <pc:docMk/>
          <pc:sldMk cId="1564279928" sldId="261"/>
        </pc:sldMkLst>
        <pc:spChg chg="mod">
          <ac:chgData name="Bhushan Thapliyal" userId="ddf56c7c4acd496c" providerId="LiveId" clId="{40352369-FBBE-4929-9710-7CF6A3488B08}" dt="2024-04-15T05:58:57.851" v="143" actId="20577"/>
          <ac:spMkLst>
            <pc:docMk/>
            <pc:sldMk cId="1564279928" sldId="261"/>
            <ac:spMk id="15" creationId="{A592D980-52BC-4146-868B-1B0EAD036744}"/>
          </ac:spMkLst>
        </pc:spChg>
        <pc:picChg chg="mod modCrop">
          <ac:chgData name="Bhushan Thapliyal" userId="ddf56c7c4acd496c" providerId="LiveId" clId="{40352369-FBBE-4929-9710-7CF6A3488B08}" dt="2024-04-07T13:33:58.148" v="32" actId="732"/>
          <ac:picMkLst>
            <pc:docMk/>
            <pc:sldMk cId="1564279928" sldId="261"/>
            <ac:picMk id="3" creationId="{82824B46-BB92-401F-BC3D-487A6E483E80}"/>
          </ac:picMkLst>
        </pc:picChg>
      </pc:sldChg>
      <pc:sldMasterChg chg="addSp modSp mod replTag delTag modSldLayout">
        <pc:chgData name="Bhushan Thapliyal" userId="ddf56c7c4acd496c" providerId="LiveId" clId="{40352369-FBBE-4929-9710-7CF6A3488B08}" dt="2024-04-12T06:52:54.553" v="94" actId="1036"/>
        <pc:sldMasterMkLst>
          <pc:docMk/>
          <pc:sldMasterMk cId="3104543170" sldId="2147484056"/>
        </pc:sldMasterMkLst>
        <pc:picChg chg="add mod">
          <ac:chgData name="Bhushan Thapliyal" userId="ddf56c7c4acd496c" providerId="LiveId" clId="{40352369-FBBE-4929-9710-7CF6A3488B08}" dt="2024-04-12T06:52:54.553" v="94" actId="1036"/>
          <ac:picMkLst>
            <pc:docMk/>
            <pc:sldMasterMk cId="3104543170" sldId="2147484056"/>
            <ac:picMk id="8" creationId="{15C7E966-1D39-849B-A0A8-DDDBCA8F2CF5}"/>
          </ac:picMkLst>
        </pc:picChg>
        <pc:sldLayoutChg chg="replTag delTag">
          <pc:chgData name="Bhushan Thapliyal" userId="ddf56c7c4acd496c" providerId="LiveId" clId="{40352369-FBBE-4929-9710-7CF6A3488B08}" dt="2024-04-12T06:52:41.686" v="85"/>
          <pc:sldLayoutMkLst>
            <pc:docMk/>
            <pc:sldMasterMk cId="3104543170" sldId="2147484056"/>
            <pc:sldLayoutMk cId="2984906725" sldId="214748405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65F82D-CB1F-334C-AB48-FC566FA056BD}" type="slidenum">
              <a:rPr lang="fr-FR" smtClean="0"/>
              <a:t>2</a:t>
            </a:fld>
            <a:endParaRPr lang="fr-FR"/>
          </a:p>
        </p:txBody>
      </p:sp>
    </p:spTree>
    <p:extLst>
      <p:ext uri="{BB962C8B-B14F-4D97-AF65-F5344CB8AC3E}">
        <p14:creationId xmlns:p14="http://schemas.microsoft.com/office/powerpoint/2010/main" val="3235881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pic>
        <p:nvPicPr>
          <p:cNvPr id="8" name="Image 7">
            <a:extLst>
              <a:ext uri="{FF2B5EF4-FFF2-40B4-BE49-F238E27FC236}">
                <a16:creationId xmlns:a16="http://schemas.microsoft.com/office/drawing/2014/main" id="{15C7E966-1D39-849B-A0A8-DDDBCA8F2CF5}"/>
              </a:ext>
            </a:extLst>
          </p:cNvPr>
          <p:cNvPicPr>
            <a:picLocks noChangeAspect="1"/>
          </p:cNvPicPr>
          <p:nvPr userDrawn="1"/>
        </p:nvPicPr>
        <p:blipFill>
          <a:blip r:embed="rId14"/>
          <a:srcRect/>
          <a:stretch/>
        </p:blipFill>
        <p:spPr>
          <a:xfrm>
            <a:off x="0" y="10152907"/>
            <a:ext cx="7559675" cy="539523"/>
          </a:xfrm>
          <a:prstGeom prst="rect">
            <a:avLst/>
          </a:prstGeom>
        </p:spPr>
      </p:pic>
    </p:spTree>
    <p:custDataLst>
      <p:tags r:id="rId13"/>
    </p:custDataLst>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emf"/><Relationship Id="rId5" Type="http://schemas.openxmlformats.org/officeDocument/2006/relationships/hyperlink" Target="about:blank" TargetMode="External"/><Relationship Id="rId4" Type="http://schemas.openxmlformats.org/officeDocument/2006/relationships/image" Target="../media/image6.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8.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513096BB-1729-4BCC-A846-5C8D07AD616C}"/>
              </a:ext>
            </a:extLst>
          </p:cNvPr>
          <p:cNvPicPr>
            <a:picLocks noChangeAspect="1"/>
          </p:cNvPicPr>
          <p:nvPr/>
        </p:nvPicPr>
        <p:blipFill rotWithShape="1">
          <a:blip r:embed="rId3"/>
          <a:srcRect b="6345"/>
          <a:stretch/>
        </p:blipFill>
        <p:spPr>
          <a:xfrm>
            <a:off x="15875" y="-316"/>
            <a:ext cx="7543800" cy="10003007"/>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Monsieur Je m’en fous</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784309" y="1828735"/>
            <a:ext cx="4343903" cy="7322838"/>
          </a:xfrm>
          <a:prstGeom prst="rect">
            <a:avLst/>
          </a:prstGeom>
          <a:noFill/>
        </p:spPr>
        <p:txBody>
          <a:bodyPr wrap="square" lIns="0" tIns="0" rIns="0" bIns="0" numCol="2" rtlCol="0">
            <a:spAutoFit/>
          </a:bodyPr>
          <a:lstStyle/>
          <a:p>
            <a:pPr>
              <a:lnSpc>
                <a:spcPts val="1300"/>
              </a:lnSpc>
            </a:pPr>
            <a:r>
              <a:rPr lang="fr-FR" sz="1000" dirty="0">
                <a:latin typeface="Roboto" panose="02000000000000000000" pitchFamily="2" charset="0"/>
                <a:ea typeface="Roboto" panose="02000000000000000000" pitchFamily="2" charset="0"/>
              </a:rPr>
              <a:t>Monsieur Je m’en fous</a:t>
            </a:r>
            <a:r>
              <a:rPr lang="fr-FR" sz="1000" baseline="30000" dirty="0">
                <a:latin typeface="Roboto" panose="02000000000000000000" pitchFamily="2" charset="0"/>
                <a:ea typeface="Roboto" panose="02000000000000000000" pitchFamily="2" charset="0"/>
              </a:rPr>
              <a:t>1</a:t>
            </a: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Laisse couler</a:t>
            </a:r>
          </a:p>
          <a:p>
            <a:pPr>
              <a:lnSpc>
                <a:spcPts val="1300"/>
              </a:lnSpc>
            </a:pPr>
            <a:r>
              <a:rPr lang="fr-FR" sz="1000" dirty="0">
                <a:latin typeface="Roboto" panose="02000000000000000000" pitchFamily="2" charset="0"/>
                <a:ea typeface="Roboto" panose="02000000000000000000" pitchFamily="2" charset="0"/>
              </a:rPr>
              <a:t>Ses robinets</a:t>
            </a:r>
          </a:p>
          <a:p>
            <a:pPr>
              <a:lnSpc>
                <a:spcPts val="1300"/>
              </a:lnSpc>
            </a:pPr>
            <a:r>
              <a:rPr lang="fr-FR" sz="1000" dirty="0">
                <a:latin typeface="Roboto" panose="02000000000000000000" pitchFamily="2" charset="0"/>
                <a:ea typeface="Roboto" panose="02000000000000000000" pitchFamily="2" charset="0"/>
              </a:rPr>
              <a:t>Parce que ça fait un joli bruit</a:t>
            </a:r>
          </a:p>
          <a:p>
            <a:pPr>
              <a:lnSpc>
                <a:spcPts val="1300"/>
              </a:lnSpc>
            </a:pPr>
            <a:r>
              <a:rPr lang="fr-FR" sz="1000" dirty="0">
                <a:latin typeface="Roboto" panose="02000000000000000000" pitchFamily="2" charset="0"/>
                <a:ea typeface="Roboto" panose="02000000000000000000" pitchFamily="2" charset="0"/>
              </a:rPr>
              <a:t>Qui fait chanter ses canaris</a:t>
            </a:r>
            <a:r>
              <a:rPr lang="fr-FR" sz="1000" baseline="30000" dirty="0">
                <a:latin typeface="Roboto" panose="02000000000000000000" pitchFamily="2" charset="0"/>
              </a:rPr>
              <a:t>2</a:t>
            </a:r>
          </a:p>
          <a:p>
            <a:pPr>
              <a:lnSpc>
                <a:spcPts val="1300"/>
              </a:lnSpc>
            </a:pPr>
            <a:r>
              <a:rPr lang="fr-FR" sz="1000" dirty="0">
                <a:latin typeface="Roboto" panose="02000000000000000000" pitchFamily="2" charset="0"/>
                <a:ea typeface="Roboto" panose="02000000000000000000" pitchFamily="2" charset="0"/>
              </a:rPr>
              <a:t>Monsieur Je m’en fous</a:t>
            </a:r>
          </a:p>
          <a:p>
            <a:pPr>
              <a:lnSpc>
                <a:spcPts val="1300"/>
              </a:lnSpc>
            </a:pPr>
            <a:r>
              <a:rPr lang="fr-FR" sz="1000" dirty="0">
                <a:latin typeface="Roboto" panose="02000000000000000000" pitchFamily="2" charset="0"/>
                <a:ea typeface="Roboto" panose="02000000000000000000" pitchFamily="2" charset="0"/>
              </a:rPr>
              <a:t>De son jet d’eau</a:t>
            </a:r>
          </a:p>
          <a:p>
            <a:pPr>
              <a:lnSpc>
                <a:spcPts val="1300"/>
              </a:lnSpc>
            </a:pPr>
            <a:r>
              <a:rPr lang="fr-FR" sz="1000" dirty="0">
                <a:latin typeface="Roboto" panose="02000000000000000000" pitchFamily="2" charset="0"/>
                <a:ea typeface="Roboto" panose="02000000000000000000" pitchFamily="2" charset="0"/>
              </a:rPr>
              <a:t>À tourniquet</a:t>
            </a:r>
            <a:r>
              <a:rPr lang="fr-FR" sz="1000" baseline="30000" dirty="0">
                <a:latin typeface="Roboto" panose="02000000000000000000" pitchFamily="2" charset="0"/>
              </a:rPr>
              <a:t>3</a:t>
            </a:r>
          </a:p>
          <a:p>
            <a:pPr>
              <a:lnSpc>
                <a:spcPts val="1300"/>
              </a:lnSpc>
            </a:pPr>
            <a:r>
              <a:rPr lang="fr-FR" sz="1000" dirty="0">
                <a:latin typeface="Roboto" panose="02000000000000000000" pitchFamily="2" charset="0"/>
                <a:ea typeface="Roboto" panose="02000000000000000000" pitchFamily="2" charset="0"/>
              </a:rPr>
              <a:t>Aime arroser</a:t>
            </a:r>
            <a:r>
              <a:rPr lang="fr-FR" sz="1000" baseline="30000" dirty="0">
                <a:latin typeface="Roboto" panose="02000000000000000000" pitchFamily="2" charset="0"/>
              </a:rPr>
              <a:t>4</a:t>
            </a:r>
            <a:r>
              <a:rPr lang="fr-FR" sz="1000" dirty="0">
                <a:latin typeface="Roboto" panose="02000000000000000000" pitchFamily="2" charset="0"/>
                <a:ea typeface="Roboto" panose="02000000000000000000" pitchFamily="2" charset="0"/>
              </a:rPr>
              <a:t> ses rosiers nains</a:t>
            </a:r>
          </a:p>
          <a:p>
            <a:pPr>
              <a:lnSpc>
                <a:spcPts val="1300"/>
              </a:lnSpc>
            </a:pPr>
            <a:r>
              <a:rPr lang="fr-FR" sz="1000" dirty="0">
                <a:latin typeface="Roboto" panose="02000000000000000000" pitchFamily="2" charset="0"/>
                <a:ea typeface="Roboto" panose="02000000000000000000" pitchFamily="2" charset="0"/>
              </a:rPr>
              <a:t>En écoutant couler son bain</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L'eau de la mer et l'eau du puits</a:t>
            </a:r>
          </a:p>
          <a:p>
            <a:pPr>
              <a:lnSpc>
                <a:spcPts val="1300"/>
              </a:lnSpc>
            </a:pPr>
            <a:r>
              <a:rPr lang="fr-FR" sz="1000" dirty="0">
                <a:latin typeface="Roboto" panose="02000000000000000000" pitchFamily="2" charset="0"/>
                <a:ea typeface="Roboto" panose="02000000000000000000" pitchFamily="2" charset="0"/>
              </a:rPr>
              <a:t>Tout est à lui, tout est à lui</a:t>
            </a:r>
          </a:p>
          <a:p>
            <a:pPr>
              <a:lnSpc>
                <a:spcPts val="1300"/>
              </a:lnSpc>
            </a:pPr>
            <a:r>
              <a:rPr lang="fr-FR" sz="1000" dirty="0">
                <a:latin typeface="Roboto" panose="02000000000000000000" pitchFamily="2" charset="0"/>
                <a:ea typeface="Roboto" panose="02000000000000000000" pitchFamily="2" charset="0"/>
              </a:rPr>
              <a:t>L'eau de la mer et l'eau du puits, tout est à lui</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Il a de l'or bleu</a:t>
            </a:r>
            <a:r>
              <a:rPr lang="fr-FR" sz="1000" baseline="30000" dirty="0">
                <a:latin typeface="Roboto" panose="02000000000000000000" pitchFamily="2" charset="0"/>
              </a:rPr>
              <a:t>5</a:t>
            </a:r>
            <a:r>
              <a:rPr lang="fr-FR" sz="1000" dirty="0">
                <a:latin typeface="Roboto" panose="02000000000000000000" pitchFamily="2" charset="0"/>
                <a:ea typeface="Roboto" panose="02000000000000000000" pitchFamily="2" charset="0"/>
              </a:rPr>
              <a:t> dans sa banque</a:t>
            </a:r>
          </a:p>
          <a:p>
            <a:pPr>
              <a:lnSpc>
                <a:spcPts val="1300"/>
              </a:lnSpc>
            </a:pPr>
            <a:r>
              <a:rPr lang="fr-FR" sz="1000" dirty="0">
                <a:latin typeface="Roboto" panose="02000000000000000000" pitchFamily="2" charset="0"/>
                <a:ea typeface="Roboto" panose="02000000000000000000" pitchFamily="2" charset="0"/>
              </a:rPr>
              <a:t>Et tant pis si les autres en manquent</a:t>
            </a:r>
          </a:p>
          <a:p>
            <a:pPr>
              <a:lnSpc>
                <a:spcPts val="1300"/>
              </a:lnSpc>
            </a:pPr>
            <a:r>
              <a:rPr lang="fr-FR" sz="1000" dirty="0">
                <a:latin typeface="Roboto" panose="02000000000000000000" pitchFamily="2" charset="0"/>
                <a:ea typeface="Roboto" panose="02000000000000000000" pitchFamily="2" charset="0"/>
              </a:rPr>
              <a:t>Ça lui fait rien du tout, </a:t>
            </a:r>
            <a:r>
              <a:rPr lang="fr-FR" sz="1000" i="1" dirty="0">
                <a:latin typeface="Roboto" panose="02000000000000000000" pitchFamily="2" charset="0"/>
                <a:ea typeface="Roboto" panose="02000000000000000000" pitchFamily="2" charset="0"/>
              </a:rPr>
              <a:t>il s'en fout</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Monsieur Je m’en fous</a:t>
            </a:r>
          </a:p>
          <a:p>
            <a:pPr>
              <a:lnSpc>
                <a:spcPts val="1300"/>
              </a:lnSpc>
            </a:pPr>
            <a:r>
              <a:rPr lang="fr-FR" sz="1000" dirty="0">
                <a:latin typeface="Roboto" panose="02000000000000000000" pitchFamily="2" charset="0"/>
                <a:ea typeface="Roboto" panose="02000000000000000000" pitchFamily="2" charset="0"/>
              </a:rPr>
              <a:t>Lave ses chaussettes</a:t>
            </a:r>
          </a:p>
          <a:p>
            <a:pPr>
              <a:lnSpc>
                <a:spcPts val="1300"/>
              </a:lnSpc>
            </a:pPr>
            <a:r>
              <a:rPr lang="fr-FR" sz="1000" dirty="0">
                <a:latin typeface="Roboto" panose="02000000000000000000" pitchFamily="2" charset="0"/>
                <a:ea typeface="Roboto" panose="02000000000000000000" pitchFamily="2" charset="0"/>
              </a:rPr>
              <a:t>Dix fois par jour</a:t>
            </a:r>
          </a:p>
          <a:p>
            <a:pPr>
              <a:lnSpc>
                <a:spcPts val="1300"/>
              </a:lnSpc>
            </a:pPr>
            <a:r>
              <a:rPr lang="fr-FR" sz="1000" dirty="0">
                <a:latin typeface="Roboto" panose="02000000000000000000" pitchFamily="2" charset="0"/>
                <a:ea typeface="Roboto" panose="02000000000000000000" pitchFamily="2" charset="0"/>
              </a:rPr>
              <a:t>Il les regarde par le hublot</a:t>
            </a:r>
            <a:r>
              <a:rPr lang="fr-FR" sz="1000" baseline="30000" dirty="0">
                <a:latin typeface="Roboto" panose="02000000000000000000" pitchFamily="2" charset="0"/>
              </a:rPr>
              <a:t>6</a:t>
            </a:r>
          </a:p>
          <a:p>
            <a:pPr>
              <a:lnSpc>
                <a:spcPts val="1300"/>
              </a:lnSpc>
            </a:pPr>
            <a:r>
              <a:rPr lang="fr-FR" sz="1000" dirty="0">
                <a:latin typeface="Roboto" panose="02000000000000000000" pitchFamily="2" charset="0"/>
                <a:ea typeface="Roboto" panose="02000000000000000000" pitchFamily="2" charset="0"/>
              </a:rPr>
              <a:t>De sa douche à la noix</a:t>
            </a:r>
            <a:r>
              <a:rPr lang="fr-FR" sz="1000" baseline="30000" dirty="0">
                <a:latin typeface="Roboto" panose="02000000000000000000" pitchFamily="2" charset="0"/>
              </a:rPr>
              <a:t>7</a:t>
            </a:r>
            <a:r>
              <a:rPr lang="fr-FR" sz="1000" dirty="0">
                <a:latin typeface="Roboto" panose="02000000000000000000" pitchFamily="2" charset="0"/>
                <a:ea typeface="Roboto" panose="02000000000000000000" pitchFamily="2" charset="0"/>
              </a:rPr>
              <a:t> d’coco</a:t>
            </a:r>
          </a:p>
          <a:p>
            <a:pPr>
              <a:lnSpc>
                <a:spcPts val="1300"/>
              </a:lnSpc>
            </a:pPr>
            <a:r>
              <a:rPr lang="fr-FR" sz="1000" dirty="0">
                <a:latin typeface="Roboto" panose="02000000000000000000" pitchFamily="2" charset="0"/>
                <a:ea typeface="Roboto" panose="02000000000000000000" pitchFamily="2" charset="0"/>
              </a:rPr>
              <a:t>Monsieur Je m’en fous</a:t>
            </a:r>
          </a:p>
          <a:p>
            <a:pPr>
              <a:lnSpc>
                <a:spcPts val="1300"/>
              </a:lnSpc>
            </a:pPr>
            <a:r>
              <a:rPr lang="fr-FR" sz="1000" dirty="0">
                <a:latin typeface="Roboto" panose="02000000000000000000" pitchFamily="2" charset="0"/>
                <a:ea typeface="Roboto" panose="02000000000000000000" pitchFamily="2" charset="0"/>
              </a:rPr>
              <a:t>Lave ses voitures</a:t>
            </a:r>
          </a:p>
          <a:p>
            <a:pPr>
              <a:lnSpc>
                <a:spcPts val="1300"/>
              </a:lnSpc>
            </a:pPr>
            <a:r>
              <a:rPr lang="fr-FR" sz="1000" dirty="0">
                <a:latin typeface="Roboto" panose="02000000000000000000" pitchFamily="2" charset="0"/>
                <a:ea typeface="Roboto" panose="02000000000000000000" pitchFamily="2" charset="0"/>
              </a:rPr>
              <a:t>Lave ses chiens</a:t>
            </a:r>
          </a:p>
          <a:p>
            <a:pPr>
              <a:lnSpc>
                <a:spcPts val="1300"/>
              </a:lnSpc>
            </a:pPr>
            <a:r>
              <a:rPr lang="fr-FR" sz="1000" dirty="0">
                <a:latin typeface="Roboto" panose="02000000000000000000" pitchFamily="2" charset="0"/>
                <a:ea typeface="Roboto" panose="02000000000000000000" pitchFamily="2" charset="0"/>
              </a:rPr>
              <a:t>Et s'en va briquer</a:t>
            </a:r>
            <a:r>
              <a:rPr lang="fr-FR" sz="1000" baseline="30000" dirty="0">
                <a:latin typeface="Roboto" panose="02000000000000000000" pitchFamily="2" charset="0"/>
              </a:rPr>
              <a:t>8</a:t>
            </a:r>
            <a:r>
              <a:rPr lang="fr-FR" sz="1000" dirty="0">
                <a:latin typeface="Roboto" panose="02000000000000000000" pitchFamily="2" charset="0"/>
                <a:ea typeface="Roboto" panose="02000000000000000000" pitchFamily="2" charset="0"/>
              </a:rPr>
              <a:t> son bateau</a:t>
            </a:r>
          </a:p>
          <a:p>
            <a:pPr>
              <a:lnSpc>
                <a:spcPts val="1300"/>
              </a:lnSpc>
            </a:pPr>
            <a:r>
              <a:rPr lang="fr-FR" sz="1000" dirty="0">
                <a:latin typeface="Roboto" panose="02000000000000000000" pitchFamily="2" charset="0"/>
                <a:ea typeface="Roboto" panose="02000000000000000000" pitchFamily="2" charset="0"/>
              </a:rPr>
              <a:t>Pour partir à Acapulco</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L'eau de la mer et l'eau du puits</a:t>
            </a:r>
          </a:p>
          <a:p>
            <a:pPr>
              <a:lnSpc>
                <a:spcPts val="1300"/>
              </a:lnSpc>
            </a:pPr>
            <a:r>
              <a:rPr lang="fr-FR" sz="1000" dirty="0">
                <a:latin typeface="Roboto" panose="02000000000000000000" pitchFamily="2" charset="0"/>
                <a:ea typeface="Roboto" panose="02000000000000000000" pitchFamily="2" charset="0"/>
              </a:rPr>
              <a:t>Tout est à lui, tout est à lui</a:t>
            </a:r>
          </a:p>
          <a:p>
            <a:pPr>
              <a:lnSpc>
                <a:spcPts val="1300"/>
              </a:lnSpc>
            </a:pPr>
            <a:r>
              <a:rPr lang="fr-FR" sz="1000" dirty="0">
                <a:latin typeface="Roboto" panose="02000000000000000000" pitchFamily="2" charset="0"/>
                <a:ea typeface="Roboto" panose="02000000000000000000" pitchFamily="2" charset="0"/>
              </a:rPr>
              <a:t>L'eau de la mer et l'eau du puits, tout est à lui</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Il a de l'or bleu dans sa banque</a:t>
            </a:r>
          </a:p>
          <a:p>
            <a:pPr>
              <a:lnSpc>
                <a:spcPts val="1300"/>
              </a:lnSpc>
            </a:pPr>
            <a:r>
              <a:rPr lang="fr-FR" sz="1000" dirty="0">
                <a:latin typeface="Roboto" panose="02000000000000000000" pitchFamily="2" charset="0"/>
                <a:ea typeface="Roboto" panose="02000000000000000000" pitchFamily="2" charset="0"/>
              </a:rPr>
              <a:t>Et tant pis si les autres en manquent</a:t>
            </a:r>
          </a:p>
          <a:p>
            <a:pPr>
              <a:lnSpc>
                <a:spcPts val="1300"/>
              </a:lnSpc>
            </a:pPr>
            <a:r>
              <a:rPr lang="fr-FR" sz="1000" dirty="0">
                <a:latin typeface="Roboto" panose="02000000000000000000" pitchFamily="2" charset="0"/>
                <a:ea typeface="Roboto" panose="02000000000000000000" pitchFamily="2" charset="0"/>
              </a:rPr>
              <a:t>Ça lui fait rien du tout, </a:t>
            </a:r>
            <a:r>
              <a:rPr lang="fr-FR" sz="1000" i="1" dirty="0">
                <a:latin typeface="Roboto" panose="02000000000000000000" pitchFamily="2" charset="0"/>
              </a:rPr>
              <a:t>il </a:t>
            </a:r>
            <a:r>
              <a:rPr lang="fr-FR" sz="1000" i="1" dirty="0">
                <a:latin typeface="Roboto" panose="02000000000000000000" pitchFamily="2" charset="0"/>
                <a:ea typeface="Roboto" panose="02000000000000000000" pitchFamily="2" charset="0"/>
              </a:rPr>
              <a:t>s'en fout</a:t>
            </a: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Monsieur Je m’en fous</a:t>
            </a:r>
          </a:p>
          <a:p>
            <a:pPr>
              <a:lnSpc>
                <a:spcPts val="1300"/>
              </a:lnSpc>
            </a:pPr>
            <a:r>
              <a:rPr lang="fr-FR" sz="1000" dirty="0">
                <a:latin typeface="Roboto" panose="02000000000000000000" pitchFamily="2" charset="0"/>
                <a:ea typeface="Roboto" panose="02000000000000000000" pitchFamily="2" charset="0"/>
              </a:rPr>
              <a:t>Est optimiste</a:t>
            </a:r>
          </a:p>
          <a:p>
            <a:pPr>
              <a:lnSpc>
                <a:spcPts val="1300"/>
              </a:lnSpc>
            </a:pPr>
            <a:r>
              <a:rPr lang="fr-FR" sz="1000" dirty="0">
                <a:latin typeface="Roboto" panose="02000000000000000000" pitchFamily="2" charset="0"/>
                <a:ea typeface="Roboto" panose="02000000000000000000" pitchFamily="2" charset="0"/>
              </a:rPr>
              <a:t>Et philosophe</a:t>
            </a:r>
          </a:p>
          <a:p>
            <a:pPr>
              <a:lnSpc>
                <a:spcPts val="1300"/>
              </a:lnSpc>
            </a:pPr>
            <a:r>
              <a:rPr lang="fr-FR" sz="1000" dirty="0">
                <a:latin typeface="Roboto" panose="02000000000000000000" pitchFamily="2" charset="0"/>
                <a:ea typeface="Roboto" panose="02000000000000000000" pitchFamily="2" charset="0"/>
              </a:rPr>
              <a:t>Pourvu qu’il y ait d’l'eau dans son jardin</a:t>
            </a:r>
          </a:p>
          <a:p>
            <a:pPr>
              <a:lnSpc>
                <a:spcPts val="1300"/>
              </a:lnSpc>
            </a:pPr>
            <a:r>
              <a:rPr lang="fr-FR" sz="1000" dirty="0">
                <a:latin typeface="Roboto" panose="02000000000000000000" pitchFamily="2" charset="0"/>
                <a:ea typeface="Roboto" panose="02000000000000000000" pitchFamily="2" charset="0"/>
              </a:rPr>
              <a:t>Le reste, il s’en lave les mains</a:t>
            </a:r>
            <a:r>
              <a:rPr lang="fr-FR" sz="1000" baseline="30000" dirty="0">
                <a:latin typeface="Roboto" panose="02000000000000000000" pitchFamily="2" charset="0"/>
              </a:rPr>
              <a:t>9</a:t>
            </a:r>
          </a:p>
          <a:p>
            <a:pPr>
              <a:lnSpc>
                <a:spcPts val="1300"/>
              </a:lnSpc>
            </a:pPr>
            <a:r>
              <a:rPr lang="fr-FR" sz="1000" dirty="0">
                <a:latin typeface="Roboto" panose="02000000000000000000" pitchFamily="2" charset="0"/>
                <a:ea typeface="Roboto" panose="02000000000000000000" pitchFamily="2" charset="0"/>
              </a:rPr>
              <a:t>Monsieur Je m’en fous</a:t>
            </a:r>
          </a:p>
          <a:p>
            <a:pPr>
              <a:lnSpc>
                <a:spcPts val="1300"/>
              </a:lnSpc>
            </a:pPr>
            <a:r>
              <a:rPr lang="fr-FR" sz="1000" dirty="0">
                <a:latin typeface="Roboto" panose="02000000000000000000" pitchFamily="2" charset="0"/>
                <a:ea typeface="Roboto" panose="02000000000000000000" pitchFamily="2" charset="0"/>
              </a:rPr>
              <a:t>Aime regarder</a:t>
            </a:r>
          </a:p>
          <a:p>
            <a:pPr>
              <a:lnSpc>
                <a:spcPts val="1300"/>
              </a:lnSpc>
            </a:pPr>
            <a:r>
              <a:rPr lang="fr-FR" sz="1000" dirty="0">
                <a:latin typeface="Roboto" panose="02000000000000000000" pitchFamily="2" charset="0"/>
                <a:ea typeface="Roboto" panose="02000000000000000000" pitchFamily="2" charset="0"/>
              </a:rPr>
              <a:t>À la télé</a:t>
            </a:r>
          </a:p>
          <a:p>
            <a:pPr>
              <a:lnSpc>
                <a:spcPts val="1300"/>
              </a:lnSpc>
            </a:pPr>
            <a:r>
              <a:rPr lang="fr-FR" sz="1000" dirty="0">
                <a:latin typeface="Roboto" panose="02000000000000000000" pitchFamily="2" charset="0"/>
                <a:ea typeface="Roboto" panose="02000000000000000000" pitchFamily="2" charset="0"/>
              </a:rPr>
              <a:t>Les émissions sur la famine</a:t>
            </a:r>
            <a:r>
              <a:rPr lang="fr-FR" sz="1000" baseline="30000" dirty="0">
                <a:latin typeface="Roboto" panose="02000000000000000000" pitchFamily="2" charset="0"/>
              </a:rPr>
              <a:t>10</a:t>
            </a:r>
          </a:p>
          <a:p>
            <a:pPr>
              <a:lnSpc>
                <a:spcPts val="1300"/>
              </a:lnSpc>
            </a:pPr>
            <a:r>
              <a:rPr lang="fr-FR" sz="1000" dirty="0">
                <a:latin typeface="Roboto" panose="02000000000000000000" pitchFamily="2" charset="0"/>
                <a:ea typeface="Roboto" panose="02000000000000000000" pitchFamily="2" charset="0"/>
              </a:rPr>
              <a:t>Avant d’plonger dans sa piscine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L'eau de la mer et l'eau du puits</a:t>
            </a:r>
          </a:p>
          <a:p>
            <a:pPr>
              <a:lnSpc>
                <a:spcPts val="1300"/>
              </a:lnSpc>
            </a:pPr>
            <a:r>
              <a:rPr lang="fr-FR" sz="1000" dirty="0">
                <a:latin typeface="Roboto" panose="02000000000000000000" pitchFamily="2" charset="0"/>
                <a:ea typeface="Roboto" panose="02000000000000000000" pitchFamily="2" charset="0"/>
              </a:rPr>
              <a:t>Tout est à lui, tout est à lui</a:t>
            </a:r>
          </a:p>
          <a:p>
            <a:pPr>
              <a:lnSpc>
                <a:spcPts val="1300"/>
              </a:lnSpc>
            </a:pPr>
            <a:r>
              <a:rPr lang="fr-FR" sz="1000" dirty="0">
                <a:latin typeface="Roboto" panose="02000000000000000000" pitchFamily="2" charset="0"/>
                <a:ea typeface="Roboto" panose="02000000000000000000" pitchFamily="2" charset="0"/>
              </a:rPr>
              <a:t>L'eau de la mer et l'eau du puits, tout est à lui</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Il a de l'or bleu dans sa banque</a:t>
            </a:r>
          </a:p>
          <a:p>
            <a:pPr>
              <a:lnSpc>
                <a:spcPts val="1300"/>
              </a:lnSpc>
            </a:pPr>
            <a:r>
              <a:rPr lang="fr-FR" sz="1000" dirty="0">
                <a:latin typeface="Roboto" panose="02000000000000000000" pitchFamily="2" charset="0"/>
                <a:ea typeface="Roboto" panose="02000000000000000000" pitchFamily="2" charset="0"/>
              </a:rPr>
              <a:t>Et tant pis si les autres en manquent</a:t>
            </a:r>
          </a:p>
          <a:p>
            <a:pPr>
              <a:lnSpc>
                <a:spcPts val="1300"/>
              </a:lnSpc>
            </a:pPr>
            <a:r>
              <a:rPr lang="fr-FR" sz="1000" dirty="0">
                <a:latin typeface="Roboto" panose="02000000000000000000" pitchFamily="2" charset="0"/>
                <a:ea typeface="Roboto" panose="02000000000000000000" pitchFamily="2" charset="0"/>
              </a:rPr>
              <a:t>Ça lui fait rien du tout, </a:t>
            </a:r>
            <a:r>
              <a:rPr lang="fr-FR" sz="1000" i="1" dirty="0">
                <a:solidFill>
                  <a:prstClr val="black"/>
                </a:solidFill>
                <a:latin typeface="Roboto" panose="02000000000000000000" pitchFamily="2" charset="0"/>
                <a:ea typeface="Roboto" panose="02000000000000000000" pitchFamily="2" charset="0"/>
              </a:rPr>
              <a:t>il s'en fout</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Monsieur Je m’en fous</a:t>
            </a:r>
          </a:p>
          <a:p>
            <a:pPr>
              <a:lnSpc>
                <a:spcPts val="1300"/>
              </a:lnSpc>
            </a:pPr>
            <a:r>
              <a:rPr lang="fr-FR" sz="1000" dirty="0">
                <a:latin typeface="Roboto" panose="02000000000000000000" pitchFamily="2" charset="0"/>
                <a:ea typeface="Roboto" panose="02000000000000000000" pitchFamily="2" charset="0"/>
              </a:rPr>
              <a:t>Aura un jour</a:t>
            </a:r>
          </a:p>
          <a:p>
            <a:pPr>
              <a:lnSpc>
                <a:spcPts val="1300"/>
              </a:lnSpc>
            </a:pPr>
            <a:r>
              <a:rPr lang="fr-FR" sz="1000" dirty="0">
                <a:latin typeface="Roboto" panose="02000000000000000000" pitchFamily="2" charset="0"/>
                <a:ea typeface="Roboto" panose="02000000000000000000" pitchFamily="2" charset="0"/>
              </a:rPr>
              <a:t>Des p’tits enfants</a:t>
            </a:r>
          </a:p>
          <a:p>
            <a:pPr>
              <a:lnSpc>
                <a:spcPts val="1300"/>
              </a:lnSpc>
            </a:pPr>
            <a:r>
              <a:rPr lang="fr-FR" sz="1000" dirty="0">
                <a:latin typeface="Roboto" panose="02000000000000000000" pitchFamily="2" charset="0"/>
                <a:ea typeface="Roboto" panose="02000000000000000000" pitchFamily="2" charset="0"/>
              </a:rPr>
              <a:t>La langue sèche comme un chameau</a:t>
            </a:r>
            <a:r>
              <a:rPr lang="fr-FR" sz="1000" baseline="30000" dirty="0">
                <a:latin typeface="Roboto" panose="02000000000000000000" pitchFamily="2" charset="0"/>
              </a:rPr>
              <a:t>11</a:t>
            </a:r>
          </a:p>
          <a:p>
            <a:pPr>
              <a:lnSpc>
                <a:spcPts val="1300"/>
              </a:lnSpc>
            </a:pPr>
            <a:r>
              <a:rPr lang="fr-FR" sz="1000" dirty="0">
                <a:latin typeface="Roboto" panose="02000000000000000000" pitchFamily="2" charset="0"/>
                <a:ea typeface="Roboto" panose="02000000000000000000" pitchFamily="2" charset="0"/>
              </a:rPr>
              <a:t>Ils se battront pour un verre d'eau</a:t>
            </a:r>
          </a:p>
          <a:p>
            <a:pPr>
              <a:lnSpc>
                <a:spcPts val="1300"/>
              </a:lnSpc>
            </a:pPr>
            <a:r>
              <a:rPr lang="fr-FR" sz="1000" dirty="0">
                <a:latin typeface="Roboto" panose="02000000000000000000" pitchFamily="2" charset="0"/>
                <a:ea typeface="Roboto" panose="02000000000000000000" pitchFamily="2" charset="0"/>
              </a:rPr>
              <a:t>Les p'tits Je m'en fous</a:t>
            </a:r>
          </a:p>
          <a:p>
            <a:pPr>
              <a:lnSpc>
                <a:spcPts val="1300"/>
              </a:lnSpc>
            </a:pPr>
            <a:r>
              <a:rPr lang="fr-FR" sz="1000" dirty="0">
                <a:latin typeface="Roboto" panose="02000000000000000000" pitchFamily="2" charset="0"/>
                <a:ea typeface="Roboto" panose="02000000000000000000" pitchFamily="2" charset="0"/>
              </a:rPr>
              <a:t>Iront à pied</a:t>
            </a:r>
          </a:p>
          <a:p>
            <a:pPr>
              <a:lnSpc>
                <a:spcPts val="1300"/>
              </a:lnSpc>
            </a:pPr>
            <a:r>
              <a:rPr lang="fr-FR" sz="1000" dirty="0">
                <a:latin typeface="Roboto" panose="02000000000000000000" pitchFamily="2" charset="0"/>
                <a:ea typeface="Roboto" panose="02000000000000000000" pitchFamily="2" charset="0"/>
              </a:rPr>
              <a:t>Dans les rivières</a:t>
            </a:r>
          </a:p>
          <a:p>
            <a:pPr>
              <a:lnSpc>
                <a:spcPts val="1300"/>
              </a:lnSpc>
            </a:pPr>
            <a:r>
              <a:rPr lang="fr-FR" sz="1000" dirty="0">
                <a:latin typeface="Roboto" panose="02000000000000000000" pitchFamily="2" charset="0"/>
                <a:ea typeface="Roboto" panose="02000000000000000000" pitchFamily="2" charset="0"/>
              </a:rPr>
              <a:t>Et plus jamais ce joli bruit</a:t>
            </a:r>
          </a:p>
          <a:p>
            <a:pPr>
              <a:lnSpc>
                <a:spcPts val="1300"/>
              </a:lnSpc>
            </a:pPr>
            <a:r>
              <a:rPr lang="fr-FR" sz="1000" dirty="0">
                <a:latin typeface="Roboto" panose="02000000000000000000" pitchFamily="2" charset="0"/>
                <a:ea typeface="Roboto" panose="02000000000000000000" pitchFamily="2" charset="0"/>
              </a:rPr>
              <a:t>Qui fait chanter les canaris</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L'eau de la mer et l'eau du puits</a:t>
            </a:r>
          </a:p>
          <a:p>
            <a:pPr>
              <a:lnSpc>
                <a:spcPts val="1300"/>
              </a:lnSpc>
            </a:pPr>
            <a:r>
              <a:rPr lang="fr-FR" sz="1000" dirty="0">
                <a:latin typeface="Roboto" panose="02000000000000000000" pitchFamily="2" charset="0"/>
                <a:ea typeface="Roboto" panose="02000000000000000000" pitchFamily="2" charset="0"/>
              </a:rPr>
              <a:t>Rien n'est à lui, rien n'est à lui</a:t>
            </a:r>
          </a:p>
          <a:p>
            <a:pPr>
              <a:lnSpc>
                <a:spcPts val="1300"/>
              </a:lnSpc>
            </a:pPr>
            <a:r>
              <a:rPr lang="fr-FR" sz="1000" dirty="0">
                <a:latin typeface="Roboto" panose="02000000000000000000" pitchFamily="2" charset="0"/>
                <a:ea typeface="Roboto" panose="02000000000000000000" pitchFamily="2" charset="0"/>
              </a:rPr>
              <a:t>L'eau de la mer et l'eau du puits, rien n'est à lui</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L'or bleu ne coule pas dans les banques</a:t>
            </a:r>
          </a:p>
          <a:p>
            <a:pPr>
              <a:lnSpc>
                <a:spcPts val="1300"/>
              </a:lnSpc>
            </a:pPr>
            <a:r>
              <a:rPr lang="fr-FR" sz="1000" dirty="0">
                <a:latin typeface="Roboto" panose="02000000000000000000" pitchFamily="2" charset="0"/>
                <a:ea typeface="Roboto" panose="02000000000000000000" pitchFamily="2" charset="0"/>
              </a:rPr>
              <a:t>L'eau est à celui qui en manque</a:t>
            </a:r>
          </a:p>
          <a:p>
            <a:pPr>
              <a:lnSpc>
                <a:spcPts val="1300"/>
              </a:lnSpc>
            </a:pPr>
            <a:r>
              <a:rPr lang="fr-FR" sz="1000" dirty="0">
                <a:latin typeface="Roboto" panose="02000000000000000000" pitchFamily="2" charset="0"/>
                <a:ea typeface="Roboto" panose="02000000000000000000" pitchFamily="2" charset="0"/>
              </a:rPr>
              <a:t>Tant pis pour Je m'en fous, </a:t>
            </a:r>
            <a:r>
              <a:rPr lang="fr-FR" sz="1000" i="1" dirty="0">
                <a:latin typeface="Roboto" panose="02000000000000000000" pitchFamily="2" charset="0"/>
                <a:ea typeface="Roboto" panose="02000000000000000000" pitchFamily="2" charset="0"/>
              </a:rPr>
              <a:t>on s'en fout </a:t>
            </a:r>
          </a:p>
          <a:p>
            <a:pPr>
              <a:lnSpc>
                <a:spcPts val="1300"/>
              </a:lnSpc>
            </a:pPr>
            <a:r>
              <a:rPr lang="fr-FR" sz="1000" dirty="0">
                <a:latin typeface="Roboto" panose="02000000000000000000" pitchFamily="2" charset="0"/>
                <a:ea typeface="Roboto" panose="02000000000000000000" pitchFamily="2" charset="0"/>
              </a:rPr>
              <a:t>Monsieur Je m’en fous</a:t>
            </a: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30774" y="2912711"/>
            <a:ext cx="2082205" cy="2818657"/>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gn="just">
              <a:lnSpc>
                <a:spcPts val="1280"/>
              </a:lnSpc>
            </a:pPr>
            <a:r>
              <a:rPr lang="fr-FR" sz="900" kern="1300" dirty="0">
                <a:latin typeface="Roboto Medium" panose="02000000000000000000" pitchFamily="2" charset="0"/>
                <a:ea typeface="Roboto Medium" panose="02000000000000000000" pitchFamily="2" charset="0"/>
              </a:rPr>
              <a:t>Michèle Bernard est née à Lyon en 1947. Elle débute au théâtre, puis se tourne rapidement vers la chanson. Elle choisit l’accordéon comme instrument pour s’accompagner. Elle participe aux événements de mai 1968 et sa vie sera marquée par l’engagement dans les luttes sociales. Sa carrière solo démarre dans les années 1970. Son style réaliste évolue vers un registre plus intimiste et parfois politique. Elle obtient trois fois le grand prix de l'Académie Charles-Cros. </a:t>
            </a:r>
          </a:p>
          <a:p>
            <a:pPr algn="just">
              <a:lnSpc>
                <a:spcPts val="1280"/>
              </a:lnSpc>
            </a:pPr>
            <a:r>
              <a:rPr lang="fr-FR" sz="900" kern="1300" dirty="0">
                <a:latin typeface="Roboto Medium" panose="02000000000000000000" pitchFamily="2" charset="0"/>
                <a:ea typeface="Roboto Medium" panose="02000000000000000000" pitchFamily="2" charset="0"/>
              </a:rPr>
              <a:t>Elle vit actuellement dans une ancienne usine textile dans la Loire, lieu qui l’inspire et dont elle a fait un espace de rencontre culturelle.</a:t>
            </a:r>
            <a:endParaRPr lang="fr-FR" sz="900" dirty="0">
              <a:latin typeface="Roboto Medium" panose="02000000000000000000" pitchFamily="2" charset="0"/>
              <a:ea typeface="Roboto Medium"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nvSpPr>
        <p:spPr>
          <a:xfrm>
            <a:off x="297660" y="7072648"/>
            <a:ext cx="2239800" cy="2528706"/>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nSpc>
                <a:spcPts val="1080"/>
              </a:lnSpc>
            </a:pPr>
            <a:r>
              <a:rPr lang="fr-FR" sz="850" i="1" dirty="0">
                <a:latin typeface="Roboto" panose="02000000000000000000" pitchFamily="2" charset="0"/>
                <a:ea typeface="Roboto" panose="02000000000000000000" pitchFamily="2" charset="0"/>
              </a:rPr>
              <a:t>1. Se foutre de (vulgaire) </a:t>
            </a:r>
            <a:r>
              <a:rPr lang="fr-FR" sz="850" dirty="0">
                <a:latin typeface="Roboto" panose="02000000000000000000" pitchFamily="2" charset="0"/>
              </a:rPr>
              <a:t>: ne pas s’intéresser à, être indifférent à.</a:t>
            </a:r>
          </a:p>
          <a:p>
            <a:pPr>
              <a:lnSpc>
                <a:spcPts val="1080"/>
              </a:lnSpc>
            </a:pPr>
            <a:r>
              <a:rPr lang="fr-FR" sz="850" i="1" dirty="0">
                <a:latin typeface="Roboto" panose="02000000000000000000" pitchFamily="2" charset="0"/>
              </a:rPr>
              <a:t>2. Un canari </a:t>
            </a:r>
            <a:r>
              <a:rPr lang="fr-FR" sz="850" dirty="0">
                <a:latin typeface="Roboto" panose="02000000000000000000" pitchFamily="2" charset="0"/>
              </a:rPr>
              <a:t>: petit oiseau domestique, souvent jaune.</a:t>
            </a:r>
          </a:p>
          <a:p>
            <a:pPr>
              <a:lnSpc>
                <a:spcPts val="1080"/>
              </a:lnSpc>
            </a:pPr>
            <a:r>
              <a:rPr lang="fr-FR" sz="850" i="1" dirty="0">
                <a:latin typeface="Roboto" panose="02000000000000000000" pitchFamily="2" charset="0"/>
                <a:ea typeface="Roboto" panose="02000000000000000000" pitchFamily="2" charset="0"/>
              </a:rPr>
              <a:t>3. Arroser : </a:t>
            </a:r>
            <a:r>
              <a:rPr lang="fr-FR" sz="850" dirty="0">
                <a:latin typeface="Roboto" panose="02000000000000000000" pitchFamily="2" charset="0"/>
              </a:rPr>
              <a:t>donner de l’eau (à une plante).</a:t>
            </a:r>
          </a:p>
          <a:p>
            <a:pPr>
              <a:lnSpc>
                <a:spcPts val="1080"/>
              </a:lnSpc>
            </a:pPr>
            <a:r>
              <a:rPr lang="fr-FR" sz="850" i="1" dirty="0">
                <a:latin typeface="Roboto" panose="02000000000000000000" pitchFamily="2" charset="0"/>
                <a:ea typeface="Roboto" panose="02000000000000000000" pitchFamily="2" charset="0"/>
              </a:rPr>
              <a:t>4. Un tourniquet : </a:t>
            </a:r>
            <a:r>
              <a:rPr lang="fr-FR" sz="850" dirty="0">
                <a:latin typeface="Roboto" panose="02000000000000000000" pitchFamily="2" charset="0"/>
              </a:rPr>
              <a:t>système qui tourne et qui permet à l’eau de couler.</a:t>
            </a:r>
          </a:p>
          <a:p>
            <a:pPr>
              <a:lnSpc>
                <a:spcPts val="1080"/>
              </a:lnSpc>
            </a:pPr>
            <a:r>
              <a:rPr lang="fr-FR" sz="850" i="1" dirty="0">
                <a:latin typeface="Roboto" panose="02000000000000000000" pitchFamily="2" charset="0"/>
                <a:ea typeface="Roboto" panose="02000000000000000000" pitchFamily="2" charset="0"/>
              </a:rPr>
              <a:t>5. L’or bleu </a:t>
            </a:r>
            <a:r>
              <a:rPr lang="fr-FR" sz="850" dirty="0">
                <a:latin typeface="Roboto" panose="02000000000000000000" pitchFamily="2" charset="0"/>
                <a:ea typeface="Roboto" panose="02000000000000000000" pitchFamily="2" charset="0"/>
              </a:rPr>
              <a:t>: image pour désigner l’eau.</a:t>
            </a:r>
          </a:p>
          <a:p>
            <a:pPr>
              <a:lnSpc>
                <a:spcPts val="1080"/>
              </a:lnSpc>
            </a:pPr>
            <a:r>
              <a:rPr lang="fr-FR" sz="850" i="1" dirty="0">
                <a:latin typeface="Roboto" panose="02000000000000000000" pitchFamily="2" charset="0"/>
                <a:ea typeface="Roboto" panose="02000000000000000000" pitchFamily="2" charset="0"/>
              </a:rPr>
              <a:t>6. Un hublot </a:t>
            </a:r>
            <a:r>
              <a:rPr lang="fr-FR" sz="850" dirty="0">
                <a:latin typeface="Roboto" panose="02000000000000000000" pitchFamily="2" charset="0"/>
                <a:ea typeface="Roboto" panose="02000000000000000000" pitchFamily="2" charset="0"/>
              </a:rPr>
              <a:t>: petite fenêtre.</a:t>
            </a:r>
          </a:p>
          <a:p>
            <a:pPr>
              <a:lnSpc>
                <a:spcPts val="1080"/>
              </a:lnSpc>
            </a:pPr>
            <a:r>
              <a:rPr lang="fr-FR" sz="850" i="1" dirty="0">
                <a:latin typeface="Roboto" panose="02000000000000000000" pitchFamily="2" charset="0"/>
                <a:ea typeface="Roboto" panose="02000000000000000000" pitchFamily="2" charset="0"/>
              </a:rPr>
              <a:t>7. À la noix (familier) </a:t>
            </a:r>
            <a:r>
              <a:rPr lang="fr-FR" sz="850" dirty="0">
                <a:latin typeface="Roboto" panose="02000000000000000000" pitchFamily="2" charset="0"/>
                <a:ea typeface="Roboto" panose="02000000000000000000" pitchFamily="2" charset="0"/>
              </a:rPr>
              <a:t>: nul.</a:t>
            </a:r>
          </a:p>
          <a:p>
            <a:pPr>
              <a:lnSpc>
                <a:spcPts val="1080"/>
              </a:lnSpc>
            </a:pPr>
            <a:r>
              <a:rPr lang="fr-FR" sz="850" i="1" dirty="0">
                <a:latin typeface="Roboto" panose="02000000000000000000" pitchFamily="2" charset="0"/>
                <a:ea typeface="Roboto" panose="02000000000000000000" pitchFamily="2" charset="0"/>
              </a:rPr>
              <a:t>8. Briquer </a:t>
            </a:r>
            <a:r>
              <a:rPr lang="fr-FR" sz="850" dirty="0">
                <a:latin typeface="Roboto" panose="02000000000000000000" pitchFamily="2" charset="0"/>
                <a:ea typeface="Roboto" panose="02000000000000000000" pitchFamily="2" charset="0"/>
              </a:rPr>
              <a:t>: laver en frottant fort.</a:t>
            </a:r>
          </a:p>
          <a:p>
            <a:pPr>
              <a:lnSpc>
                <a:spcPts val="1080"/>
              </a:lnSpc>
            </a:pPr>
            <a:r>
              <a:rPr lang="fr-FR" sz="850" i="1" dirty="0">
                <a:latin typeface="Roboto" panose="02000000000000000000" pitchFamily="2" charset="0"/>
              </a:rPr>
              <a:t>9. S’en laver les mains </a:t>
            </a:r>
            <a:r>
              <a:rPr lang="fr-FR" sz="850" dirty="0">
                <a:latin typeface="Roboto" panose="02000000000000000000" pitchFamily="2" charset="0"/>
                <a:ea typeface="Roboto" panose="02000000000000000000" pitchFamily="2" charset="0"/>
              </a:rPr>
              <a:t>: ne pas se sentir responsable.</a:t>
            </a:r>
          </a:p>
          <a:p>
            <a:pPr>
              <a:lnSpc>
                <a:spcPts val="1080"/>
              </a:lnSpc>
            </a:pPr>
            <a:r>
              <a:rPr lang="fr-FR" sz="850" i="1" dirty="0">
                <a:latin typeface="Roboto" panose="02000000000000000000" pitchFamily="2" charset="0"/>
              </a:rPr>
              <a:t>10. La famine </a:t>
            </a:r>
            <a:r>
              <a:rPr lang="fr-FR" sz="850" dirty="0">
                <a:latin typeface="Roboto" panose="02000000000000000000" pitchFamily="2" charset="0"/>
              </a:rPr>
              <a:t>: fait de manquer de nourriture.</a:t>
            </a:r>
          </a:p>
          <a:p>
            <a:pPr>
              <a:lnSpc>
                <a:spcPts val="1080"/>
              </a:lnSpc>
            </a:pPr>
            <a:r>
              <a:rPr lang="fr-FR" sz="850" i="1" dirty="0">
                <a:latin typeface="Roboto" panose="02000000000000000000" pitchFamily="2" charset="0"/>
              </a:rPr>
              <a:t>11. Un chameau </a:t>
            </a:r>
            <a:r>
              <a:rPr lang="fr-FR" sz="850" dirty="0">
                <a:latin typeface="Roboto" panose="02000000000000000000" pitchFamily="2" charset="0"/>
              </a:rPr>
              <a:t>: grand animal vivant dans les déserts d’Asie, reconnaissable aux deux bosses qu’il porte sur le dos.</a:t>
            </a:r>
          </a:p>
        </p:txBody>
      </p:sp>
      <p:sp>
        <p:nvSpPr>
          <p:cNvPr id="15" name="ZoneTexte 14">
            <a:extLst>
              <a:ext uri="{FF2B5EF4-FFF2-40B4-BE49-F238E27FC236}">
                <a16:creationId xmlns:a16="http://schemas.microsoft.com/office/drawing/2014/main" id="{3180AE12-2343-0D48-A30E-196099CEE8B9}"/>
              </a:ext>
            </a:extLst>
          </p:cNvPr>
          <p:cNvSpPr txBox="1"/>
          <p:nvPr/>
        </p:nvSpPr>
        <p:spPr>
          <a:xfrm>
            <a:off x="339400" y="5795147"/>
            <a:ext cx="2082205" cy="561692"/>
          </a:xfrm>
          <a:prstGeom prst="rect">
            <a:avLst/>
          </a:prstGeom>
          <a:noFill/>
        </p:spPr>
        <p:txBody>
          <a:bodyPr wrap="square" lIns="0" tIns="0" rIns="0" bIns="0" rtlCol="0">
            <a:spAutoFit/>
          </a:bodyPr>
          <a:lstStyle/>
          <a:p>
            <a:pPr>
              <a:lnSpc>
                <a:spcPts val="1080"/>
              </a:lnSpc>
            </a:pPr>
            <a:r>
              <a:rPr lang="fr-FR" sz="850" i="1" kern="1100" dirty="0">
                <a:latin typeface="Roboto" panose="02000000000000000000" pitchFamily="2" charset="0"/>
                <a:ea typeface="Roboto" panose="02000000000000000000" pitchFamily="2" charset="0"/>
              </a:rPr>
              <a:t>Pour suivre l’actualité de Michèle Bernard, </a:t>
            </a:r>
          </a:p>
          <a:p>
            <a:pPr>
              <a:lnSpc>
                <a:spcPts val="1080"/>
              </a:lnSpc>
            </a:pPr>
            <a:r>
              <a:rPr lang="fr-FR" sz="850" i="1" kern="1100" dirty="0">
                <a:latin typeface="Roboto" panose="02000000000000000000" pitchFamily="2" charset="0"/>
                <a:ea typeface="Roboto" panose="02000000000000000000" pitchFamily="2" charset="0"/>
              </a:rPr>
              <a:t>Rendez-vous sur son site </a:t>
            </a:r>
          </a:p>
          <a:p>
            <a:pPr>
              <a:lnSpc>
                <a:spcPts val="1080"/>
              </a:lnSpc>
            </a:pPr>
            <a:r>
              <a:rPr lang="fr-FR" sz="850" b="1" i="1" kern="1100" dirty="0">
                <a:latin typeface="Roboto" panose="02000000000000000000" pitchFamily="2" charset="0"/>
                <a:ea typeface="Roboto" panose="02000000000000000000" pitchFamily="2" charset="0"/>
              </a:rPr>
              <a:t>« www.michelebernard.net » </a:t>
            </a:r>
          </a:p>
          <a:p>
            <a:endParaRPr lang="fr-FR" sz="900" dirty="0">
              <a:latin typeface="Roboto Medium" panose="02000000000000000000" pitchFamily="2" charset="0"/>
              <a:ea typeface="Roboto Medium" panose="02000000000000000000" pitchFamily="2" charset="0"/>
            </a:endParaRPr>
          </a:p>
        </p:txBody>
      </p:sp>
      <p:pic>
        <p:nvPicPr>
          <p:cNvPr id="34" name="Image 33">
            <a:extLst>
              <a:ext uri="{FF2B5EF4-FFF2-40B4-BE49-F238E27FC236}">
                <a16:creationId xmlns:a16="http://schemas.microsoft.com/office/drawing/2014/main" id="{97DBC880-C04C-F64C-AC8A-FF19E834A282}"/>
              </a:ext>
            </a:extLst>
          </p:cNvPr>
          <p:cNvPicPr>
            <a:picLocks noChangeAspect="1"/>
          </p:cNvPicPr>
          <p:nvPr/>
        </p:nvPicPr>
        <p:blipFill>
          <a:blip r:embed="rId4"/>
          <a:stretch>
            <a:fillRect/>
          </a:stretch>
        </p:blipFill>
        <p:spPr>
          <a:xfrm>
            <a:off x="-8258" y="-2018"/>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Michèle Bernard</a:t>
            </a:r>
          </a:p>
        </p:txBody>
      </p:sp>
      <p:pic>
        <p:nvPicPr>
          <p:cNvPr id="3" name="Image 2">
            <a:extLst>
              <a:ext uri="{FF2B5EF4-FFF2-40B4-BE49-F238E27FC236}">
                <a16:creationId xmlns:a16="http://schemas.microsoft.com/office/drawing/2014/main" id="{6522C711-3BEA-4B99-B54C-1F3D7EBCB8A1}"/>
              </a:ext>
            </a:extLst>
          </p:cNvPr>
          <p:cNvPicPr>
            <a:picLocks noChangeAspect="1"/>
          </p:cNvPicPr>
          <p:nvPr/>
        </p:nvPicPr>
        <p:blipFill rotWithShape="1">
          <a:blip r:embed="rId5"/>
          <a:srcRect l="5462" t="7209"/>
          <a:stretch/>
        </p:blipFill>
        <p:spPr>
          <a:xfrm>
            <a:off x="327147" y="859884"/>
            <a:ext cx="1959510" cy="1923300"/>
          </a:xfrm>
          <a:prstGeom prst="rect">
            <a:avLst/>
          </a:prstGeom>
        </p:spPr>
      </p:pic>
      <p:pic>
        <p:nvPicPr>
          <p:cNvPr id="20" name="Image 19">
            <a:extLst>
              <a:ext uri="{FF2B5EF4-FFF2-40B4-BE49-F238E27FC236}">
                <a16:creationId xmlns:a16="http://schemas.microsoft.com/office/drawing/2014/main" id="{E5F22F6D-DE31-451A-8812-2C777F6D98AD}"/>
              </a:ext>
            </a:extLst>
          </p:cNvPr>
          <p:cNvPicPr>
            <a:picLocks noChangeAspect="1"/>
          </p:cNvPicPr>
          <p:nvPr/>
        </p:nvPicPr>
        <p:blipFill>
          <a:blip r:embed="rId6"/>
          <a:stretch>
            <a:fillRect/>
          </a:stretch>
        </p:blipFill>
        <p:spPr>
          <a:xfrm>
            <a:off x="339400" y="6368834"/>
            <a:ext cx="469900" cy="596900"/>
          </a:xfrm>
          <a:prstGeom prst="rect">
            <a:avLst/>
          </a:prstGeom>
        </p:spPr>
      </p:pic>
    </p:spTree>
    <p:custDataLst>
      <p:tags r:id="rId1"/>
    </p:custDataLst>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F0DA7467-5777-499A-B2D7-9D96E89030D5}"/>
              </a:ext>
            </a:extLst>
          </p:cNvPr>
          <p:cNvPicPr>
            <a:picLocks noChangeAspect="1"/>
          </p:cNvPicPr>
          <p:nvPr/>
        </p:nvPicPr>
        <p:blipFill rotWithShape="1">
          <a:blip r:embed="rId4"/>
          <a:srcRect b="6056"/>
          <a:stretch/>
        </p:blipFill>
        <p:spPr>
          <a:xfrm>
            <a:off x="7937" y="5556"/>
            <a:ext cx="7543800" cy="10033925"/>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3087883"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Monsieur Je m’en fous » </a:t>
            </a:r>
            <a:r>
              <a:rPr lang="fr-FR" sz="1200" dirty="0">
                <a:latin typeface="Roboto" panose="02000000000000000000" pitchFamily="2" charset="0"/>
                <a:ea typeface="Roboto" panose="02000000000000000000" pitchFamily="2" charset="0"/>
              </a:rPr>
              <a:t>Michèle Bernard</a:t>
            </a: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3542952886"/>
              </p:ext>
            </p:extLst>
          </p:nvPr>
        </p:nvGraphicFramePr>
        <p:xfrm>
          <a:off x="1130984" y="1935384"/>
          <a:ext cx="5717287" cy="5245100"/>
        </p:xfrm>
        <a:graphic>
          <a:graphicData uri="http://schemas.openxmlformats.org/drawingml/2006/table">
            <a:tbl>
              <a:tblPr firstRow="1" bandRow="1">
                <a:tableStyleId>{5C22544A-7EE6-4342-B048-85BDC9FD1C3A}</a:tableStyleId>
              </a:tblPr>
              <a:tblGrid>
                <a:gridCol w="642145">
                  <a:extLst>
                    <a:ext uri="{9D8B030D-6E8A-4147-A177-3AD203B41FA5}">
                      <a16:colId xmlns:a16="http://schemas.microsoft.com/office/drawing/2014/main" val="2770672922"/>
                    </a:ext>
                  </a:extLst>
                </a:gridCol>
                <a:gridCol w="989526">
                  <a:extLst>
                    <a:ext uri="{9D8B030D-6E8A-4147-A177-3AD203B41FA5}">
                      <a16:colId xmlns:a16="http://schemas.microsoft.com/office/drawing/2014/main" val="161568558"/>
                    </a:ext>
                  </a:extLst>
                </a:gridCol>
                <a:gridCol w="4085616">
                  <a:extLst>
                    <a:ext uri="{9D8B030D-6E8A-4147-A177-3AD203B41FA5}">
                      <a16:colId xmlns:a16="http://schemas.microsoft.com/office/drawing/2014/main" val="93050948"/>
                    </a:ext>
                  </a:extLst>
                </a:gridCol>
              </a:tblGrid>
              <a:tr h="955514">
                <a:tc>
                  <a:txBody>
                    <a:bodyPr/>
                    <a:lstStyle/>
                    <a:p>
                      <a:pPr algn="r"/>
                      <a:r>
                        <a:rPr kumimoji="0" lang="fr-FR" sz="5300" b="1" i="0" u="none" strike="noStrike" kern="1200" cap="none" spc="0" normalizeH="0" baseline="0" noProof="0" dirty="0">
                          <a:ln>
                            <a:noFill/>
                          </a:ln>
                          <a:solidFill>
                            <a:srgbClr val="E77E9C"/>
                          </a:solidFill>
                          <a:effectLst/>
                          <a:uLnTx/>
                          <a:uFillTx/>
                          <a:latin typeface="Proto Grotesk" panose="02000000000000000000" pitchFamily="2" charset="0"/>
                          <a:ea typeface="+mn-ea"/>
                          <a:cs typeface="+mn-cs"/>
                        </a:rPr>
                        <a:t>1</a:t>
                      </a:r>
                      <a:endParaRPr lang="fr-FR" sz="5300" b="1" i="0" dirty="0">
                        <a:solidFill>
                          <a:srgbClr val="E05329"/>
                        </a:solidFill>
                        <a:latin typeface="Proto Grotesk" panose="02000000000000000000" pitchFamily="2" charset="0"/>
                      </a:endParaRP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 L’or bleu »</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Faites une liste des occasions dans lesquelles on peut utiliser de l’eau dans la vie courante.</a:t>
                      </a:r>
                    </a:p>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2351807">
                <a:tc>
                  <a:txBody>
                    <a:bodyPr/>
                    <a:lstStyle/>
                    <a:p>
                      <a:pPr marL="0" algn="r" defTabSz="755934" rtl="0" eaLnBrk="1" latinLnBrk="0" hangingPunct="1"/>
                      <a:r>
                        <a:rPr kumimoji="0" lang="fr-FR" sz="5300" b="1" i="0" u="none" strike="noStrike" kern="1200" cap="none" spc="0" normalizeH="0" baseline="0" dirty="0">
                          <a:ln>
                            <a:noFill/>
                          </a:ln>
                          <a:solidFill>
                            <a:srgbClr val="E77E9C"/>
                          </a:solidFill>
                          <a:effectLst/>
                          <a:uLnTx/>
                          <a:uFillTx/>
                          <a:latin typeface="Proto Grotesk" panose="02000000000000000000" pitchFamily="2" charset="0"/>
                          <a:ea typeface="+mn-ea"/>
                          <a:cs typeface="+mn-cs"/>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sz="1000" b="1" kern="1300" baseline="0" dirty="0">
                        <a:solidFill>
                          <a:schemeClr val="tx1"/>
                        </a:solidFill>
                        <a:latin typeface="Roboto" panose="02000000000000000000" pitchFamily="2" charset="0"/>
                        <a:ea typeface="Roboto" panose="02000000000000000000" pitchFamily="2" charset="0"/>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mn-cs"/>
                        </a:rPr>
                        <a:t>A. </a:t>
                      </a:r>
                      <a:r>
                        <a:rPr kumimoji="0" lang="fr-FR" sz="1000" b="0" i="1" u="none" strike="noStrike" kern="1300" cap="none" spc="0" normalizeH="0" baseline="0" noProof="0" dirty="0">
                          <a:ln>
                            <a:noFill/>
                          </a:ln>
                          <a:solidFill>
                            <a:prstClr val="black"/>
                          </a:solidFill>
                          <a:effectLst/>
                          <a:uLnTx/>
                          <a:uFillTx/>
                          <a:latin typeface="Roboto Medium" panose="02000000000000000000" pitchFamily="2" charset="0"/>
                          <a:ea typeface="Roboto Medium" panose="02000000000000000000" pitchFamily="2" charset="0"/>
                          <a:cs typeface="+mn-cs"/>
                        </a:rPr>
                        <a:t>En petits groupes. </a:t>
                      </a:r>
                      <a:endParaRPr lang="fr-FR" sz="1000" b="0" kern="1300" baseline="0" dirty="0">
                        <a:solidFill>
                          <a:schemeClr val="tx1"/>
                        </a:solidFill>
                        <a:latin typeface="Roboto" panose="02000000000000000000" pitchFamily="2" charset="0"/>
                        <a:ea typeface="Roboto" panose="02000000000000000000" pitchFamily="2" charset="0"/>
                      </a:endParaRPr>
                    </a:p>
                    <a:p>
                      <a:r>
                        <a:rPr lang="fr-FR" sz="1000" b="0" kern="1300" baseline="0" dirty="0">
                          <a:solidFill>
                            <a:schemeClr val="tx1"/>
                          </a:solidFill>
                          <a:latin typeface="Roboto" panose="02000000000000000000" pitchFamily="2" charset="0"/>
                          <a:ea typeface="Roboto" panose="02000000000000000000" pitchFamily="2" charset="0"/>
                        </a:rPr>
                        <a:t>Écoutez la chanson jusqu’à la fin du troisième couplet.</a:t>
                      </a:r>
                    </a:p>
                    <a:p>
                      <a:r>
                        <a:rPr lang="fr-FR" sz="1000" b="0" kern="1300" baseline="0" dirty="0">
                          <a:solidFill>
                            <a:schemeClr val="tx1"/>
                          </a:solidFill>
                          <a:latin typeface="Roboto" panose="02000000000000000000" pitchFamily="2" charset="0"/>
                          <a:ea typeface="Roboto" panose="02000000000000000000" pitchFamily="2" charset="0"/>
                        </a:rPr>
                        <a:t>Notez le maximum de situations où Monsieur Je m’en fous utilise de l’eau. </a:t>
                      </a:r>
                    </a:p>
                    <a:p>
                      <a:r>
                        <a:rPr kumimoji="0" lang="fr-FR" sz="1000" b="0" i="1" u="none" strike="noStrike" kern="1300" cap="none" spc="0" normalizeH="0" baseline="0" dirty="0">
                          <a:ln>
                            <a:noFill/>
                          </a:ln>
                          <a:solidFill>
                            <a:prstClr val="black"/>
                          </a:solidFill>
                          <a:effectLst/>
                          <a:uLnTx/>
                          <a:uFillTx/>
                          <a:latin typeface="Roboto Medium" panose="02000000000000000000" pitchFamily="2" charset="0"/>
                          <a:cs typeface="+mn-cs"/>
                        </a:rPr>
                        <a:t>En grand groupe.</a:t>
                      </a:r>
                    </a:p>
                    <a:p>
                      <a:r>
                        <a:rPr lang="fr-FR" sz="1000" b="0" kern="1300" baseline="0" dirty="0">
                          <a:solidFill>
                            <a:schemeClr val="tx1"/>
                          </a:solidFill>
                          <a:latin typeface="Roboto" panose="02000000000000000000" pitchFamily="2" charset="0"/>
                        </a:rPr>
                        <a:t>Mise en commun à l’oral.</a:t>
                      </a:r>
                    </a:p>
                    <a:p>
                      <a:r>
                        <a:rPr lang="fr-FR" sz="1000" b="0" kern="1300" baseline="0" dirty="0">
                          <a:solidFill>
                            <a:schemeClr val="tx1"/>
                          </a:solidFill>
                          <a:latin typeface="Roboto" panose="02000000000000000000" pitchFamily="2" charset="0"/>
                        </a:rPr>
                        <a:t>On attribue un point à chaque bonne réponse. Le groupe qui en a le plus a gagné.</a:t>
                      </a:r>
                    </a:p>
                    <a:p>
                      <a:endParaRPr lang="fr-FR" sz="1000" b="0" kern="1300" baseline="0" dirty="0">
                        <a:solidFill>
                          <a:schemeClr val="tx1"/>
                        </a:solidFill>
                        <a:latin typeface="Roboto" panose="02000000000000000000" pitchFamily="2" charset="0"/>
                      </a:endParaRPr>
                    </a:p>
                    <a:p>
                      <a:r>
                        <a:rPr lang="fr-FR" sz="1000" b="0" kern="1300" baseline="0" dirty="0">
                          <a:solidFill>
                            <a:schemeClr val="tx1"/>
                          </a:solidFill>
                          <a:latin typeface="Roboto" panose="02000000000000000000" pitchFamily="2" charset="0"/>
                        </a:rPr>
                        <a:t>B. Écoutez la fin de la chanson et cochez la bonne réponse.</a:t>
                      </a:r>
                    </a:p>
                    <a:p>
                      <a:pPr marL="171450" indent="-171450">
                        <a:buFont typeface="Wingdings" panose="05000000000000000000" pitchFamily="2" charset="2"/>
                        <a:buChar char="q"/>
                      </a:pPr>
                      <a:r>
                        <a:rPr lang="fr-FR" sz="1000" b="0" kern="1300" baseline="0" dirty="0">
                          <a:solidFill>
                            <a:schemeClr val="tx1"/>
                          </a:solidFill>
                          <a:latin typeface="Roboto" panose="02000000000000000000" pitchFamily="2" charset="0"/>
                        </a:rPr>
                        <a:t>Les petits-enfants de Monsieur Je m’en fous boiront beaucoup.</a:t>
                      </a:r>
                    </a:p>
                    <a:p>
                      <a:pPr marL="171450" indent="-171450">
                        <a:buFont typeface="Wingdings" panose="05000000000000000000" pitchFamily="2" charset="2"/>
                        <a:buChar char="q"/>
                      </a:pPr>
                      <a:r>
                        <a:rPr lang="fr-FR" sz="1000" b="0" kern="1300" baseline="0" dirty="0">
                          <a:solidFill>
                            <a:schemeClr val="tx1"/>
                          </a:solidFill>
                          <a:latin typeface="Roboto" panose="02000000000000000000" pitchFamily="2" charset="0"/>
                        </a:rPr>
                        <a:t>Les petits-enfants de Monsieur Je m’en fous auront soif.</a:t>
                      </a:r>
                    </a:p>
                    <a:p>
                      <a:pPr marL="171450" indent="-171450">
                        <a:buFont typeface="Wingdings" panose="05000000000000000000" pitchFamily="2" charset="2"/>
                        <a:buChar char="q"/>
                      </a:pPr>
                      <a:r>
                        <a:rPr lang="fr-FR" sz="1000" b="0" kern="1300" baseline="0" dirty="0">
                          <a:solidFill>
                            <a:schemeClr val="tx1"/>
                          </a:solidFill>
                          <a:latin typeface="Roboto" panose="02000000000000000000" pitchFamily="2" charset="0"/>
                        </a:rPr>
                        <a:t>Les petits-enfants de Monsieur Je m’en fous seront heureux.</a:t>
                      </a:r>
                      <a:endParaRPr lang="fr-FR" sz="1000" b="0" kern="1300" baseline="0" dirty="0">
                        <a:solidFill>
                          <a:schemeClr val="tx1"/>
                        </a:solidFill>
                        <a:latin typeface="Roboto" panose="02000000000000000000" pitchFamily="2" charset="0"/>
                        <a:ea typeface="Roboto" panose="02000000000000000000" pitchFamily="2" charset="0"/>
                      </a:endParaRPr>
                    </a:p>
                    <a:p>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763855">
                <a:tc>
                  <a:txBody>
                    <a:bodyPr/>
                    <a:lstStyle/>
                    <a:p>
                      <a:pPr marL="0" algn="r" defTabSz="755934" rtl="0" eaLnBrk="1" latinLnBrk="0" hangingPunct="1"/>
                      <a:r>
                        <a:rPr kumimoji="0" lang="fr-FR" sz="5300" b="1" i="0" u="none" strike="noStrike" kern="1200" cap="none" spc="0" normalizeH="0" baseline="0" dirty="0">
                          <a:ln>
                            <a:noFill/>
                          </a:ln>
                          <a:solidFill>
                            <a:srgbClr val="E77E9C"/>
                          </a:solidFill>
                          <a:effectLst/>
                          <a:uLnTx/>
                          <a:uFillTx/>
                          <a:latin typeface="Proto Grotesk" panose="02000000000000000000" pitchFamily="2" charset="0"/>
                          <a:ea typeface="+mn-ea"/>
                          <a:cs typeface="+mn-cs"/>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kern="1300" baseline="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Troisième temps</a:t>
                      </a:r>
                    </a:p>
                    <a:p>
                      <a:r>
                        <a:rPr lang="fr-FR" sz="1000" b="0" kern="1300" baseline="0" dirty="0">
                          <a:solidFill>
                            <a:schemeClr val="tx1"/>
                          </a:solidFill>
                          <a:latin typeface="Roboto" panose="02000000000000000000" pitchFamily="2" charset="0"/>
                          <a:ea typeface="Roboto" panose="02000000000000000000" pitchFamily="2" charset="0"/>
                        </a:rPr>
                        <a:t>Trouvez un ou plusieurs gestes pour illustrer l’expression « je m’en fous » et chacune des actions de Monsieur Je m’en fous et de ses petits-enfants.</a:t>
                      </a:r>
                    </a:p>
                    <a:p>
                      <a:r>
                        <a:rPr lang="fr-FR" sz="1000" b="0" kern="1300" baseline="0" dirty="0">
                          <a:solidFill>
                            <a:schemeClr val="tx1"/>
                          </a:solidFill>
                          <a:latin typeface="Roboto" panose="02000000000000000000" pitchFamily="2" charset="0"/>
                          <a:ea typeface="Roboto" panose="02000000000000000000" pitchFamily="2" charset="0"/>
                        </a:rPr>
                        <a:t>Chantez la chanson en accompagnant les paroles avec les gestes définis.</a:t>
                      </a:r>
                    </a:p>
                    <a:p>
                      <a:r>
                        <a:rPr lang="fr-FR" sz="1000" b="0" i="0" kern="1300" baseline="0" dirty="0">
                          <a:solidFill>
                            <a:schemeClr val="tx1"/>
                          </a:solidFill>
                          <a:latin typeface="Roboto" panose="02000000000000000000" pitchFamily="2" charset="0"/>
                          <a:ea typeface="Roboto" panose="02000000000000000000" pitchFamily="2" charset="0"/>
                        </a:rPr>
                        <a:t>Vous pouvez vous filmer, sur le modèle de cette vidéo : </a:t>
                      </a:r>
                      <a:r>
                        <a:rPr lang="fr-FR" sz="1000" b="0" i="0" kern="1300" baseline="0" dirty="0">
                          <a:solidFill>
                            <a:schemeClr val="tx1"/>
                          </a:solidFill>
                          <a:latin typeface="Roboto" panose="02000000000000000000" pitchFamily="2" charset="0"/>
                          <a:ea typeface="Roboto" panose="02000000000000000000" pitchFamily="2" charset="0"/>
                          <a:hlinkClick r:id="rId5"/>
                        </a:rPr>
                        <a:t>https://www.facebook.com/choeurcapriccio/videos/2168460346794165/</a:t>
                      </a:r>
                      <a:endParaRPr lang="fr-FR" sz="1000" b="0" i="0" kern="1300" baseline="0" dirty="0">
                        <a:solidFill>
                          <a:schemeClr val="tx1"/>
                        </a:solidFill>
                        <a:latin typeface="Roboto" panose="02000000000000000000" pitchFamily="2" charset="0"/>
                        <a:ea typeface="Roboto" panose="02000000000000000000" pitchFamily="2" charset="0"/>
                      </a:endParaRPr>
                    </a:p>
                    <a:p>
                      <a:endParaRPr lang="fr-FR" sz="1000" b="0" kern="1300" baseline="0" dirty="0">
                        <a:solidFill>
                          <a:schemeClr val="tx1"/>
                        </a:solidFill>
                        <a:latin typeface="Roboto" panose="02000000000000000000" pitchFamily="2" charset="0"/>
                        <a:ea typeface="Roboto" panose="02000000000000000000" pitchFamily="2" charset="0"/>
                      </a:endParaRPr>
                    </a:p>
                    <a:p>
                      <a:endParaRPr lang="fr-FR" sz="1000" b="1"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bl>
          </a:graphicData>
        </a:graphic>
      </p:graphicFrame>
      <p:pic>
        <p:nvPicPr>
          <p:cNvPr id="34" name="Image 33">
            <a:extLst>
              <a:ext uri="{FF2B5EF4-FFF2-40B4-BE49-F238E27FC236}">
                <a16:creationId xmlns:a16="http://schemas.microsoft.com/office/drawing/2014/main" id="{B1BFA377-1B51-F942-94B8-5309D22EF5C6}"/>
              </a:ext>
            </a:extLst>
          </p:cNvPr>
          <p:cNvPicPr>
            <a:picLocks noChangeAspect="1"/>
          </p:cNvPicPr>
          <p:nvPr/>
        </p:nvPicPr>
        <p:blipFill>
          <a:blip r:embed="rId6"/>
          <a:stretch>
            <a:fillRect/>
          </a:stretch>
        </p:blipFill>
        <p:spPr>
          <a:xfrm>
            <a:off x="0" y="-6121"/>
            <a:ext cx="2743200" cy="660400"/>
          </a:xfrm>
          <a:prstGeom prst="rect">
            <a:avLst/>
          </a:prstGeom>
        </p:spPr>
      </p:pic>
      <p:pic>
        <p:nvPicPr>
          <p:cNvPr id="31" name="Image 30">
            <a:extLst>
              <a:ext uri="{FF2B5EF4-FFF2-40B4-BE49-F238E27FC236}">
                <a16:creationId xmlns:a16="http://schemas.microsoft.com/office/drawing/2014/main" id="{F393E16C-77AA-4D50-8485-B8D10AB49B52}"/>
              </a:ext>
            </a:extLst>
          </p:cNvPr>
          <p:cNvPicPr>
            <a:picLocks noChangeAspect="1"/>
          </p:cNvPicPr>
          <p:nvPr/>
        </p:nvPicPr>
        <p:blipFill>
          <a:blip r:embed="rId7"/>
          <a:stretch>
            <a:fillRect/>
          </a:stretch>
        </p:blipFill>
        <p:spPr>
          <a:xfrm>
            <a:off x="1967683" y="2175240"/>
            <a:ext cx="508000" cy="508000"/>
          </a:xfrm>
          <a:prstGeom prst="rect">
            <a:avLst/>
          </a:prstGeom>
        </p:spPr>
      </p:pic>
      <p:pic>
        <p:nvPicPr>
          <p:cNvPr id="6" name="Image 5">
            <a:extLst>
              <a:ext uri="{FF2B5EF4-FFF2-40B4-BE49-F238E27FC236}">
                <a16:creationId xmlns:a16="http://schemas.microsoft.com/office/drawing/2014/main" id="{4004E23A-8FE5-445C-9AFB-749535809BAF}"/>
              </a:ext>
            </a:extLst>
          </p:cNvPr>
          <p:cNvPicPr>
            <a:picLocks noChangeAspect="1"/>
          </p:cNvPicPr>
          <p:nvPr/>
        </p:nvPicPr>
        <p:blipFill>
          <a:blip r:embed="rId8"/>
          <a:stretch>
            <a:fillRect/>
          </a:stretch>
        </p:blipFill>
        <p:spPr>
          <a:xfrm>
            <a:off x="1981912" y="3096425"/>
            <a:ext cx="506012" cy="506012"/>
          </a:xfrm>
          <a:prstGeom prst="rect">
            <a:avLst/>
          </a:prstGeom>
        </p:spPr>
      </p:pic>
      <p:pic>
        <p:nvPicPr>
          <p:cNvPr id="8" name="Image 7">
            <a:extLst>
              <a:ext uri="{FF2B5EF4-FFF2-40B4-BE49-F238E27FC236}">
                <a16:creationId xmlns:a16="http://schemas.microsoft.com/office/drawing/2014/main" id="{19DEC69B-77D5-4DC3-A49A-4C31EDAF7A0B}"/>
              </a:ext>
            </a:extLst>
          </p:cNvPr>
          <p:cNvPicPr>
            <a:picLocks noChangeAspect="1"/>
          </p:cNvPicPr>
          <p:nvPr/>
        </p:nvPicPr>
        <p:blipFill>
          <a:blip r:embed="rId9"/>
          <a:stretch>
            <a:fillRect/>
          </a:stretch>
        </p:blipFill>
        <p:spPr>
          <a:xfrm>
            <a:off x="1969671" y="5580165"/>
            <a:ext cx="506012" cy="512108"/>
          </a:xfrm>
          <a:prstGeom prst="rect">
            <a:avLst/>
          </a:prstGeom>
        </p:spPr>
      </p:pic>
    </p:spTree>
    <p:custDataLst>
      <p:tags r:id="rId1"/>
    </p:custDataLst>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a:extLst>
              <a:ext uri="{FF2B5EF4-FFF2-40B4-BE49-F238E27FC236}">
                <a16:creationId xmlns:a16="http://schemas.microsoft.com/office/drawing/2014/main" id="{86A732F2-34A5-4A81-946F-206151ECA72E}"/>
              </a:ext>
            </a:extLst>
          </p:cNvPr>
          <p:cNvPicPr>
            <a:picLocks noChangeAspect="1"/>
          </p:cNvPicPr>
          <p:nvPr/>
        </p:nvPicPr>
        <p:blipFill rotWithShape="1">
          <a:blip r:embed="rId3"/>
          <a:srcRect b="6680"/>
          <a:stretch/>
        </p:blipFill>
        <p:spPr>
          <a:xfrm>
            <a:off x="15875" y="0"/>
            <a:ext cx="7543800" cy="9967215"/>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071748112"/>
              </p:ext>
            </p:extLst>
          </p:nvPr>
        </p:nvGraphicFramePr>
        <p:xfrm>
          <a:off x="864394" y="973462"/>
          <a:ext cx="6369404" cy="8807960"/>
        </p:xfrm>
        <a:graphic>
          <a:graphicData uri="http://schemas.openxmlformats.org/drawingml/2006/table">
            <a:tbl>
              <a:tblPr bandRow="1">
                <a:tableStyleId>{073A0DAA-6AF3-43AB-8588-CEC1D06C72B9}</a:tableStyleId>
              </a:tblPr>
              <a:tblGrid>
                <a:gridCol w="694062">
                  <a:extLst>
                    <a:ext uri="{9D8B030D-6E8A-4147-A177-3AD203B41FA5}">
                      <a16:colId xmlns:a16="http://schemas.microsoft.com/office/drawing/2014/main" val="1465138558"/>
                    </a:ext>
                  </a:extLst>
                </a:gridCol>
                <a:gridCol w="1177600">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262254">
                <a:tc rowSpan="3">
                  <a:txBody>
                    <a:bodyPr/>
                    <a:lstStyle/>
                    <a:p>
                      <a:pPr marL="0" algn="r" defTabSz="755934" rtl="0" eaLnBrk="1" latinLnBrk="0" hangingPunct="1"/>
                      <a:r>
                        <a:rPr kumimoji="0" lang="fr-FR" sz="5300" b="1" i="0" u="none" strike="noStrike" kern="1200" cap="none" spc="0" normalizeH="0" baseline="0" dirty="0">
                          <a:ln>
                            <a:noFill/>
                          </a:ln>
                          <a:solidFill>
                            <a:srgbClr val="E77E9C"/>
                          </a:solidFill>
                          <a:effectLst/>
                          <a:uLnTx/>
                          <a:uFillTx/>
                          <a:latin typeface="Proto Grotesk" panose="02000000000000000000" pitchFamily="2" charset="0"/>
                          <a:ea typeface="+mn-ea"/>
                          <a:cs typeface="+mn-cs"/>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9253">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23261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r>
                        <a:rPr lang="fr-FR" sz="1000" b="0" i="0" kern="1300" baseline="0" dirty="0">
                          <a:solidFill>
                            <a:schemeClr val="dk1"/>
                          </a:solidFill>
                          <a:effectLst/>
                          <a:latin typeface="Roboto Medium" panose="02000000000000000000" pitchFamily="2" charset="0"/>
                          <a:ea typeface="+mn-ea"/>
                          <a:cs typeface="+mn-cs"/>
                        </a:rPr>
                        <a:t>« Je m’en fous. »</a:t>
                      </a:r>
                    </a:p>
                    <a:p>
                      <a:r>
                        <a:rPr lang="fr-FR" sz="1000" b="0" i="0" kern="1300" baseline="0" dirty="0">
                          <a:solidFill>
                            <a:schemeClr val="dk1"/>
                          </a:solidFill>
                          <a:effectLst/>
                          <a:latin typeface="Roboto Medium" panose="02000000000000000000" pitchFamily="2" charset="0"/>
                          <a:ea typeface="+mn-ea"/>
                          <a:cs typeface="+mn-cs"/>
                        </a:rPr>
                        <a:t>Imaginez une personne qui « s’en fout ». Faites une liste « je m’en fous ». Pensez aux problèmes de la vie quotidienne, aux sujets d’actualité ou aux grands défis du monde.</a:t>
                      </a:r>
                    </a:p>
                    <a:p>
                      <a:endParaRPr lang="fr-FR" sz="1000" b="0" i="1" kern="1300" baseline="0" dirty="0">
                        <a:latin typeface="Roboto" panose="02000000000000000000" pitchFamily="2" charset="0"/>
                      </a:endParaRPr>
                    </a:p>
                    <a:p>
                      <a:r>
                        <a:rPr lang="fr-FR" sz="1000" b="0" i="1" kern="1300" baseline="0" dirty="0">
                          <a:latin typeface="Roboto" panose="02000000000000000000" pitchFamily="2" charset="0"/>
                        </a:rPr>
                        <a:t>Exemple : « Les Jeux Olympiques de Paris, je m’en fous.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48768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kumimoji="0" lang="fr-FR" sz="5300" b="1" i="0" u="none" strike="noStrike" kern="1200" cap="none" spc="0" normalizeH="0" baseline="0" dirty="0">
                          <a:ln>
                            <a:noFill/>
                          </a:ln>
                          <a:solidFill>
                            <a:srgbClr val="E77E9C"/>
                          </a:solidFill>
                          <a:effectLst/>
                          <a:uLnTx/>
                          <a:uFillTx/>
                          <a:latin typeface="Proto Grotesk" panose="02000000000000000000" pitchFamily="2" charset="0"/>
                          <a:ea typeface="+mn-ea"/>
                          <a:cs typeface="+mn-cs"/>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b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b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24869">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386686">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Écoutez le début de la chanson jusqu’au premier refrain. Fermez les yeux. </a:t>
                      </a:r>
                      <a:br>
                        <a:rPr lang="fr-FR" sz="1000" b="0" i="0" kern="1300" baseline="0" dirty="0">
                          <a:solidFill>
                            <a:schemeClr val="dk1"/>
                          </a:solidFill>
                          <a:effectLst/>
                          <a:latin typeface="Roboto Medium" panose="02000000000000000000" pitchFamily="2" charset="0"/>
                          <a:ea typeface="+mn-ea"/>
                          <a:cs typeface="+mn-cs"/>
                        </a:rPr>
                      </a:br>
                      <a:r>
                        <a:rPr lang="fr-FR" sz="1000" b="0" i="0" kern="1300" baseline="0" dirty="0">
                          <a:solidFill>
                            <a:schemeClr val="dk1"/>
                          </a:solidFill>
                          <a:effectLst/>
                          <a:latin typeface="Roboto Medium" panose="02000000000000000000" pitchFamily="2" charset="0"/>
                          <a:ea typeface="+mn-ea"/>
                          <a:cs typeface="+mn-cs"/>
                        </a:rPr>
                        <a:t>Où vous imaginez-vous ? </a:t>
                      </a:r>
                    </a:p>
                    <a:p>
                      <a:endParaRPr lang="fr-FR" sz="1000" b="0" i="0" kern="1300" baseline="0" dirty="0">
                        <a:solidFill>
                          <a:schemeClr val="dk1"/>
                        </a:solidFill>
                        <a:effectLst/>
                        <a:latin typeface="Roboto Medium" panose="02000000000000000000" pitchFamily="2" charset="0"/>
                        <a:ea typeface="+mn-ea"/>
                        <a:cs typeface="+mn-cs"/>
                      </a:endParaRPr>
                    </a:p>
                    <a:p>
                      <a:pPr marL="171450" indent="-171450">
                        <a:buFont typeface="Wingdings" panose="05000000000000000000" pitchFamily="2" charset="2"/>
                        <a:buChar char="§"/>
                      </a:pPr>
                      <a:r>
                        <a:rPr lang="fr-FR" sz="1000" b="0" i="0" kern="1300" baseline="0" dirty="0">
                          <a:solidFill>
                            <a:schemeClr val="dk1"/>
                          </a:solidFill>
                          <a:effectLst/>
                          <a:latin typeface="Roboto" panose="02000000000000000000"/>
                          <a:ea typeface="+mn-ea"/>
                          <a:cs typeface="+mn-cs"/>
                        </a:rPr>
                        <a:t>À l’opéra, le soir, en tenue de soirée, avec des amis riches. </a:t>
                      </a:r>
                    </a:p>
                    <a:p>
                      <a:pPr marL="171450" indent="-171450">
                        <a:buFont typeface="Wingdings" panose="05000000000000000000" pitchFamily="2" charset="2"/>
                        <a:buChar char="§"/>
                      </a:pPr>
                      <a:r>
                        <a:rPr lang="fr-FR" sz="1000" b="0" i="0" kern="1300" baseline="0" dirty="0">
                          <a:solidFill>
                            <a:schemeClr val="dk1"/>
                          </a:solidFill>
                          <a:effectLst/>
                          <a:latin typeface="Roboto" panose="02000000000000000000"/>
                          <a:ea typeface="+mn-ea"/>
                          <a:cs typeface="+mn-cs"/>
                        </a:rPr>
                        <a:t>Dans un petit bal, sur une place de village, en fin d’après-midi, avec des personnes de tous âges.</a:t>
                      </a:r>
                    </a:p>
                    <a:p>
                      <a:pPr marL="171450" indent="-171450">
                        <a:buFont typeface="Wingdings" panose="05000000000000000000" pitchFamily="2" charset="2"/>
                        <a:buChar char="§"/>
                      </a:pPr>
                      <a:r>
                        <a:rPr lang="fr-FR" sz="1000" b="0" i="0" kern="1300" baseline="0" dirty="0">
                          <a:solidFill>
                            <a:schemeClr val="dk1"/>
                          </a:solidFill>
                          <a:effectLst/>
                          <a:latin typeface="Roboto" panose="02000000000000000000"/>
                          <a:ea typeface="+mn-ea"/>
                          <a:cs typeface="+mn-cs"/>
                        </a:rPr>
                        <a:t>Dans une discothèque, toute la nuit, avec des jeunes. </a:t>
                      </a:r>
                      <a:br>
                        <a:rPr lang="fr-FR" sz="1000" b="0" i="0" kern="1300" baseline="0" dirty="0">
                          <a:solidFill>
                            <a:schemeClr val="dk1"/>
                          </a:solidFill>
                          <a:effectLst/>
                          <a:latin typeface="Roboto" panose="02000000000000000000" pitchFamily="2" charset="0"/>
                          <a:ea typeface="+mn-ea"/>
                          <a:cs typeface="+mn-cs"/>
                        </a:rPr>
                      </a:br>
                      <a:endParaRPr lang="fr-FR" sz="1000" b="0" i="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83355">
                <a:tc rowSpan="3">
                  <a:txBody>
                    <a:bodyPr/>
                    <a:lstStyle/>
                    <a:p>
                      <a:pPr algn="r"/>
                      <a:r>
                        <a:rPr kumimoji="0" lang="fr-FR" sz="5300" b="1" i="0" u="none" strike="noStrike" kern="1200" cap="none" spc="0" normalizeH="0" baseline="0" dirty="0">
                          <a:ln>
                            <a:noFill/>
                          </a:ln>
                          <a:solidFill>
                            <a:srgbClr val="E77E9C"/>
                          </a:solidFill>
                          <a:effectLst/>
                          <a:uLnTx/>
                          <a:uFillTx/>
                          <a:latin typeface="Proto Grotesk" panose="02000000000000000000" pitchFamily="2" charset="0"/>
                          <a:ea typeface="+mn-ea"/>
                          <a:cs typeface="+mn-cs"/>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29253">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4571999">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indent="-228600">
                        <a:buAutoNum type="alphaUcPeriod"/>
                      </a:pPr>
                      <a:r>
                        <a:rPr lang="fr-FR" sz="1000" b="0" kern="1300" baseline="0" dirty="0">
                          <a:solidFill>
                            <a:schemeClr val="dk1"/>
                          </a:solidFill>
                          <a:effectLst/>
                          <a:latin typeface="Roboto Medium" panose="02000000000000000000" pitchFamily="2" charset="0"/>
                          <a:ea typeface="+mn-ea"/>
                          <a:cs typeface="+mn-cs"/>
                        </a:rPr>
                        <a:t>« Il s’en fout. » </a:t>
                      </a:r>
                      <a:br>
                        <a:rPr lang="fr-FR" sz="1000" b="0" kern="1300" baseline="0" dirty="0">
                          <a:solidFill>
                            <a:schemeClr val="dk1"/>
                          </a:solidFill>
                          <a:effectLst/>
                          <a:latin typeface="Roboto Medium" panose="02000000000000000000" pitchFamily="2" charset="0"/>
                          <a:ea typeface="+mn-ea"/>
                          <a:cs typeface="+mn-cs"/>
                        </a:rPr>
                      </a:br>
                      <a:r>
                        <a:rPr lang="fr-FR" sz="1000" b="0" i="0" kern="1300" baseline="0" dirty="0">
                          <a:solidFill>
                            <a:schemeClr val="dk1"/>
                          </a:solidFill>
                          <a:effectLst/>
                          <a:latin typeface="Roboto Medium" panose="02000000000000000000" pitchFamily="2" charset="0"/>
                          <a:ea typeface="+mn-ea"/>
                          <a:cs typeface="+mn-cs"/>
                        </a:rPr>
                        <a:t>Écoutez la chanson et c</a:t>
                      </a:r>
                      <a:r>
                        <a:rPr lang="fr-FR" sz="1000" b="0" kern="1300" baseline="0" dirty="0">
                          <a:solidFill>
                            <a:schemeClr val="dk1"/>
                          </a:solidFill>
                          <a:effectLst/>
                          <a:latin typeface="Roboto Medium" panose="02000000000000000000" pitchFamily="2" charset="0"/>
                          <a:ea typeface="+mn-ea"/>
                          <a:cs typeface="+mn-cs"/>
                        </a:rPr>
                        <a:t>hoisissez les descriptions qui correspondent à la personnalité de Monsieur Je m’en fous.</a:t>
                      </a:r>
                      <a:br>
                        <a:rPr lang="fr-FR" sz="1000" b="0" kern="1300" baseline="0" dirty="0">
                          <a:solidFill>
                            <a:schemeClr val="dk1"/>
                          </a:solidFill>
                          <a:effectLst/>
                          <a:latin typeface="Roboto Medium" panose="02000000000000000000" pitchFamily="2" charset="0"/>
                          <a:ea typeface="+mn-ea"/>
                          <a:cs typeface="+mn-cs"/>
                        </a:rPr>
                      </a:br>
                      <a:endParaRPr lang="fr-FR" sz="1000" b="0" kern="1300" baseline="0" dirty="0">
                        <a:solidFill>
                          <a:schemeClr val="dk1"/>
                        </a:solidFill>
                        <a:effectLst/>
                        <a:latin typeface="Roboto Medium" panose="02000000000000000000" pitchFamily="2" charset="0"/>
                        <a:ea typeface="+mn-ea"/>
                        <a:cs typeface="+mn-cs"/>
                      </a:endParaRPr>
                    </a:p>
                    <a:p>
                      <a:pPr marL="171450" indent="-171450">
                        <a:buFont typeface="Wingdings" pitchFamily="2" charset="2"/>
                        <a:buChar char="q"/>
                      </a:pPr>
                      <a:r>
                        <a:rPr lang="fr-FR" sz="1000" b="0" kern="1300" baseline="0" dirty="0">
                          <a:solidFill>
                            <a:schemeClr val="dk1"/>
                          </a:solidFill>
                          <a:effectLst/>
                          <a:latin typeface="Roboto" panose="02000000000000000000" pitchFamily="2" charset="0"/>
                          <a:ea typeface="+mn-ea"/>
                          <a:cs typeface="+mn-cs"/>
                        </a:rPr>
                        <a:t>Il est égoïste et arrogant.</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Il est paresseux et rêveur</a:t>
                      </a:r>
                      <a:r>
                        <a:rPr lang="fr-FR" sz="1000" b="0" kern="1300" baseline="0" dirty="0">
                          <a:solidFill>
                            <a:schemeClr val="dk1"/>
                          </a:solidFill>
                          <a:effectLst/>
                          <a:latin typeface="Roboto" panose="02000000000000000000" pitchFamily="2" charset="0"/>
                          <a:ea typeface="+mn-ea"/>
                          <a:cs typeface="+mn-cs"/>
                        </a:rPr>
                        <a:t>.</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Il est déprimé et triste</a:t>
                      </a:r>
                      <a:r>
                        <a:rPr lang="fr-FR" sz="1000" b="0" kern="1300" baseline="0" dirty="0">
                          <a:solidFill>
                            <a:schemeClr val="dk1"/>
                          </a:solidFill>
                          <a:effectLst/>
                          <a:latin typeface="Roboto" panose="02000000000000000000" pitchFamily="2" charset="0"/>
                          <a:ea typeface="+mn-ea"/>
                          <a:cs typeface="+mn-cs"/>
                        </a:rPr>
                        <a:t>. </a:t>
                      </a:r>
                    </a:p>
                    <a:p>
                      <a:pPr marL="0" indent="0">
                        <a:buFont typeface="Wingdings" pitchFamily="2" charset="2"/>
                        <a:buNone/>
                      </a:pPr>
                      <a:endParaRPr lang="fr-FR" sz="1000" b="0" kern="1300" baseline="0" dirty="0">
                        <a:solidFill>
                          <a:schemeClr val="dk1"/>
                        </a:solidFill>
                        <a:effectLst/>
                        <a:latin typeface="Roboto" panose="02000000000000000000" pitchFamily="2" charset="0"/>
                        <a:ea typeface="+mn-ea"/>
                        <a:cs typeface="+mn-cs"/>
                      </a:endParaRPr>
                    </a:p>
                    <a:p>
                      <a:pPr marL="171450" indent="-171450">
                        <a:buFont typeface="Wingdings" pitchFamily="2" charset="2"/>
                        <a:buChar char="q"/>
                      </a:pPr>
                      <a:r>
                        <a:rPr lang="fr-FR" sz="1000" b="0" kern="1300" baseline="0" dirty="0">
                          <a:solidFill>
                            <a:schemeClr val="dk1"/>
                          </a:solidFill>
                          <a:effectLst/>
                          <a:latin typeface="Roboto" panose="02000000000000000000" pitchFamily="2" charset="0"/>
                          <a:ea typeface="+mn-ea"/>
                          <a:cs typeface="+mn-cs"/>
                        </a:rPr>
                        <a:t>Il se fout des plaisirs de la vie.</a:t>
                      </a:r>
                    </a:p>
                    <a:p>
                      <a:pPr marL="171450" indent="-171450">
                        <a:buFont typeface="Wingdings" pitchFamily="2" charset="2"/>
                        <a:buChar char="q"/>
                      </a:pPr>
                      <a:r>
                        <a:rPr lang="fr-FR" sz="1000" b="0" kern="1300" baseline="0" dirty="0">
                          <a:solidFill>
                            <a:schemeClr val="dk1"/>
                          </a:solidFill>
                          <a:effectLst/>
                          <a:latin typeface="Roboto" panose="02000000000000000000" pitchFamily="2" charset="0"/>
                          <a:ea typeface="+mn-ea"/>
                          <a:cs typeface="+mn-cs"/>
                        </a:rPr>
                        <a:t>Il se fout de la nature.</a:t>
                      </a:r>
                    </a:p>
                    <a:p>
                      <a:pPr marL="171450" indent="-171450">
                        <a:buFont typeface="Wingdings" pitchFamily="2" charset="2"/>
                        <a:buChar char="q"/>
                      </a:pPr>
                      <a:r>
                        <a:rPr lang="fr-FR" sz="1000" b="0" kern="1300" baseline="0" dirty="0">
                          <a:solidFill>
                            <a:schemeClr val="dk1"/>
                          </a:solidFill>
                          <a:effectLst/>
                          <a:latin typeface="Roboto" panose="02000000000000000000" pitchFamily="2" charset="0"/>
                          <a:ea typeface="+mn-ea"/>
                          <a:cs typeface="+mn-cs"/>
                        </a:rPr>
                        <a:t>Il se fout de la réussite matérielle.</a:t>
                      </a:r>
                      <a:br>
                        <a:rPr lang="fr-FR" sz="1000" b="0" kern="1300" baseline="0" dirty="0">
                          <a:solidFill>
                            <a:schemeClr val="dk1"/>
                          </a:solidFill>
                          <a:effectLst/>
                          <a:latin typeface="Roboto" panose="02000000000000000000" pitchFamily="2" charset="0"/>
                          <a:ea typeface="+mn-ea"/>
                          <a:cs typeface="+mn-cs"/>
                        </a:rPr>
                      </a:br>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En petits groupes (une fiche matériel par groupe)</a:t>
                      </a:r>
                    </a:p>
                    <a:p>
                      <a:r>
                        <a:rPr lang="fr-FR" sz="1000" b="0" i="0" kern="1300" baseline="0" dirty="0">
                          <a:solidFill>
                            <a:schemeClr val="dk1"/>
                          </a:solidFill>
                          <a:effectLst/>
                          <a:latin typeface="Roboto Medium" panose="02000000000000000000" pitchFamily="2" charset="0"/>
                          <a:ea typeface="+mn-ea"/>
                          <a:cs typeface="+mn-cs"/>
                        </a:rPr>
                        <a:t>      Réécoutez la chanson. En utilisant les icônes, classez les activités de </a:t>
                      </a:r>
                    </a:p>
                    <a:p>
                      <a:r>
                        <a:rPr lang="fr-FR" sz="1000" b="0" i="0" kern="1300" baseline="0" dirty="0">
                          <a:solidFill>
                            <a:schemeClr val="dk1"/>
                          </a:solidFill>
                          <a:effectLst/>
                          <a:latin typeface="Roboto Medium" panose="02000000000000000000" pitchFamily="2" charset="0"/>
                          <a:ea typeface="+mn-ea"/>
                          <a:cs typeface="+mn-cs"/>
                        </a:rPr>
                        <a:t>      Monsieur Je m’en fous et de ses petits-enfants dans l’ordre.</a:t>
                      </a:r>
                    </a:p>
                    <a:p>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C.</a:t>
                      </a:r>
                      <a:r>
                        <a:rPr lang="fr-FR" sz="1000" b="0" i="1" kern="1300" baseline="0" dirty="0">
                          <a:solidFill>
                            <a:schemeClr val="dk1"/>
                          </a:solidFill>
                          <a:effectLst/>
                          <a:latin typeface="Roboto Medium" panose="02000000000000000000" pitchFamily="2" charset="0"/>
                          <a:ea typeface="+mn-ea"/>
                          <a:cs typeface="+mn-cs"/>
                        </a:rPr>
                        <a:t>  À deux. </a:t>
                      </a:r>
                    </a:p>
                    <a:p>
                      <a:r>
                        <a:rPr lang="fr-FR" sz="1000" b="0" kern="1300" baseline="0" dirty="0">
                          <a:solidFill>
                            <a:schemeClr val="dk1"/>
                          </a:solidFill>
                          <a:effectLst/>
                          <a:latin typeface="Roboto Medium" panose="02000000000000000000" pitchFamily="2" charset="0"/>
                          <a:ea typeface="+mn-ea"/>
                          <a:cs typeface="+mn-cs"/>
                        </a:rPr>
                        <a:t>      Réécoutez la chanson. En vous aidant de l’activité B, complétez les </a:t>
                      </a:r>
                    </a:p>
                    <a:p>
                      <a:r>
                        <a:rPr lang="fr-FR" sz="1000" b="0" kern="1300" baseline="0" dirty="0">
                          <a:solidFill>
                            <a:schemeClr val="dk1"/>
                          </a:solidFill>
                          <a:effectLst/>
                          <a:latin typeface="Roboto Medium" panose="02000000000000000000" pitchFamily="2" charset="0"/>
                          <a:ea typeface="+mn-ea"/>
                          <a:cs typeface="+mn-cs"/>
                        </a:rPr>
                        <a:t>      affirmations suivantes.</a:t>
                      </a:r>
                    </a:p>
                    <a:p>
                      <a:endParaRPr lang="fr-FR" sz="1000" b="0" kern="1300" baseline="0" dirty="0">
                        <a:solidFill>
                          <a:schemeClr val="dk1"/>
                        </a:solidFill>
                        <a:effectLst/>
                        <a:latin typeface="Roboto Medium" panose="02000000000000000000" pitchFamily="2" charset="0"/>
                        <a:ea typeface="+mn-ea"/>
                        <a:cs typeface="+mn-cs"/>
                      </a:endParaRPr>
                    </a:p>
                    <a:p>
                      <a:r>
                        <a:rPr lang="fr-FR" sz="1000" b="0" kern="1300" baseline="0" dirty="0">
                          <a:solidFill>
                            <a:schemeClr val="dk1"/>
                          </a:solidFill>
                          <a:effectLst/>
                          <a:latin typeface="Roboto" panose="02000000000000000000"/>
                          <a:ea typeface="+mn-ea"/>
                          <a:cs typeface="+mn-cs"/>
                        </a:rPr>
                        <a:t>1) Monsieur Je m’en fous …………………………………………………………. parce que ça fait un joli bruit qui fait chanter ses canaris.</a:t>
                      </a:r>
                    </a:p>
                    <a:p>
                      <a:r>
                        <a:rPr lang="fr-FR" sz="1000" b="0" kern="1300" baseline="0" dirty="0">
                          <a:solidFill>
                            <a:schemeClr val="dk1"/>
                          </a:solidFill>
                          <a:effectLst/>
                          <a:latin typeface="Roboto" panose="02000000000000000000"/>
                          <a:ea typeface="+mn-ea"/>
                          <a:cs typeface="+mn-cs"/>
                        </a:rPr>
                        <a:t>2) ……………………………et ……………………………., tout est à lui.</a:t>
                      </a:r>
                    </a:p>
                    <a:p>
                      <a:r>
                        <a:rPr lang="fr-FR" sz="1000" b="0" kern="1300" baseline="0" dirty="0">
                          <a:solidFill>
                            <a:schemeClr val="dk1"/>
                          </a:solidFill>
                          <a:effectLst/>
                          <a:latin typeface="Roboto" panose="02000000000000000000"/>
                          <a:ea typeface="+mn-ea"/>
                          <a:cs typeface="+mn-cs"/>
                        </a:rPr>
                        <a:t>3) Il …………………………………………………………. dix fois par jour.</a:t>
                      </a:r>
                    </a:p>
                    <a:p>
                      <a:r>
                        <a:rPr lang="fr-FR" sz="1000" b="0" kern="1300" baseline="0" dirty="0">
                          <a:solidFill>
                            <a:schemeClr val="dk1"/>
                          </a:solidFill>
                          <a:effectLst/>
                          <a:latin typeface="Roboto" panose="02000000000000000000"/>
                          <a:ea typeface="+mn-ea"/>
                          <a:cs typeface="+mn-cs"/>
                        </a:rPr>
                        <a:t>4) Il aime regarder les émissions sur la famine avant de ………………………………………………………….</a:t>
                      </a:r>
                    </a:p>
                    <a:p>
                      <a:r>
                        <a:rPr lang="fr-FR" sz="1000" b="0" kern="1300" baseline="0" dirty="0">
                          <a:solidFill>
                            <a:schemeClr val="dk1"/>
                          </a:solidFill>
                          <a:effectLst/>
                          <a:latin typeface="Roboto" panose="02000000000000000000"/>
                          <a:ea typeface="+mn-ea"/>
                          <a:cs typeface="+mn-cs"/>
                        </a:rPr>
                        <a:t>5) Ses petits-enfants se battront pour ……………………………………………</a:t>
                      </a:r>
                    </a:p>
                    <a:p>
                      <a:r>
                        <a:rPr lang="fr-FR" sz="1000" b="0" kern="1300" baseline="0" dirty="0">
                          <a:solidFill>
                            <a:schemeClr val="dk1"/>
                          </a:solidFill>
                          <a:effectLst/>
                          <a:latin typeface="Roboto" panose="02000000000000000000"/>
                          <a:ea typeface="+mn-ea"/>
                          <a:cs typeface="+mn-cs"/>
                        </a:rPr>
                        <a:t>6) Ses petits enfants iront à pied ………………………………………………</a:t>
                      </a:r>
                    </a:p>
                    <a:p>
                      <a:endParaRPr lang="fr-FR" sz="1000" b="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pic>
        <p:nvPicPr>
          <p:cNvPr id="39" name="Image 38">
            <a:extLst>
              <a:ext uri="{FF2B5EF4-FFF2-40B4-BE49-F238E27FC236}">
                <a16:creationId xmlns:a16="http://schemas.microsoft.com/office/drawing/2014/main" id="{27CB6A3E-585B-2C4A-B864-F5AF921B3998}"/>
              </a:ext>
            </a:extLst>
          </p:cNvPr>
          <p:cNvPicPr>
            <a:picLocks noChangeAspect="1"/>
          </p:cNvPicPr>
          <p:nvPr/>
        </p:nvPicPr>
        <p:blipFill>
          <a:blip r:embed="rId4"/>
          <a:stretch>
            <a:fillRect/>
          </a:stretch>
        </p:blipFill>
        <p:spPr>
          <a:xfrm>
            <a:off x="0" y="0"/>
            <a:ext cx="2743200" cy="660400"/>
          </a:xfrm>
          <a:prstGeom prst="rect">
            <a:avLst/>
          </a:prstGeom>
        </p:spPr>
      </p:pic>
      <p:sp>
        <p:nvSpPr>
          <p:cNvPr id="29" name="ZoneTexte 28">
            <a:extLst>
              <a:ext uri="{FF2B5EF4-FFF2-40B4-BE49-F238E27FC236}">
                <a16:creationId xmlns:a16="http://schemas.microsoft.com/office/drawing/2014/main" id="{85124B03-CD06-45CC-B2A8-7B491E4A878B}"/>
              </a:ext>
            </a:extLst>
          </p:cNvPr>
          <p:cNvSpPr txBox="1"/>
          <p:nvPr/>
        </p:nvSpPr>
        <p:spPr>
          <a:xfrm>
            <a:off x="325877" y="724598"/>
            <a:ext cx="3087883"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Monsieur Je m’en fous » </a:t>
            </a:r>
            <a:r>
              <a:rPr lang="fr-FR" sz="1200" dirty="0">
                <a:latin typeface="Roboto" panose="02000000000000000000" pitchFamily="2" charset="0"/>
                <a:ea typeface="Roboto" panose="02000000000000000000" pitchFamily="2" charset="0"/>
              </a:rPr>
              <a:t>Michèle Bernard</a:t>
            </a:r>
          </a:p>
        </p:txBody>
      </p:sp>
      <p:pic>
        <p:nvPicPr>
          <p:cNvPr id="8" name="Image 7">
            <a:extLst>
              <a:ext uri="{FF2B5EF4-FFF2-40B4-BE49-F238E27FC236}">
                <a16:creationId xmlns:a16="http://schemas.microsoft.com/office/drawing/2014/main" id="{2E376EEB-E9A0-44B7-86E6-556DC57B45E1}"/>
              </a:ext>
            </a:extLst>
          </p:cNvPr>
          <p:cNvPicPr>
            <a:picLocks noChangeAspect="1"/>
          </p:cNvPicPr>
          <p:nvPr/>
        </p:nvPicPr>
        <p:blipFill>
          <a:blip r:embed="rId5"/>
          <a:stretch>
            <a:fillRect/>
          </a:stretch>
        </p:blipFill>
        <p:spPr>
          <a:xfrm>
            <a:off x="1860622" y="1472400"/>
            <a:ext cx="506012" cy="506012"/>
          </a:xfrm>
          <a:prstGeom prst="rect">
            <a:avLst/>
          </a:prstGeom>
        </p:spPr>
      </p:pic>
      <p:pic>
        <p:nvPicPr>
          <p:cNvPr id="9" name="Image 8">
            <a:extLst>
              <a:ext uri="{FF2B5EF4-FFF2-40B4-BE49-F238E27FC236}">
                <a16:creationId xmlns:a16="http://schemas.microsoft.com/office/drawing/2014/main" id="{E32FACB1-2E88-48DF-8117-A6A39EB01F85}"/>
              </a:ext>
            </a:extLst>
          </p:cNvPr>
          <p:cNvPicPr>
            <a:picLocks noChangeAspect="1"/>
          </p:cNvPicPr>
          <p:nvPr/>
        </p:nvPicPr>
        <p:blipFill>
          <a:blip r:embed="rId6"/>
          <a:stretch>
            <a:fillRect/>
          </a:stretch>
        </p:blipFill>
        <p:spPr>
          <a:xfrm>
            <a:off x="1825064" y="3017090"/>
            <a:ext cx="506012" cy="512108"/>
          </a:xfrm>
          <a:prstGeom prst="rect">
            <a:avLst/>
          </a:prstGeom>
        </p:spPr>
      </p:pic>
      <p:pic>
        <p:nvPicPr>
          <p:cNvPr id="10" name="Image 9">
            <a:extLst>
              <a:ext uri="{FF2B5EF4-FFF2-40B4-BE49-F238E27FC236}">
                <a16:creationId xmlns:a16="http://schemas.microsoft.com/office/drawing/2014/main" id="{FA69890C-E31A-4DE5-BBD1-F6CA98DA6A5B}"/>
              </a:ext>
            </a:extLst>
          </p:cNvPr>
          <p:cNvPicPr>
            <a:picLocks noChangeAspect="1"/>
          </p:cNvPicPr>
          <p:nvPr/>
        </p:nvPicPr>
        <p:blipFill>
          <a:blip r:embed="rId7"/>
          <a:stretch>
            <a:fillRect/>
          </a:stretch>
        </p:blipFill>
        <p:spPr>
          <a:xfrm>
            <a:off x="1825064" y="4829520"/>
            <a:ext cx="506012" cy="506012"/>
          </a:xfrm>
          <a:prstGeom prst="rect">
            <a:avLst/>
          </a:prstGeom>
        </p:spPr>
      </p:pic>
    </p:spTree>
    <p:custDataLst>
      <p:tags r:id="rId1"/>
    </p:custDataLst>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428F3308-E1EB-4338-A8FF-696F052E11F0}"/>
              </a:ext>
            </a:extLst>
          </p:cNvPr>
          <p:cNvPicPr>
            <a:picLocks noChangeAspect="1"/>
          </p:cNvPicPr>
          <p:nvPr/>
        </p:nvPicPr>
        <p:blipFill rotWithShape="1">
          <a:blip r:embed="rId3"/>
          <a:srcRect b="6680"/>
          <a:stretch/>
        </p:blipFill>
        <p:spPr>
          <a:xfrm>
            <a:off x="0" y="0"/>
            <a:ext cx="7543800" cy="9967215"/>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161706287"/>
              </p:ext>
            </p:extLst>
          </p:nvPr>
        </p:nvGraphicFramePr>
        <p:xfrm>
          <a:off x="864394" y="1128713"/>
          <a:ext cx="6369404" cy="6779244"/>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kumimoji="0" lang="fr-FR" sz="5300" b="1" i="0" u="none" strike="noStrike" kern="1200" cap="none" spc="0" normalizeH="0" baseline="0" dirty="0">
                          <a:ln>
                            <a:noFill/>
                          </a:ln>
                          <a:solidFill>
                            <a:srgbClr val="E77E9C"/>
                          </a:solidFill>
                          <a:effectLst/>
                          <a:uLnTx/>
                          <a:uFillTx/>
                          <a:latin typeface="Proto Grotesk" panose="02000000000000000000" pitchFamily="2" charset="0"/>
                          <a:ea typeface="+mn-ea"/>
                          <a:cs typeface="+mn-cs"/>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89402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Medium" panose="02000000000000000000" pitchFamily="2" charset="0"/>
                        <a:ea typeface="+mn-ea"/>
                        <a:cs typeface="+mn-cs"/>
                      </a:endParaRPr>
                    </a:p>
                    <a:p>
                      <a:r>
                        <a:rPr lang="fr-FR" sz="1000" b="1" i="0" kern="1300" baseline="0" dirty="0">
                          <a:solidFill>
                            <a:schemeClr val="dk1"/>
                          </a:solidFill>
                          <a:effectLst/>
                          <a:latin typeface="Roboto Medium" panose="02000000000000000000" pitchFamily="2" charset="0"/>
                          <a:ea typeface="+mn-ea"/>
                          <a:cs typeface="+mn-cs"/>
                        </a:rPr>
                        <a:t>« Madame Je m’en fous ». </a:t>
                      </a:r>
                    </a:p>
                    <a:p>
                      <a:endPar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endParaRPr>
                    </a:p>
                    <a:p>
                      <a:r>
                        <a:rPr lang="fr-FR" sz="1000" b="0"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En vous inspirant du texte de Michèle Bernard, écrivez un texte consacré à Madame Je m’en fous. Vous pouvez choisir l’objet de son indifférence parmi ceux évoqués à l’activité 1.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endParaRPr>
                    </a:p>
                    <a:p>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Regardez cette vidéo sur l’eau expliquée aux enfants. </a:t>
                      </a:r>
                      <a:b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br>
                      <a:endPar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endParaRPr>
                    </a:p>
                    <a:p>
                      <a:r>
                        <a:rPr lang="fr-FR" sz="1000" b="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Grâce aux informations récoltées dans le film d’animation et grâce à vos connaissances, écrivez une lettre à Monsieur Je m’en fous pour le convaincre d’économiser l’eau et pour lui expliquer comment faire.</a:t>
                      </a:r>
                    </a:p>
                    <a:p>
                      <a:r>
                        <a:rPr lang="fr-FR" sz="1000" b="0" kern="1300" baseline="0" dirty="0">
                          <a:solidFill>
                            <a:schemeClr val="dk1"/>
                          </a:solidFill>
                          <a:effectLst/>
                          <a:latin typeface="Roboto Medium" panose="02000000000000000000" pitchFamily="2" charset="0"/>
                          <a:ea typeface="+mn-ea"/>
                          <a:cs typeface="+mn-cs"/>
                        </a:rPr>
                        <a:t> </a:t>
                      </a:r>
                    </a:p>
                    <a:p>
                      <a:endParaRPr lang="fr-FR" sz="1000" b="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pic>
        <p:nvPicPr>
          <p:cNvPr id="23" name="Image 22">
            <a:extLst>
              <a:ext uri="{FF2B5EF4-FFF2-40B4-BE49-F238E27FC236}">
                <a16:creationId xmlns:a16="http://schemas.microsoft.com/office/drawing/2014/main" id="{CA879607-E19B-0F40-9C0B-6E9B796FF879}"/>
              </a:ext>
            </a:extLst>
          </p:cNvPr>
          <p:cNvPicPr>
            <a:picLocks noChangeAspect="1"/>
          </p:cNvPicPr>
          <p:nvPr/>
        </p:nvPicPr>
        <p:blipFill>
          <a:blip r:embed="rId4"/>
          <a:stretch>
            <a:fillRect/>
          </a:stretch>
        </p:blipFill>
        <p:spPr>
          <a:xfrm>
            <a:off x="0" y="0"/>
            <a:ext cx="2743200" cy="660400"/>
          </a:xfrm>
          <a:prstGeom prst="rect">
            <a:avLst/>
          </a:prstGeom>
        </p:spPr>
      </p:pic>
      <p:sp>
        <p:nvSpPr>
          <p:cNvPr id="29" name="ZoneTexte 28">
            <a:extLst>
              <a:ext uri="{FF2B5EF4-FFF2-40B4-BE49-F238E27FC236}">
                <a16:creationId xmlns:a16="http://schemas.microsoft.com/office/drawing/2014/main" id="{3D60C39E-B98D-422A-87B0-5DE01EC1AB63}"/>
              </a:ext>
            </a:extLst>
          </p:cNvPr>
          <p:cNvSpPr txBox="1"/>
          <p:nvPr/>
        </p:nvSpPr>
        <p:spPr>
          <a:xfrm>
            <a:off x="325877" y="724598"/>
            <a:ext cx="3087883"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Monsieur Je m’en fous » </a:t>
            </a:r>
            <a:r>
              <a:rPr lang="fr-FR" sz="1200" dirty="0">
                <a:latin typeface="Roboto" panose="02000000000000000000" pitchFamily="2" charset="0"/>
                <a:ea typeface="Roboto" panose="02000000000000000000" pitchFamily="2" charset="0"/>
              </a:rPr>
              <a:t>Michèle Bernard</a:t>
            </a:r>
          </a:p>
        </p:txBody>
      </p:sp>
      <p:pic>
        <p:nvPicPr>
          <p:cNvPr id="5" name="Image 4">
            <a:extLst>
              <a:ext uri="{FF2B5EF4-FFF2-40B4-BE49-F238E27FC236}">
                <a16:creationId xmlns:a16="http://schemas.microsoft.com/office/drawing/2014/main" id="{895BE553-4917-4173-8AB7-94676D934673}"/>
              </a:ext>
            </a:extLst>
          </p:cNvPr>
          <p:cNvPicPr>
            <a:picLocks noChangeAspect="1"/>
          </p:cNvPicPr>
          <p:nvPr/>
        </p:nvPicPr>
        <p:blipFill>
          <a:blip r:embed="rId5"/>
          <a:stretch>
            <a:fillRect/>
          </a:stretch>
        </p:blipFill>
        <p:spPr>
          <a:xfrm>
            <a:off x="1850495" y="3268086"/>
            <a:ext cx="660401" cy="660401"/>
          </a:xfrm>
          <a:prstGeom prst="rect">
            <a:avLst/>
          </a:prstGeom>
        </p:spPr>
      </p:pic>
      <p:pic>
        <p:nvPicPr>
          <p:cNvPr id="2" name="Image 1">
            <a:extLst>
              <a:ext uri="{FF2B5EF4-FFF2-40B4-BE49-F238E27FC236}">
                <a16:creationId xmlns:a16="http://schemas.microsoft.com/office/drawing/2014/main" id="{E260CDC0-94EA-4E92-ADF0-6EEB98F62F32}"/>
              </a:ext>
            </a:extLst>
          </p:cNvPr>
          <p:cNvPicPr>
            <a:picLocks noChangeAspect="1"/>
          </p:cNvPicPr>
          <p:nvPr/>
        </p:nvPicPr>
        <p:blipFill>
          <a:blip r:embed="rId6"/>
          <a:stretch>
            <a:fillRect/>
          </a:stretch>
        </p:blipFill>
        <p:spPr>
          <a:xfrm>
            <a:off x="1961824" y="1526171"/>
            <a:ext cx="506012" cy="506012"/>
          </a:xfrm>
          <a:prstGeom prst="rect">
            <a:avLst/>
          </a:prstGeom>
        </p:spPr>
      </p:pic>
    </p:spTree>
    <p:custDataLst>
      <p:tags r:id="rId1"/>
    </p:custDataLst>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2D67F815-8B05-4AFE-8763-833A6D310D17}"/>
              </a:ext>
            </a:extLst>
          </p:cNvPr>
          <p:cNvPicPr>
            <a:picLocks noChangeAspect="1"/>
          </p:cNvPicPr>
          <p:nvPr/>
        </p:nvPicPr>
        <p:blipFill rotWithShape="1">
          <a:blip r:embed="rId3"/>
          <a:srcRect b="6732"/>
          <a:stretch/>
        </p:blipFill>
        <p:spPr>
          <a:xfrm>
            <a:off x="7937" y="5556"/>
            <a:ext cx="7543800" cy="9961659"/>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4134682097"/>
              </p:ext>
            </p:extLst>
          </p:nvPr>
        </p:nvGraphicFramePr>
        <p:xfrm>
          <a:off x="3954097" y="1311554"/>
          <a:ext cx="3279702" cy="4817125"/>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1" i="0" u="none" strike="noStrike" kern="13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C.</a:t>
                      </a:r>
                      <a:r>
                        <a:rPr kumimoji="0" lang="fr-FR" sz="1000" b="1" i="1" u="none" strike="noStrike" kern="13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À deux. </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1" i="0" u="none" strike="noStrike" kern="13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Réécoutez la chanson. En vous aidant de l’activité B, complétez les phrases suivantes sur Monsieur Je m’en fous ou ses petits-enfants.</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1) Monsieur Je m’en fous </a:t>
                      </a:r>
                      <a:r>
                        <a:rPr kumimoji="0" lang="fr-FR" sz="1000" b="0" i="1" u="sng" strike="noStrike" kern="1300" cap="none" spc="0" normalizeH="0" baseline="0" noProof="0" dirty="0">
                          <a:ln>
                            <a:noFill/>
                          </a:ln>
                          <a:solidFill>
                            <a:srgbClr val="E05329"/>
                          </a:solidFill>
                          <a:effectLst/>
                          <a:uLnTx/>
                          <a:uFillTx/>
                          <a:latin typeface="Roboto" panose="02000000000000000000" pitchFamily="2" charset="0"/>
                          <a:ea typeface="+mn-ea"/>
                          <a:cs typeface="+mn-cs"/>
                        </a:rPr>
                        <a:t>laisse couler ses robinets </a:t>
                      </a: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parce que ça fait un joli bruit qui fait chanter ses canaris.</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2) </a:t>
                      </a:r>
                      <a:r>
                        <a:rPr kumimoji="0" lang="fr-FR" sz="1000" b="0" i="1" u="sng" strike="noStrike" kern="1300" cap="none" spc="0" normalizeH="0" baseline="0" noProof="0" dirty="0">
                          <a:ln>
                            <a:noFill/>
                          </a:ln>
                          <a:solidFill>
                            <a:srgbClr val="E05329"/>
                          </a:solidFill>
                          <a:effectLst/>
                          <a:uLnTx/>
                          <a:uFillTx/>
                          <a:latin typeface="Roboto" panose="02000000000000000000" pitchFamily="2" charset="0"/>
                          <a:ea typeface="+mn-ea"/>
                          <a:cs typeface="+mn-cs"/>
                        </a:rPr>
                        <a:t>L’eau de la mer </a:t>
                      </a: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et </a:t>
                      </a:r>
                      <a:r>
                        <a:rPr kumimoji="0" lang="fr-FR" sz="1000" b="0" i="1" u="sng" strike="noStrike" kern="1300" cap="none" spc="0" normalizeH="0" baseline="0" noProof="0" dirty="0">
                          <a:ln>
                            <a:noFill/>
                          </a:ln>
                          <a:solidFill>
                            <a:srgbClr val="E05329"/>
                          </a:solidFill>
                          <a:effectLst/>
                          <a:uLnTx/>
                          <a:uFillTx/>
                          <a:latin typeface="Roboto" panose="02000000000000000000" pitchFamily="2" charset="0"/>
                          <a:ea typeface="+mn-ea"/>
                          <a:cs typeface="+mn-cs"/>
                        </a:rPr>
                        <a:t>l’eau du puits</a:t>
                      </a: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 tout est à lui.</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3) Il </a:t>
                      </a:r>
                      <a:r>
                        <a:rPr kumimoji="0" lang="fr-FR" sz="1000" b="0" i="1" u="sng" strike="noStrike" kern="1300" cap="none" spc="0" normalizeH="0" baseline="0" noProof="0" dirty="0">
                          <a:ln>
                            <a:noFill/>
                          </a:ln>
                          <a:solidFill>
                            <a:srgbClr val="E05329"/>
                          </a:solidFill>
                          <a:effectLst/>
                          <a:uLnTx/>
                          <a:uFillTx/>
                          <a:latin typeface="Roboto" panose="02000000000000000000" pitchFamily="2" charset="0"/>
                          <a:ea typeface="+mn-ea"/>
                          <a:cs typeface="+mn-cs"/>
                        </a:rPr>
                        <a:t>lave ses chaussettes </a:t>
                      </a: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dix fois par jour.</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4) Il aime regarder les émissions sur la famine avant de </a:t>
                      </a:r>
                      <a:r>
                        <a:rPr kumimoji="0" lang="fr-FR" sz="1000" b="0" i="1" u="sng" strike="noStrike" kern="1300" cap="none" spc="0" normalizeH="0" baseline="0" noProof="0" dirty="0">
                          <a:ln>
                            <a:noFill/>
                          </a:ln>
                          <a:solidFill>
                            <a:srgbClr val="E05329"/>
                          </a:solidFill>
                          <a:effectLst/>
                          <a:uLnTx/>
                          <a:uFillTx/>
                          <a:latin typeface="Roboto" panose="02000000000000000000" pitchFamily="2" charset="0"/>
                          <a:ea typeface="+mn-ea"/>
                          <a:cs typeface="+mn-cs"/>
                        </a:rPr>
                        <a:t>plonger dans sa piscine.</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5) Ses petits-enfants se battront pour </a:t>
                      </a:r>
                      <a:r>
                        <a:rPr kumimoji="0" lang="fr-FR" sz="1000" b="0" i="1" u="sng" strike="noStrike" kern="1300" cap="none" spc="0" normalizeH="0" baseline="0" noProof="0" dirty="0">
                          <a:ln>
                            <a:noFill/>
                          </a:ln>
                          <a:solidFill>
                            <a:srgbClr val="E05329"/>
                          </a:solidFill>
                          <a:effectLst/>
                          <a:uLnTx/>
                          <a:uFillTx/>
                          <a:latin typeface="Roboto" panose="02000000000000000000" pitchFamily="2" charset="0"/>
                          <a:ea typeface="+mn-ea"/>
                          <a:cs typeface="+mn-cs"/>
                        </a:rPr>
                        <a:t>un verre d’eau</a:t>
                      </a: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6) Ses petits enfants iront à pied </a:t>
                      </a:r>
                      <a:r>
                        <a:rPr kumimoji="0" lang="fr-FR" sz="1000" b="0" i="1" u="sng" strike="noStrike" kern="1300" cap="none" spc="0" normalizeH="0" baseline="0" noProof="0" dirty="0">
                          <a:ln>
                            <a:noFill/>
                          </a:ln>
                          <a:solidFill>
                            <a:srgbClr val="E05329"/>
                          </a:solidFill>
                          <a:effectLst/>
                          <a:uLnTx/>
                          <a:uFillTx/>
                          <a:latin typeface="Roboto" panose="02000000000000000000" pitchFamily="2" charset="0"/>
                          <a:ea typeface="+mn-ea"/>
                          <a:cs typeface="+mn-cs"/>
                        </a:rPr>
                        <a:t>dans les rivières.</a:t>
                      </a:r>
                    </a:p>
                    <a:p>
                      <a:pPr algn="just"/>
                      <a:endParaRPr lang="fr-FR" sz="1600" b="1" i="0" kern="1300" baseline="0" dirty="0">
                        <a:latin typeface="Roboto" panose="02000000000000000000" pitchFamily="2" charset="0"/>
                      </a:endParaRPr>
                    </a:p>
                    <a:p>
                      <a:pPr algn="just"/>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pPr algn="just"/>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2266645">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 Madame Je m’en fous ». En vous inspirant du texte de Michèle Bernard, écrivez un texte consacré à Madame Je m’en fous. Vous pouvez choisir l’objet de son indifférence parmi ceux évoqués à l’activité 1. </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i="1" kern="1300" baseline="0" dirty="0">
                          <a:solidFill>
                            <a:srgbClr val="E05329"/>
                          </a:solidFill>
                          <a:effectLst/>
                          <a:latin typeface="Roboto" panose="02000000000000000000" pitchFamily="2" charset="0"/>
                          <a:ea typeface="+mn-ea"/>
                          <a:cs typeface="+mn-cs"/>
                        </a:rPr>
                        <a:t>Madame Je m’en fous laisse la lumière allumée toute la nuit car ça fait plaisir à son bébé. Madame Je m’en fous met du chauffage même en été et de la clim même en hiver pour être sûre que tout fonctionne. Madame je m’en fous allume son four deux heures avant pour avoir la bonne température. Dans le salon de Madame Je m’en fous, la télé parle tout le temps…</a:t>
                      </a:r>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bl>
          </a:graphicData>
        </a:graphic>
      </p:graphicFrame>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1209985455"/>
              </p:ext>
            </p:extLst>
          </p:nvPr>
        </p:nvGraphicFramePr>
        <p:xfrm>
          <a:off x="325877" y="1311554"/>
          <a:ext cx="3279702" cy="6683869"/>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243272">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187961">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824539">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1" i="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En petits groupes.</a:t>
                      </a: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Imaginez une personne qui « s’en fout ». Faites une liste « je m’en fous ». Pensez aux problèmes de la vie quotidienne, aux sujets d’actualité ou aux grands défis du monde.</a:t>
                      </a:r>
                    </a:p>
                    <a:p>
                      <a:pPr algn="just"/>
                      <a:r>
                        <a:rPr lang="fr-FR" sz="1000" i="1" kern="1300" dirty="0">
                          <a:solidFill>
                            <a:srgbClr val="E05329"/>
                          </a:solidFill>
                          <a:effectLst/>
                          <a:latin typeface="Roboto" panose="02000000000000000000" pitchFamily="2" charset="0"/>
                          <a:ea typeface="+mn-ea"/>
                          <a:cs typeface="+mn-cs"/>
                        </a:rPr>
                        <a:t>Exemples de réponses possibles : </a:t>
                      </a:r>
                      <a:endParaRPr lang="fr-FR" sz="1000" kern="130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Les Jeux Olympiques de Paris, je m’en fous. Mon travail, je m’en fous. Les problèmes de mes amis, je m’en fous. Les économies d’énergie, je m’en fous. La pauvreté, je m’en fous. Le </a:t>
                      </a:r>
                      <a:r>
                        <a:rPr lang="fr-FR" sz="1000" i="1" kern="1300" dirty="0" err="1">
                          <a:solidFill>
                            <a:srgbClr val="E05329"/>
                          </a:solidFill>
                          <a:effectLst/>
                          <a:latin typeface="Roboto" panose="02000000000000000000" pitchFamily="2" charset="0"/>
                          <a:ea typeface="+mn-ea"/>
                          <a:cs typeface="+mn-cs"/>
                        </a:rPr>
                        <a:t>Covid</a:t>
                      </a:r>
                      <a:r>
                        <a:rPr lang="fr-FR" sz="1000" i="1" kern="1300" dirty="0">
                          <a:solidFill>
                            <a:srgbClr val="E05329"/>
                          </a:solidFill>
                          <a:effectLst/>
                          <a:latin typeface="Roboto" panose="02000000000000000000" pitchFamily="2" charset="0"/>
                          <a:ea typeface="+mn-ea"/>
                          <a:cs typeface="+mn-cs"/>
                        </a:rPr>
                        <a:t>, je m’en fous. Les élections, je m’en fous. Le réchauffement climatique, je m’en fous. Gagner beaucoup d’argent, je m’en fous…</a:t>
                      </a:r>
                      <a:endParaRPr lang="fr-FR" sz="1000" kern="1300" dirty="0">
                        <a:solidFill>
                          <a:srgbClr val="E05329"/>
                        </a:solidFill>
                        <a:effectLst/>
                        <a:latin typeface="Roboto" panose="02000000000000000000" pitchFamily="2" charset="0"/>
                        <a:ea typeface="+mn-ea"/>
                        <a:cs typeface="+mn-cs"/>
                      </a:endParaRPr>
                    </a:p>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43272">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187961">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064315">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1" i="0"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Écoutez le début de la chanson jusqu’au premier refrain. Fermez les yeux. Où vous imaginez-vous ? </a:t>
                      </a:r>
                    </a:p>
                    <a:p>
                      <a:pPr algn="just"/>
                      <a:r>
                        <a:rPr lang="fr-FR" sz="1000" i="1" kern="1300" dirty="0">
                          <a:solidFill>
                            <a:srgbClr val="E05329"/>
                          </a:solidFill>
                          <a:effectLst/>
                          <a:latin typeface="Roboto" panose="02000000000000000000" pitchFamily="2" charset="0"/>
                          <a:ea typeface="+mn-ea"/>
                          <a:cs typeface="+mn-cs"/>
                        </a:rPr>
                        <a:t>Dans un petit bal, sur une place de village, en fin d’après-midi, avec des personnes de tous âges.</a:t>
                      </a:r>
                    </a:p>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a:txBody>
                    <a:bodyPr/>
                    <a:lstStyle/>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187961">
                <a:tc>
                  <a:txBody>
                    <a:bodyPr/>
                    <a:lstStyle/>
                    <a:p>
                      <a:pPr algn="just"/>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2280674">
                <a:tc>
                  <a:txBody>
                    <a:bodyPr/>
                    <a:lstStyle/>
                    <a:p>
                      <a:pPr algn="just"/>
                      <a:endParaRPr lang="fr-FR" sz="1000" b="0" kern="1300" baseline="0" dirty="0">
                        <a:solidFill>
                          <a:schemeClr val="dk1"/>
                        </a:solidFill>
                        <a:effectLst/>
                        <a:latin typeface="Roboto" panose="02000000000000000000" pitchFamily="2" charset="0"/>
                        <a:ea typeface="+mn-ea"/>
                        <a:cs typeface="+mn-cs"/>
                      </a:endParaRPr>
                    </a:p>
                    <a:p>
                      <a:pPr marL="0" indent="0" algn="just">
                        <a:buNone/>
                      </a:pPr>
                      <a:r>
                        <a:rPr lang="fr-FR" sz="1000" b="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A. « Il s’en fout. » Écoutez la chanson et choisissez les descriptions qui correspondent à la personnalité de Monsieur Je m’en fous.</a:t>
                      </a:r>
                    </a:p>
                    <a:p>
                      <a:pPr marL="171450" indent="-171450" algn="just">
                        <a:buFont typeface="Wingdings" pitchFamily="2" charset="2"/>
                        <a:buChar char="q"/>
                      </a:pPr>
                      <a:r>
                        <a:rPr lang="fr-FR" sz="1000" i="1" kern="1300" dirty="0">
                          <a:solidFill>
                            <a:srgbClr val="E05329"/>
                          </a:solidFill>
                          <a:effectLst/>
                          <a:latin typeface="Roboto" panose="02000000000000000000" pitchFamily="2" charset="0"/>
                          <a:ea typeface="+mn-ea"/>
                          <a:cs typeface="+mn-cs"/>
                        </a:rPr>
                        <a:t>Il est égoïste et arrogant.</a:t>
                      </a:r>
                    </a:p>
                    <a:p>
                      <a:pPr marL="171450" indent="-171450" algn="just">
                        <a:buFont typeface="Wingdings" pitchFamily="2" charset="2"/>
                        <a:buChar char="q"/>
                      </a:pPr>
                      <a:r>
                        <a:rPr lang="fr-FR" sz="1000" i="1" kern="1300" dirty="0">
                          <a:solidFill>
                            <a:srgbClr val="E05329"/>
                          </a:solidFill>
                          <a:effectLst/>
                          <a:latin typeface="Roboto" panose="02000000000000000000" pitchFamily="2" charset="0"/>
                          <a:ea typeface="+mn-ea"/>
                          <a:cs typeface="+mn-cs"/>
                        </a:rPr>
                        <a:t>Il se fout de la nature.</a:t>
                      </a:r>
                    </a:p>
                    <a:p>
                      <a:pPr marL="0" indent="0" algn="just">
                        <a:buFont typeface="Wingdings" pitchFamily="2" charset="2"/>
                        <a:buNone/>
                      </a:pPr>
                      <a:endParaRPr lang="fr-FR" sz="1000" b="0" kern="1300" baseline="0" dirty="0">
                        <a:solidFill>
                          <a:schemeClr val="dk1"/>
                        </a:solidFill>
                        <a:effectLst/>
                        <a:latin typeface="Roboto" panose="02000000000000000000" pitchFamily="2" charset="0"/>
                        <a:ea typeface="+mn-ea"/>
                        <a:cs typeface="+mn-cs"/>
                      </a:endParaRPr>
                    </a:p>
                    <a:p>
                      <a:pPr algn="just"/>
                      <a:r>
                        <a:rPr lang="fr-FR" sz="1000" b="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B. En petits groupes (une fiche matériel par groupe)</a:t>
                      </a:r>
                    </a:p>
                    <a:p>
                      <a:pPr algn="just"/>
                      <a:r>
                        <a:rPr lang="fr-FR" sz="1000" b="1" kern="1300" baseline="0" dirty="0">
                          <a:solidFill>
                            <a:schemeClr val="dk1"/>
                          </a:solidFill>
                          <a:effectLst/>
                          <a:latin typeface="Roboto" panose="02000000000000000000" pitchFamily="2" charset="0"/>
                          <a:ea typeface="Roboto" panose="02000000000000000000" pitchFamily="2" charset="0"/>
                          <a:cs typeface="Roboto" panose="02000000000000000000" pitchFamily="2" charset="0"/>
                        </a:rPr>
                        <a:t>Réécoutez la chanson. En utilisant les icônes, classez les activités de Monsieur Je m’en fous et de ses petits-enfants dans l’ordre.</a:t>
                      </a:r>
                    </a:p>
                    <a:p>
                      <a:pPr algn="just"/>
                      <a:r>
                        <a:rPr lang="fr-FR" sz="1000" i="1" kern="1300" dirty="0">
                          <a:solidFill>
                            <a:srgbClr val="E05329"/>
                          </a:solidFill>
                          <a:effectLst/>
                          <a:latin typeface="Roboto" panose="02000000000000000000" pitchFamily="2" charset="0"/>
                          <a:ea typeface="+mn-ea"/>
                          <a:cs typeface="+mn-cs"/>
                        </a:rPr>
                        <a:t>1d, 2f, 3b, 4k, 5a, 6e, 7i, 8l, 9h, 10j, 11g, 12c</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ENVIRONNEMENT</a:t>
            </a:r>
          </a:p>
        </p:txBody>
      </p:sp>
      <p:sp>
        <p:nvSpPr>
          <p:cNvPr id="14" name="ZoneTexte 13">
            <a:extLst>
              <a:ext uri="{FF2B5EF4-FFF2-40B4-BE49-F238E27FC236}">
                <a16:creationId xmlns:a16="http://schemas.microsoft.com/office/drawing/2014/main" id="{4B5A48DA-DC34-48D5-B013-C9E605489A5F}"/>
              </a:ext>
            </a:extLst>
          </p:cNvPr>
          <p:cNvSpPr txBox="1"/>
          <p:nvPr/>
        </p:nvSpPr>
        <p:spPr>
          <a:xfrm>
            <a:off x="325877" y="724598"/>
            <a:ext cx="3087883"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Monsieur Je m’en fous » </a:t>
            </a:r>
            <a:r>
              <a:rPr lang="fr-FR" sz="1200" dirty="0">
                <a:latin typeface="Roboto" panose="02000000000000000000" pitchFamily="2" charset="0"/>
                <a:ea typeface="Roboto" panose="02000000000000000000" pitchFamily="2" charset="0"/>
              </a:rPr>
              <a:t>Michèle Bernard</a:t>
            </a:r>
          </a:p>
        </p:txBody>
      </p:sp>
      <p:sp>
        <p:nvSpPr>
          <p:cNvPr id="9" name="ZoneTexte 8">
            <a:extLst>
              <a:ext uri="{FF2B5EF4-FFF2-40B4-BE49-F238E27FC236}">
                <a16:creationId xmlns:a16="http://schemas.microsoft.com/office/drawing/2014/main" id="{80F48299-039A-405F-B091-D912DE0E9873}"/>
              </a:ext>
            </a:extLst>
          </p:cNvPr>
          <p:cNvSpPr txBox="1"/>
          <p:nvPr/>
        </p:nvSpPr>
        <p:spPr>
          <a:xfrm>
            <a:off x="4764861" y="721912"/>
            <a:ext cx="2521265"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200" b="1" dirty="0">
                <a:latin typeface="Roboto" panose="02000000000000000000" pitchFamily="2" charset="0"/>
                <a:ea typeface="Roboto" panose="02000000000000000000" pitchFamily="2" charset="0"/>
              </a:rPr>
              <a:t>Public : adolescents, adultes</a:t>
            </a:r>
            <a:endParaRPr lang="fr-FR" sz="1200" dirty="0">
              <a:latin typeface="Roboto" panose="02000000000000000000" pitchFamily="2" charset="0"/>
              <a:ea typeface="Roboto" panose="02000000000000000000" pitchFamily="2" charset="0"/>
            </a:endParaRPr>
          </a:p>
        </p:txBody>
      </p:sp>
    </p:spTree>
    <p:custDataLst>
      <p:tags r:id="rId1"/>
    </p:custDataLst>
    <p:extLst>
      <p:ext uri="{BB962C8B-B14F-4D97-AF65-F5344CB8AC3E}">
        <p14:creationId xmlns:p14="http://schemas.microsoft.com/office/powerpoint/2010/main" val="365401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2824B46-BB92-401F-BC3D-487A6E483E80}"/>
              </a:ext>
            </a:extLst>
          </p:cNvPr>
          <p:cNvPicPr>
            <a:picLocks noChangeAspect="1"/>
          </p:cNvPicPr>
          <p:nvPr/>
        </p:nvPicPr>
        <p:blipFill rotWithShape="1">
          <a:blip r:embed="rId3"/>
          <a:srcRect b="6777"/>
          <a:stretch/>
        </p:blipFill>
        <p:spPr>
          <a:xfrm>
            <a:off x="6615" y="0"/>
            <a:ext cx="7546445" cy="9967215"/>
          </a:xfrm>
          <a:prstGeom prst="rect">
            <a:avLst/>
          </a:prstGeom>
        </p:spPr>
      </p:pic>
      <p:sp>
        <p:nvSpPr>
          <p:cNvPr id="12" name="ZoneTexte 11">
            <a:extLst>
              <a:ext uri="{FF2B5EF4-FFF2-40B4-BE49-F238E27FC236}">
                <a16:creationId xmlns:a16="http://schemas.microsoft.com/office/drawing/2014/main" id="{4DD95A50-527F-18CC-A104-64E32B83E55B}"/>
              </a:ext>
            </a:extLst>
          </p:cNvPr>
          <p:cNvSpPr txBox="1"/>
          <p:nvPr/>
        </p:nvSpPr>
        <p:spPr>
          <a:xfrm>
            <a:off x="934354" y="1255019"/>
            <a:ext cx="5410199" cy="153888"/>
          </a:xfrm>
          <a:prstGeom prst="rect">
            <a:avLst/>
          </a:prstGeom>
          <a:noFill/>
        </p:spPr>
        <p:txBody>
          <a:bodyPr wrap="square" lIns="0" tIns="0" rIns="0" bIns="0" rtlCol="0">
            <a:spAutoFit/>
          </a:bodyPr>
          <a:lstStyle/>
          <a:p>
            <a:r>
              <a:rPr lang="fr-FR" sz="1000" kern="1300" dirty="0">
                <a:solidFill>
                  <a:schemeClr val="dk1"/>
                </a:solidFill>
                <a:latin typeface="Roboto Medium" panose="02000000000000000000" pitchFamily="2" charset="0"/>
              </a:rPr>
              <a:t>Classez ces actions ou ces objets dans l’ordre de la chanson.</a:t>
            </a:r>
          </a:p>
        </p:txBody>
      </p:sp>
      <p:sp>
        <p:nvSpPr>
          <p:cNvPr id="13" name="ZoneTexte 12">
            <a:extLst>
              <a:ext uri="{FF2B5EF4-FFF2-40B4-BE49-F238E27FC236}">
                <a16:creationId xmlns:a16="http://schemas.microsoft.com/office/drawing/2014/main" id="{5B272946-61CA-4780-A5ED-D3299E41CC57}"/>
              </a:ext>
            </a:extLst>
          </p:cNvPr>
          <p:cNvSpPr txBox="1"/>
          <p:nvPr/>
        </p:nvSpPr>
        <p:spPr>
          <a:xfrm>
            <a:off x="325877" y="817052"/>
            <a:ext cx="3087883"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Monsieur Je m’en fous » </a:t>
            </a:r>
            <a:r>
              <a:rPr lang="fr-FR" sz="1200" dirty="0">
                <a:latin typeface="Roboto" panose="02000000000000000000" pitchFamily="2" charset="0"/>
                <a:ea typeface="Roboto" panose="02000000000000000000" pitchFamily="2" charset="0"/>
              </a:rPr>
              <a:t>Michèle Bernard</a:t>
            </a:r>
          </a:p>
        </p:txBody>
      </p:sp>
      <p:sp>
        <p:nvSpPr>
          <p:cNvPr id="15" name="ZoneTexte 14">
            <a:extLst>
              <a:ext uri="{FF2B5EF4-FFF2-40B4-BE49-F238E27FC236}">
                <a16:creationId xmlns:a16="http://schemas.microsoft.com/office/drawing/2014/main" id="{A592D980-52BC-4146-868B-1B0EAD036744}"/>
              </a:ext>
            </a:extLst>
          </p:cNvPr>
          <p:cNvSpPr txBox="1"/>
          <p:nvPr/>
        </p:nvSpPr>
        <p:spPr>
          <a:xfrm>
            <a:off x="101835" y="9717147"/>
            <a:ext cx="2165684" cy="378309"/>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Hervé Pélissier,</a:t>
            </a:r>
          </a:p>
          <a:p>
            <a:pPr>
              <a:lnSpc>
                <a:spcPts val="960"/>
              </a:lnSpc>
            </a:pPr>
            <a:r>
              <a:rPr lang="fr-FR" sz="800" dirty="0">
                <a:latin typeface="Roboto Light" panose="02000000000000000000" pitchFamily="2" charset="0"/>
                <a:ea typeface="Roboto" panose="02000000000000000000" pitchFamily="2" charset="0"/>
              </a:rPr>
              <a:t>du CAVILAM - Alliance Française</a:t>
            </a:r>
          </a:p>
          <a:p>
            <a:pPr>
              <a:lnSpc>
                <a:spcPts val="960"/>
              </a:lnSpc>
            </a:pPr>
            <a:r>
              <a:rPr lang="fr-FR" sz="800" dirty="0">
                <a:latin typeface="Roboto Light" panose="02000000000000000000" pitchFamily="2" charset="0"/>
                <a:ea typeface="Roboto" panose="02000000000000000000" pitchFamily="2" charset="0"/>
              </a:rPr>
              <a:t>pour </a:t>
            </a:r>
            <a:r>
              <a:rPr lang="fr-FR" sz="800">
                <a:latin typeface="Roboto Light" panose="02000000000000000000" pitchFamily="2" charset="0"/>
                <a:ea typeface="Roboto" panose="02000000000000000000" pitchFamily="2" charset="0"/>
              </a:rPr>
              <a:t>l’Institut français et le CNM</a:t>
            </a:r>
            <a:endParaRPr lang="fr-FR" sz="800" dirty="0">
              <a:latin typeface="Roboto Light" panose="02000000000000000000" pitchFamily="2" charset="0"/>
              <a:ea typeface="Roboto" panose="02000000000000000000" pitchFamily="2" charset="0"/>
            </a:endParaRPr>
          </a:p>
        </p:txBody>
      </p:sp>
      <p:sp>
        <p:nvSpPr>
          <p:cNvPr id="17" name="ZoneTexte 16">
            <a:extLst>
              <a:ext uri="{FF2B5EF4-FFF2-40B4-BE49-F238E27FC236}">
                <a16:creationId xmlns:a16="http://schemas.microsoft.com/office/drawing/2014/main" id="{B6E564C0-16CE-440F-95FE-6294E61D08B1}"/>
              </a:ext>
            </a:extLst>
          </p:cNvPr>
          <p:cNvSpPr txBox="1"/>
          <p:nvPr/>
        </p:nvSpPr>
        <p:spPr>
          <a:xfrm>
            <a:off x="325877" y="312193"/>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ENVIRONNEMENT</a:t>
            </a:r>
          </a:p>
        </p:txBody>
      </p:sp>
      <p:pic>
        <p:nvPicPr>
          <p:cNvPr id="28" name="Image 27">
            <a:extLst>
              <a:ext uri="{FF2B5EF4-FFF2-40B4-BE49-F238E27FC236}">
                <a16:creationId xmlns:a16="http://schemas.microsoft.com/office/drawing/2014/main" id="{984FC371-BDE1-463F-B440-0C080801B7EE}"/>
              </a:ext>
            </a:extLst>
          </p:cNvPr>
          <p:cNvPicPr>
            <a:picLocks noChangeAspect="1"/>
          </p:cNvPicPr>
          <p:nvPr/>
        </p:nvPicPr>
        <p:blipFill>
          <a:blip r:embed="rId4"/>
          <a:stretch>
            <a:fillRect/>
          </a:stretch>
        </p:blipFill>
        <p:spPr>
          <a:xfrm>
            <a:off x="1184677" y="1954620"/>
            <a:ext cx="4867530" cy="4939111"/>
          </a:xfrm>
          <a:prstGeom prst="rect">
            <a:avLst/>
          </a:prstGeom>
        </p:spPr>
      </p:pic>
      <p:pic>
        <p:nvPicPr>
          <p:cNvPr id="8" name="Image 7">
            <a:extLst>
              <a:ext uri="{FF2B5EF4-FFF2-40B4-BE49-F238E27FC236}">
                <a16:creationId xmlns:a16="http://schemas.microsoft.com/office/drawing/2014/main" id="{14557520-CDA8-461A-BF1C-DAB576F5BBA6}"/>
              </a:ext>
            </a:extLst>
          </p:cNvPr>
          <p:cNvPicPr>
            <a:picLocks noChangeAspect="1"/>
          </p:cNvPicPr>
          <p:nvPr/>
        </p:nvPicPr>
        <p:blipFill>
          <a:blip r:embed="rId5"/>
          <a:stretch>
            <a:fillRect/>
          </a:stretch>
        </p:blipFill>
        <p:spPr>
          <a:xfrm>
            <a:off x="546240" y="7230605"/>
            <a:ext cx="6467194" cy="459704"/>
          </a:xfrm>
          <a:prstGeom prst="rect">
            <a:avLst/>
          </a:prstGeom>
        </p:spPr>
      </p:pic>
    </p:spTree>
    <p:custDataLst>
      <p:tags r:id="rId1"/>
    </p:custDataLst>
    <p:extLst>
      <p:ext uri="{BB962C8B-B14F-4D97-AF65-F5344CB8AC3E}">
        <p14:creationId xmlns:p14="http://schemas.microsoft.com/office/powerpoint/2010/main" val="1564279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HÈME OFFICE" val="KXzrDBRa"/>
  <p:tag name="ARTICULATE_SLIDE_COUNT"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2270</TotalTime>
  <Words>1898</Words>
  <Application>Microsoft Office PowerPoint</Application>
  <PresentationFormat>Personnalisé</PresentationFormat>
  <Paragraphs>228</Paragraphs>
  <Slides>6</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vt:i4>
      </vt:variant>
    </vt:vector>
  </HeadingPairs>
  <TitlesOfParts>
    <vt:vector size="15" baseType="lpstr">
      <vt:lpstr>Arial</vt:lpstr>
      <vt:lpstr>Calibri</vt:lpstr>
      <vt:lpstr>Calibri Light</vt:lpstr>
      <vt:lpstr>Proto Grotesk</vt:lpstr>
      <vt:lpstr>Roboto</vt:lpstr>
      <vt:lpstr>Roboto Light</vt:lpstr>
      <vt:lpstr>Roboto Medium</vt:lpstr>
      <vt:lpstr>Wingdings</vt:lpstr>
      <vt:lpstr>Thème Office</vt:lpstr>
      <vt:lpstr>Monsieur Je m’en fous</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Bhushan Thapliyal</cp:lastModifiedBy>
  <cp:revision>140</cp:revision>
  <cp:lastPrinted>2024-02-15T15:35:19Z</cp:lastPrinted>
  <dcterms:created xsi:type="dcterms:W3CDTF">2022-03-24T14:32:05Z</dcterms:created>
  <dcterms:modified xsi:type="dcterms:W3CDTF">2024-04-15T05:59:00Z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53F3A6D2-4E90-4417-AFFD-446A9717D867</vt:lpwstr>
  </property>
  <property fmtid="{D5CDD505-2E9C-101B-9397-08002B2CF9AE}" pid="3" name="ArticulatePath">
    <vt:lpwstr>https://d.docs.live.net/ddf56c7c4acd496c/Bureau/Fiches-CAVILAM/9_B2-MichèleBernard-Monsieur-JeMEnFous_OK</vt:lpwstr>
  </property>
</Properties>
</file>