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E77E9C"/>
    <a:srgbClr val="A879A8"/>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5A3F6-F715-48B1-A302-4C50DB02F238}" v="6" dt="2024-04-25T16:14:04.81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38"/>
    <p:restoredTop sz="96329"/>
  </p:normalViewPr>
  <p:slideViewPr>
    <p:cSldViewPr snapToGrid="0" snapToObjects="1">
      <p:cViewPr varScale="1">
        <p:scale>
          <a:sx n="102" d="100"/>
          <a:sy n="102" d="100"/>
        </p:scale>
        <p:origin x="2236" y="8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8D75A3F6-F715-48B1-A302-4C50DB02F238}"/>
    <pc:docChg chg="undo custSel modSld modMainMaster replTag">
      <pc:chgData name="Bhushan Thapliyal" userId="ddf56c7c4acd496c" providerId="LiveId" clId="{8D75A3F6-F715-48B1-A302-4C50DB02F238}" dt="2024-04-25T16:16:28.756" v="180" actId="1036"/>
      <pc:docMkLst>
        <pc:docMk/>
      </pc:docMkLst>
      <pc:sldChg chg="addSp delSp modSp mod replTag delTag">
        <pc:chgData name="Bhushan Thapliyal" userId="ddf56c7c4acd496c" providerId="LiveId" clId="{8D75A3F6-F715-48B1-A302-4C50DB02F238}" dt="2024-04-25T16:14:30.715" v="105" actId="478"/>
        <pc:sldMkLst>
          <pc:docMk/>
          <pc:sldMk cId="3528446323" sldId="256"/>
        </pc:sldMkLst>
        <pc:spChg chg="del">
          <ac:chgData name="Bhushan Thapliyal" userId="ddf56c7c4acd496c" providerId="LiveId" clId="{8D75A3F6-F715-48B1-A302-4C50DB02F238}" dt="2024-04-25T16:14:30.715" v="105" actId="478"/>
          <ac:spMkLst>
            <pc:docMk/>
            <pc:sldMk cId="3528446323" sldId="256"/>
            <ac:spMk id="20" creationId="{F1BCB3CF-3B41-4F7B-8A7E-1B0647C0B32A}"/>
          </ac:spMkLst>
        </pc:spChg>
        <pc:picChg chg="add mod">
          <ac:chgData name="Bhushan Thapliyal" userId="ddf56c7c4acd496c" providerId="LiveId" clId="{8D75A3F6-F715-48B1-A302-4C50DB02F238}" dt="2024-04-25T16:14:04.817" v="86"/>
          <ac:picMkLst>
            <pc:docMk/>
            <pc:sldMk cId="3528446323" sldId="256"/>
            <ac:picMk id="3" creationId="{139CBE61-3886-0FB6-AD7E-D7ED056F0E6F}"/>
          </ac:picMkLst>
        </pc:picChg>
        <pc:picChg chg="mod">
          <ac:chgData name="Bhushan Thapliyal" userId="ddf56c7c4acd496c" providerId="LiveId" clId="{8D75A3F6-F715-48B1-A302-4C50DB02F238}" dt="2024-04-25T16:13:21.779" v="49" actId="14100"/>
          <ac:picMkLst>
            <pc:docMk/>
            <pc:sldMk cId="3528446323" sldId="256"/>
            <ac:picMk id="6" creationId="{EA7245EE-9D37-E5C1-6D4A-9F511BDAED23}"/>
          </ac:picMkLst>
        </pc:picChg>
      </pc:sldChg>
      <pc:sldChg chg="addSp delSp modSp mod replTag delTag">
        <pc:chgData name="Bhushan Thapliyal" userId="ddf56c7c4acd496c" providerId="LiveId" clId="{8D75A3F6-F715-48B1-A302-4C50DB02F238}" dt="2024-04-25T16:14:34.054" v="110" actId="478"/>
        <pc:sldMkLst>
          <pc:docMk/>
          <pc:sldMk cId="1450313342" sldId="257"/>
        </pc:sldMkLst>
        <pc:spChg chg="del">
          <ac:chgData name="Bhushan Thapliyal" userId="ddf56c7c4acd496c" providerId="LiveId" clId="{8D75A3F6-F715-48B1-A302-4C50DB02F238}" dt="2024-04-25T16:14:34.054" v="110" actId="478"/>
          <ac:spMkLst>
            <pc:docMk/>
            <pc:sldMk cId="1450313342" sldId="257"/>
            <ac:spMk id="25" creationId="{EE7E61BA-43E0-4239-800F-902B32B70C52}"/>
          </ac:spMkLst>
        </pc:spChg>
        <pc:picChg chg="add mod">
          <ac:chgData name="Bhushan Thapliyal" userId="ddf56c7c4acd496c" providerId="LiveId" clId="{8D75A3F6-F715-48B1-A302-4C50DB02F238}" dt="2024-04-25T16:14:03.386" v="81"/>
          <ac:picMkLst>
            <pc:docMk/>
            <pc:sldMk cId="1450313342" sldId="257"/>
            <ac:picMk id="2" creationId="{4BEE500D-65E5-0299-0A79-C5451E698BCB}"/>
          </ac:picMkLst>
        </pc:picChg>
      </pc:sldChg>
      <pc:sldChg chg="addSp delSp modSp mod replTag delTag">
        <pc:chgData name="Bhushan Thapliyal" userId="ddf56c7c4acd496c" providerId="LiveId" clId="{8D75A3F6-F715-48B1-A302-4C50DB02F238}" dt="2024-04-25T16:14:38.580" v="115" actId="478"/>
        <pc:sldMkLst>
          <pc:docMk/>
          <pc:sldMk cId="4066774807" sldId="258"/>
        </pc:sldMkLst>
        <pc:spChg chg="del">
          <ac:chgData name="Bhushan Thapliyal" userId="ddf56c7c4acd496c" providerId="LiveId" clId="{8D75A3F6-F715-48B1-A302-4C50DB02F238}" dt="2024-04-25T16:14:38.580" v="115" actId="478"/>
          <ac:spMkLst>
            <pc:docMk/>
            <pc:sldMk cId="4066774807" sldId="258"/>
            <ac:spMk id="25" creationId="{32DA7DE2-339C-4C60-B7AF-C7DBE07A79B0}"/>
          </ac:spMkLst>
        </pc:spChg>
        <pc:picChg chg="add mod">
          <ac:chgData name="Bhushan Thapliyal" userId="ddf56c7c4acd496c" providerId="LiveId" clId="{8D75A3F6-F715-48B1-A302-4C50DB02F238}" dt="2024-04-25T16:14:01.784" v="76"/>
          <ac:picMkLst>
            <pc:docMk/>
            <pc:sldMk cId="4066774807" sldId="258"/>
            <ac:picMk id="2" creationId="{5FE6007C-A953-3088-5D5A-95F50D4DF8AF}"/>
          </ac:picMkLst>
        </pc:picChg>
      </pc:sldChg>
      <pc:sldChg chg="addSp delSp modSp mod replTag delTag">
        <pc:chgData name="Bhushan Thapliyal" userId="ddf56c7c4acd496c" providerId="LiveId" clId="{8D75A3F6-F715-48B1-A302-4C50DB02F238}" dt="2024-04-25T16:14:41.380" v="120" actId="478"/>
        <pc:sldMkLst>
          <pc:docMk/>
          <pc:sldMk cId="473977947" sldId="259"/>
        </pc:sldMkLst>
        <pc:spChg chg="del">
          <ac:chgData name="Bhushan Thapliyal" userId="ddf56c7c4acd496c" providerId="LiveId" clId="{8D75A3F6-F715-48B1-A302-4C50DB02F238}" dt="2024-04-25T16:14:41.380" v="120" actId="478"/>
          <ac:spMkLst>
            <pc:docMk/>
            <pc:sldMk cId="473977947" sldId="259"/>
            <ac:spMk id="30" creationId="{4F7134AE-97CE-43F8-B838-5DBF46BBFAB9}"/>
          </ac:spMkLst>
        </pc:spChg>
        <pc:picChg chg="add mod">
          <ac:chgData name="Bhushan Thapliyal" userId="ddf56c7c4acd496c" providerId="LiveId" clId="{8D75A3F6-F715-48B1-A302-4C50DB02F238}" dt="2024-04-25T16:13:58.006" v="71"/>
          <ac:picMkLst>
            <pc:docMk/>
            <pc:sldMk cId="473977947" sldId="259"/>
            <ac:picMk id="4" creationId="{EE860E7F-BE48-7A33-728F-7F830C29C9E7}"/>
          </ac:picMkLst>
        </pc:picChg>
      </pc:sldChg>
      <pc:sldChg chg="addSp delSp modSp mod replTag delTag">
        <pc:chgData name="Bhushan Thapliyal" userId="ddf56c7c4acd496c" providerId="LiveId" clId="{8D75A3F6-F715-48B1-A302-4C50DB02F238}" dt="2024-04-25T16:14:45.605" v="125" actId="478"/>
        <pc:sldMkLst>
          <pc:docMk/>
          <pc:sldMk cId="3654016072" sldId="260"/>
        </pc:sldMkLst>
        <pc:spChg chg="del">
          <ac:chgData name="Bhushan Thapliyal" userId="ddf56c7c4acd496c" providerId="LiveId" clId="{8D75A3F6-F715-48B1-A302-4C50DB02F238}" dt="2024-04-25T16:14:45.605" v="125" actId="478"/>
          <ac:spMkLst>
            <pc:docMk/>
            <pc:sldMk cId="3654016072" sldId="260"/>
            <ac:spMk id="14" creationId="{CBEBAE7E-A552-45B4-A7F9-6795BBA53EF6}"/>
          </ac:spMkLst>
        </pc:spChg>
        <pc:picChg chg="add mod">
          <ac:chgData name="Bhushan Thapliyal" userId="ddf56c7c4acd496c" providerId="LiveId" clId="{8D75A3F6-F715-48B1-A302-4C50DB02F238}" dt="2024-04-25T16:13:53.388" v="66"/>
          <ac:picMkLst>
            <pc:docMk/>
            <pc:sldMk cId="3654016072" sldId="260"/>
            <ac:picMk id="5" creationId="{1F55599F-650D-6B97-2947-D6FE90B1E974}"/>
          </ac:picMkLst>
        </pc:picChg>
      </pc:sldChg>
      <pc:sldChg chg="addSp modSp mod replTag delTag">
        <pc:chgData name="Bhushan Thapliyal" userId="ddf56c7c4acd496c" providerId="LiveId" clId="{8D75A3F6-F715-48B1-A302-4C50DB02F238}" dt="2024-04-25T16:16:28.756" v="180" actId="1036"/>
        <pc:sldMkLst>
          <pc:docMk/>
          <pc:sldMk cId="1564279928" sldId="261"/>
        </pc:sldMkLst>
        <pc:spChg chg="mod">
          <ac:chgData name="Bhushan Thapliyal" userId="ddf56c7c4acd496c" providerId="LiveId" clId="{8D75A3F6-F715-48B1-A302-4C50DB02F238}" dt="2024-04-25T16:16:28.756" v="180" actId="1036"/>
          <ac:spMkLst>
            <pc:docMk/>
            <pc:sldMk cId="1564279928" sldId="261"/>
            <ac:spMk id="31" creationId="{1738EE75-CE01-B249-B8DE-E1804EE68550}"/>
          </ac:spMkLst>
        </pc:spChg>
        <pc:picChg chg="add mod">
          <ac:chgData name="Bhushan Thapliyal" userId="ddf56c7c4acd496c" providerId="LiveId" clId="{8D75A3F6-F715-48B1-A302-4C50DB02F238}" dt="2024-04-25T16:13:36.240" v="61"/>
          <ac:picMkLst>
            <pc:docMk/>
            <pc:sldMk cId="1564279928" sldId="261"/>
            <ac:picMk id="6" creationId="{6CF06DEF-D0AF-ED25-68B8-96031C27EB55}"/>
          </ac:picMkLst>
        </pc:picChg>
      </pc:sldChg>
      <pc:sldMasterChg chg="modSp replTag delTag modSldLayout">
        <pc:chgData name="Bhushan Thapliyal" userId="ddf56c7c4acd496c" providerId="LiveId" clId="{8D75A3F6-F715-48B1-A302-4C50DB02F238}" dt="2024-04-25T16:13:28.939" v="55"/>
        <pc:sldMasterMkLst>
          <pc:docMk/>
          <pc:sldMasterMk cId="3104543170" sldId="2147484056"/>
        </pc:sldMasterMkLst>
        <pc:sldLayoutChg chg="modSp replTag delTag">
          <pc:chgData name="Bhushan Thapliyal" userId="ddf56c7c4acd496c" providerId="LiveId" clId="{8D75A3F6-F715-48B1-A302-4C50DB02F238}" dt="2024-04-25T16:13:27.513" v="53"/>
          <pc:sldLayoutMkLst>
            <pc:docMk/>
            <pc:sldMasterMk cId="3104543170" sldId="2147484056"/>
            <pc:sldLayoutMk cId="2984906725" sldId="21474840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25/04/2024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25/04/2024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25/04/2024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25/04/2024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25/04/2024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25/04/2024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25/04/2024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25/04/2024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25/04/2024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25/04/2024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image" Target="../media/image10.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g"/><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hyperlink" Target="https://q-r-code.fr/"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A7245EE-9D37-E5C1-6D4A-9F511BDAED23}"/>
              </a:ext>
            </a:extLst>
          </p:cNvPr>
          <p:cNvPicPr>
            <a:picLocks noChangeAspect="1"/>
          </p:cNvPicPr>
          <p:nvPr/>
        </p:nvPicPr>
        <p:blipFill>
          <a:blip r:embed="rId3"/>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Emmenez-moi</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7822975"/>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Vers les docks</a:t>
            </a:r>
            <a:r>
              <a:rPr lang="fr-FR" sz="1000" baseline="30000" dirty="0">
                <a:latin typeface="Roboto" panose="02000000000000000000" pitchFamily="2" charset="0"/>
                <a:ea typeface="Roboto" panose="02000000000000000000" pitchFamily="2" charset="0"/>
              </a:rPr>
              <a:t>1</a:t>
            </a:r>
            <a:r>
              <a:rPr lang="fr-FR" sz="1000" dirty="0">
                <a:latin typeface="Roboto" panose="02000000000000000000" pitchFamily="2" charset="0"/>
                <a:ea typeface="Roboto" panose="02000000000000000000" pitchFamily="2" charset="0"/>
              </a:rPr>
              <a:t> où le poids et l'ennui</a:t>
            </a:r>
          </a:p>
          <a:p>
            <a:pPr>
              <a:lnSpc>
                <a:spcPts val="1300"/>
              </a:lnSpc>
            </a:pPr>
            <a:r>
              <a:rPr lang="fr-FR" sz="1000" dirty="0">
                <a:latin typeface="Roboto" panose="02000000000000000000" pitchFamily="2" charset="0"/>
                <a:ea typeface="Roboto" panose="02000000000000000000" pitchFamily="2" charset="0"/>
              </a:rPr>
              <a:t>Me courbent le dos</a:t>
            </a:r>
          </a:p>
          <a:p>
            <a:pPr>
              <a:lnSpc>
                <a:spcPts val="1300"/>
              </a:lnSpc>
            </a:pPr>
            <a:r>
              <a:rPr lang="fr-FR" sz="1000" dirty="0">
                <a:latin typeface="Roboto" panose="02000000000000000000" pitchFamily="2" charset="0"/>
                <a:ea typeface="Roboto" panose="02000000000000000000" pitchFamily="2" charset="0"/>
              </a:rPr>
              <a:t>Ils arrivent le ventre alourdi</a:t>
            </a:r>
          </a:p>
          <a:p>
            <a:pPr>
              <a:lnSpc>
                <a:spcPts val="1300"/>
              </a:lnSpc>
            </a:pPr>
            <a:r>
              <a:rPr lang="fr-FR" sz="1000" dirty="0">
                <a:latin typeface="Roboto" panose="02000000000000000000" pitchFamily="2" charset="0"/>
                <a:ea typeface="Roboto" panose="02000000000000000000" pitchFamily="2" charset="0"/>
              </a:rPr>
              <a:t>De fruits, les bateaux</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Ils viennent du bout du monde</a:t>
            </a:r>
          </a:p>
          <a:p>
            <a:pPr>
              <a:lnSpc>
                <a:spcPts val="1300"/>
              </a:lnSpc>
            </a:pPr>
            <a:r>
              <a:rPr lang="fr-FR" sz="1000" dirty="0">
                <a:latin typeface="Roboto" panose="02000000000000000000" pitchFamily="2" charset="0"/>
                <a:ea typeface="Roboto" panose="02000000000000000000" pitchFamily="2" charset="0"/>
              </a:rPr>
              <a:t>Apportant avec eux</a:t>
            </a:r>
          </a:p>
          <a:p>
            <a:pPr>
              <a:lnSpc>
                <a:spcPts val="1300"/>
              </a:lnSpc>
            </a:pPr>
            <a:r>
              <a:rPr lang="fr-FR" sz="1000" dirty="0">
                <a:latin typeface="Roboto" panose="02000000000000000000" pitchFamily="2" charset="0"/>
                <a:ea typeface="Roboto" panose="02000000000000000000" pitchFamily="2" charset="0"/>
              </a:rPr>
              <a:t>Des idées vagabondes</a:t>
            </a:r>
          </a:p>
          <a:p>
            <a:pPr>
              <a:lnSpc>
                <a:spcPts val="1300"/>
              </a:lnSpc>
            </a:pPr>
            <a:r>
              <a:rPr lang="fr-FR" sz="1000" dirty="0">
                <a:latin typeface="Roboto" panose="02000000000000000000" pitchFamily="2" charset="0"/>
                <a:ea typeface="Roboto" panose="02000000000000000000" pitchFamily="2" charset="0"/>
              </a:rPr>
              <a:t>Aux reflets de ciels bleus</a:t>
            </a:r>
          </a:p>
          <a:p>
            <a:pPr>
              <a:lnSpc>
                <a:spcPts val="1300"/>
              </a:lnSpc>
            </a:pPr>
            <a:r>
              <a:rPr lang="fr-FR" sz="1000" dirty="0">
                <a:latin typeface="Roboto" panose="02000000000000000000" pitchFamily="2" charset="0"/>
                <a:ea typeface="Roboto" panose="02000000000000000000" pitchFamily="2" charset="0"/>
              </a:rPr>
              <a:t>De mirages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Traînant un parfum poivré</a:t>
            </a:r>
          </a:p>
          <a:p>
            <a:pPr>
              <a:lnSpc>
                <a:spcPts val="1300"/>
              </a:lnSpc>
            </a:pPr>
            <a:r>
              <a:rPr lang="fr-FR" sz="1000" dirty="0">
                <a:latin typeface="Roboto" panose="02000000000000000000" pitchFamily="2" charset="0"/>
                <a:ea typeface="Roboto" panose="02000000000000000000" pitchFamily="2" charset="0"/>
              </a:rPr>
              <a:t>De pays inconnus</a:t>
            </a:r>
          </a:p>
          <a:p>
            <a:pPr>
              <a:lnSpc>
                <a:spcPts val="1300"/>
              </a:lnSpc>
            </a:pPr>
            <a:r>
              <a:rPr lang="fr-FR" sz="1000" dirty="0">
                <a:latin typeface="Roboto" panose="02000000000000000000" pitchFamily="2" charset="0"/>
                <a:ea typeface="Roboto" panose="02000000000000000000" pitchFamily="2" charset="0"/>
              </a:rPr>
              <a:t>Et d'éternels étés</a:t>
            </a:r>
          </a:p>
          <a:p>
            <a:pPr>
              <a:lnSpc>
                <a:spcPts val="1300"/>
              </a:lnSpc>
            </a:pPr>
            <a:r>
              <a:rPr lang="fr-FR" sz="1000" dirty="0">
                <a:latin typeface="Roboto" panose="02000000000000000000" pitchFamily="2" charset="0"/>
                <a:ea typeface="Roboto" panose="02000000000000000000" pitchFamily="2" charset="0"/>
              </a:rPr>
              <a:t>Où l'on vit presque nus</a:t>
            </a:r>
          </a:p>
          <a:p>
            <a:pPr>
              <a:lnSpc>
                <a:spcPts val="1300"/>
              </a:lnSpc>
            </a:pPr>
            <a:r>
              <a:rPr lang="fr-FR" sz="1000" dirty="0">
                <a:latin typeface="Roboto" panose="02000000000000000000" pitchFamily="2" charset="0"/>
                <a:ea typeface="Roboto" panose="02000000000000000000" pitchFamily="2" charset="0"/>
              </a:rPr>
              <a:t>Sur les plages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Moi qui n'ai connu toute ma vie</a:t>
            </a:r>
          </a:p>
          <a:p>
            <a:pPr>
              <a:lnSpc>
                <a:spcPts val="1300"/>
              </a:lnSpc>
            </a:pPr>
            <a:r>
              <a:rPr lang="fr-FR" sz="1000" dirty="0">
                <a:latin typeface="Roboto" panose="02000000000000000000" pitchFamily="2" charset="0"/>
                <a:ea typeface="Roboto" panose="02000000000000000000" pitchFamily="2" charset="0"/>
              </a:rPr>
              <a:t>Que le ciel du Nord</a:t>
            </a:r>
          </a:p>
          <a:p>
            <a:pPr>
              <a:lnSpc>
                <a:spcPts val="1300"/>
              </a:lnSpc>
            </a:pPr>
            <a:r>
              <a:rPr lang="fr-FR" sz="1000" dirty="0">
                <a:latin typeface="Roboto" panose="02000000000000000000" pitchFamily="2" charset="0"/>
                <a:ea typeface="Roboto" panose="02000000000000000000" pitchFamily="2" charset="0"/>
              </a:rPr>
              <a:t>J'aimerais débarbouiller ce gris</a:t>
            </a:r>
          </a:p>
          <a:p>
            <a:pPr>
              <a:lnSpc>
                <a:spcPts val="1300"/>
              </a:lnSpc>
            </a:pPr>
            <a:r>
              <a:rPr lang="fr-FR" sz="1000" dirty="0">
                <a:latin typeface="Roboto" panose="02000000000000000000" pitchFamily="2" charset="0"/>
                <a:ea typeface="Roboto" panose="02000000000000000000" pitchFamily="2" charset="0"/>
              </a:rPr>
              <a:t>En virant de bord</a:t>
            </a:r>
            <a:r>
              <a:rPr lang="fr-FR" sz="1000" baseline="30000" dirty="0">
                <a:latin typeface="Roboto" panose="02000000000000000000" pitchFamily="2" charset="0"/>
                <a:ea typeface="Roboto" panose="02000000000000000000" pitchFamily="2" charset="0"/>
              </a:rPr>
              <a:t>2</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b="1" dirty="0">
                <a:latin typeface="Roboto" panose="02000000000000000000" pitchFamily="2" charset="0"/>
                <a:ea typeface="Roboto" panose="02000000000000000000" pitchFamily="2" charset="0"/>
              </a:rPr>
              <a:t>Refrain</a:t>
            </a:r>
          </a:p>
          <a:p>
            <a:pPr>
              <a:lnSpc>
                <a:spcPts val="1300"/>
              </a:lnSpc>
            </a:pPr>
            <a:r>
              <a:rPr lang="fr-FR" sz="1000" dirty="0">
                <a:latin typeface="Roboto" panose="02000000000000000000" pitchFamily="2" charset="0"/>
                <a:ea typeface="Roboto" panose="02000000000000000000" pitchFamily="2" charset="0"/>
              </a:rPr>
              <a:t>Emmenez-moi au bout de la terre</a:t>
            </a:r>
          </a:p>
          <a:p>
            <a:pPr>
              <a:lnSpc>
                <a:spcPts val="1300"/>
              </a:lnSpc>
            </a:pPr>
            <a:r>
              <a:rPr lang="fr-FR" sz="1000" dirty="0">
                <a:latin typeface="Roboto" panose="02000000000000000000" pitchFamily="2" charset="0"/>
                <a:ea typeface="Roboto" panose="02000000000000000000" pitchFamily="2" charset="0"/>
              </a:rPr>
              <a:t>Emmenez-moi au pays des merveilles</a:t>
            </a:r>
          </a:p>
          <a:p>
            <a:pPr>
              <a:lnSpc>
                <a:spcPts val="1300"/>
              </a:lnSpc>
            </a:pPr>
            <a:r>
              <a:rPr lang="fr-FR" sz="1000" dirty="0">
                <a:latin typeface="Roboto" panose="02000000000000000000" pitchFamily="2" charset="0"/>
                <a:ea typeface="Roboto" panose="02000000000000000000" pitchFamily="2" charset="0"/>
              </a:rPr>
              <a:t>Il me semble que la misère</a:t>
            </a:r>
          </a:p>
          <a:p>
            <a:pPr>
              <a:lnSpc>
                <a:spcPts val="1300"/>
              </a:lnSpc>
            </a:pPr>
            <a:r>
              <a:rPr lang="fr-FR" sz="1000" dirty="0">
                <a:latin typeface="Roboto" panose="02000000000000000000" pitchFamily="2" charset="0"/>
                <a:ea typeface="Roboto" panose="02000000000000000000" pitchFamily="2" charset="0"/>
              </a:rPr>
              <a:t>Serait moins pénible au soleil</a:t>
            </a:r>
          </a:p>
          <a:p>
            <a:pPr>
              <a:lnSpc>
                <a:spcPts val="1300"/>
              </a:lnSpc>
            </a:pPr>
            <a:endParaRPr lang="fr-FR" sz="1000" dirty="0">
              <a:latin typeface="Roboto" panose="02000000000000000000" pitchFamily="2" charset="0"/>
              <a:ea typeface="Roboto" panose="02000000000000000000" pitchFamily="2" charset="0"/>
            </a:endParaRPr>
          </a:p>
          <a:p>
            <a:pPr lvl="0">
              <a:lnSpc>
                <a:spcPts val="1300"/>
              </a:lnSpc>
            </a:pPr>
            <a:r>
              <a:rPr lang="fr-FR" sz="1000" dirty="0">
                <a:solidFill>
                  <a:prstClr val="black"/>
                </a:solidFill>
                <a:latin typeface="Roboto" panose="02000000000000000000" pitchFamily="2" charset="0"/>
                <a:ea typeface="Roboto" panose="02000000000000000000" pitchFamily="2" charset="0"/>
              </a:rPr>
              <a:t>Dans les bars à la tombée du jour</a:t>
            </a:r>
          </a:p>
          <a:p>
            <a:pPr lvl="0">
              <a:lnSpc>
                <a:spcPts val="1300"/>
              </a:lnSpc>
            </a:pPr>
            <a:r>
              <a:rPr lang="fr-FR" sz="1000" dirty="0">
                <a:solidFill>
                  <a:prstClr val="black"/>
                </a:solidFill>
                <a:latin typeface="Roboto" panose="02000000000000000000" pitchFamily="2" charset="0"/>
                <a:ea typeface="Roboto" panose="02000000000000000000" pitchFamily="2" charset="0"/>
              </a:rPr>
              <a:t>Avec les marins</a:t>
            </a:r>
          </a:p>
          <a:p>
            <a:pPr lvl="0">
              <a:lnSpc>
                <a:spcPts val="1300"/>
              </a:lnSpc>
            </a:pPr>
            <a:r>
              <a:rPr lang="fr-FR" sz="1000" dirty="0">
                <a:solidFill>
                  <a:prstClr val="black"/>
                </a:solidFill>
                <a:latin typeface="Roboto" panose="02000000000000000000" pitchFamily="2" charset="0"/>
                <a:ea typeface="Roboto" panose="02000000000000000000" pitchFamily="2" charset="0"/>
              </a:rPr>
              <a:t>Quand on parle de filles et d'amour</a:t>
            </a:r>
          </a:p>
          <a:p>
            <a:pPr lvl="0">
              <a:lnSpc>
                <a:spcPts val="1300"/>
              </a:lnSpc>
            </a:pPr>
            <a:r>
              <a:rPr lang="fr-FR" sz="1000" dirty="0">
                <a:solidFill>
                  <a:prstClr val="black"/>
                </a:solidFill>
                <a:latin typeface="Roboto" panose="02000000000000000000" pitchFamily="2" charset="0"/>
                <a:ea typeface="Roboto" panose="02000000000000000000" pitchFamily="2" charset="0"/>
              </a:rPr>
              <a:t>Un verre à la main</a:t>
            </a:r>
          </a:p>
          <a:p>
            <a:pPr lvl="0">
              <a:lnSpc>
                <a:spcPts val="1300"/>
              </a:lnSpc>
            </a:pPr>
            <a:endParaRPr lang="fr-FR" sz="1000" dirty="0">
              <a:solidFill>
                <a:prstClr val="black"/>
              </a:solidFill>
              <a:latin typeface="Roboto" panose="02000000000000000000" pitchFamily="2" charset="0"/>
              <a:ea typeface="Roboto" panose="02000000000000000000" pitchFamily="2" charset="0"/>
            </a:endParaRPr>
          </a:p>
          <a:p>
            <a:pPr lvl="0">
              <a:lnSpc>
                <a:spcPts val="1300"/>
              </a:lnSpc>
            </a:pPr>
            <a:r>
              <a:rPr lang="fr-FR" sz="1000" dirty="0">
                <a:solidFill>
                  <a:prstClr val="black"/>
                </a:solidFill>
                <a:latin typeface="Roboto" panose="02000000000000000000" pitchFamily="2" charset="0"/>
                <a:ea typeface="Roboto" panose="02000000000000000000" pitchFamily="2" charset="0"/>
              </a:rPr>
              <a:t>Je perds la notion des choses</a:t>
            </a:r>
          </a:p>
          <a:p>
            <a:pPr lvl="0">
              <a:lnSpc>
                <a:spcPts val="1300"/>
              </a:lnSpc>
            </a:pPr>
            <a:r>
              <a:rPr lang="fr-FR" sz="1000" dirty="0">
                <a:solidFill>
                  <a:prstClr val="black"/>
                </a:solidFill>
                <a:latin typeface="Roboto" panose="02000000000000000000" pitchFamily="2" charset="0"/>
                <a:ea typeface="Roboto" panose="02000000000000000000" pitchFamily="2" charset="0"/>
              </a:rPr>
              <a:t>Et soudain ma pensée</a:t>
            </a:r>
          </a:p>
          <a:p>
            <a:pPr lvl="0">
              <a:lnSpc>
                <a:spcPts val="1300"/>
              </a:lnSpc>
            </a:pPr>
            <a:r>
              <a:rPr lang="fr-FR" sz="1000" dirty="0">
                <a:solidFill>
                  <a:prstClr val="black"/>
                </a:solidFill>
                <a:latin typeface="Roboto" panose="02000000000000000000" pitchFamily="2" charset="0"/>
                <a:ea typeface="Roboto" panose="02000000000000000000" pitchFamily="2" charset="0"/>
              </a:rPr>
              <a:t>M'enlève et me dépose</a:t>
            </a:r>
          </a:p>
          <a:p>
            <a:pPr lvl="0">
              <a:lnSpc>
                <a:spcPts val="1300"/>
              </a:lnSpc>
            </a:pPr>
            <a:r>
              <a:rPr lang="fr-FR" sz="1000" dirty="0">
                <a:solidFill>
                  <a:prstClr val="black"/>
                </a:solidFill>
                <a:latin typeface="Roboto" panose="02000000000000000000" pitchFamily="2" charset="0"/>
                <a:ea typeface="Roboto" panose="02000000000000000000" pitchFamily="2" charset="0"/>
              </a:rPr>
              <a:t>Un merveilleux été</a:t>
            </a:r>
          </a:p>
          <a:p>
            <a:pPr lvl="0">
              <a:lnSpc>
                <a:spcPts val="1300"/>
              </a:lnSpc>
            </a:pPr>
            <a:r>
              <a:rPr lang="fr-FR" sz="1000" dirty="0">
                <a:solidFill>
                  <a:prstClr val="black"/>
                </a:solidFill>
                <a:latin typeface="Roboto" panose="02000000000000000000" pitchFamily="2" charset="0"/>
                <a:ea typeface="Roboto" panose="02000000000000000000" pitchFamily="2" charset="0"/>
              </a:rPr>
              <a:t>Sur la grève</a:t>
            </a:r>
            <a:r>
              <a:rPr lang="fr-FR" sz="1000" baseline="30000" dirty="0">
                <a:solidFill>
                  <a:prstClr val="black"/>
                </a:solidFill>
                <a:latin typeface="Roboto" panose="02000000000000000000" pitchFamily="2" charset="0"/>
                <a:ea typeface="Roboto" panose="02000000000000000000" pitchFamily="2" charset="0"/>
              </a:rPr>
              <a:t>3</a:t>
            </a:r>
          </a:p>
          <a:p>
            <a:pPr>
              <a:lnSpc>
                <a:spcPts val="1300"/>
              </a:lnSpc>
            </a:pPr>
            <a:endParaRPr lang="fr-FR" sz="1000" dirty="0">
              <a:latin typeface="Roboto" panose="02000000000000000000" pitchFamily="2" charset="0"/>
              <a:ea typeface="Roboto" panose="02000000000000000000" pitchFamily="2" charset="0"/>
            </a:endParaRPr>
          </a:p>
          <a:p>
            <a:pPr lvl="0">
              <a:lnSpc>
                <a:spcPts val="1300"/>
              </a:lnSpc>
            </a:pPr>
            <a:r>
              <a:rPr lang="fr-FR" sz="1000" dirty="0">
                <a:solidFill>
                  <a:prstClr val="black"/>
                </a:solidFill>
                <a:latin typeface="Roboto" panose="02000000000000000000" pitchFamily="2" charset="0"/>
                <a:ea typeface="Roboto" panose="02000000000000000000" pitchFamily="2" charset="0"/>
              </a:rPr>
              <a:t>Où je vois tendant les bras</a:t>
            </a:r>
          </a:p>
          <a:p>
            <a:pPr lvl="0">
              <a:lnSpc>
                <a:spcPts val="1300"/>
              </a:lnSpc>
            </a:pPr>
            <a:r>
              <a:rPr lang="fr-FR" sz="1000" dirty="0">
                <a:solidFill>
                  <a:prstClr val="black"/>
                </a:solidFill>
                <a:latin typeface="Roboto" panose="02000000000000000000" pitchFamily="2" charset="0"/>
                <a:ea typeface="Roboto" panose="02000000000000000000" pitchFamily="2" charset="0"/>
              </a:rPr>
              <a:t>L'amour qui comme un fou</a:t>
            </a:r>
          </a:p>
          <a:p>
            <a:pPr lvl="0">
              <a:lnSpc>
                <a:spcPts val="1300"/>
              </a:lnSpc>
            </a:pPr>
            <a:r>
              <a:rPr lang="fr-FR" sz="1000" dirty="0">
                <a:solidFill>
                  <a:prstClr val="black"/>
                </a:solidFill>
                <a:latin typeface="Roboto" panose="02000000000000000000" pitchFamily="2" charset="0"/>
                <a:ea typeface="Roboto" panose="02000000000000000000" pitchFamily="2" charset="0"/>
              </a:rPr>
              <a:t>Court au devant de moi</a:t>
            </a:r>
          </a:p>
          <a:p>
            <a:pPr lvl="0">
              <a:lnSpc>
                <a:spcPts val="1300"/>
              </a:lnSpc>
            </a:pPr>
            <a:r>
              <a:rPr lang="fr-FR" sz="1000" dirty="0">
                <a:solidFill>
                  <a:prstClr val="black"/>
                </a:solidFill>
                <a:latin typeface="Roboto" panose="02000000000000000000" pitchFamily="2" charset="0"/>
                <a:ea typeface="Roboto" panose="02000000000000000000" pitchFamily="2" charset="0"/>
              </a:rPr>
              <a:t>Et je me pends au cou</a:t>
            </a:r>
          </a:p>
          <a:p>
            <a:pPr lvl="0">
              <a:lnSpc>
                <a:spcPts val="1300"/>
              </a:lnSpc>
            </a:pPr>
            <a:r>
              <a:rPr lang="fr-FR" sz="1000" dirty="0">
                <a:solidFill>
                  <a:prstClr val="black"/>
                </a:solidFill>
                <a:latin typeface="Roboto" panose="02000000000000000000" pitchFamily="2" charset="0"/>
                <a:ea typeface="Roboto" panose="02000000000000000000" pitchFamily="2" charset="0"/>
              </a:rPr>
              <a:t>De mon rêve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165685" cy="3485506"/>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cs typeface="Roboto Medium" panose="02000000000000000000" pitchFamily="2" charset="0"/>
              </a:rPr>
              <a:t>Charles Aznavour, né Charles </a:t>
            </a:r>
            <a:r>
              <a:rPr lang="fr-FR" sz="900" kern="1300" dirty="0" err="1">
                <a:latin typeface="Roboto Medium" panose="02000000000000000000" pitchFamily="2" charset="0"/>
                <a:ea typeface="Roboto Medium" panose="02000000000000000000" pitchFamily="2" charset="0"/>
                <a:cs typeface="Roboto Medium" panose="02000000000000000000" pitchFamily="2" charset="0"/>
              </a:rPr>
              <a:t>Aznavourian</a:t>
            </a:r>
            <a:r>
              <a:rPr lang="fr-FR" sz="900" kern="1300" dirty="0">
                <a:latin typeface="Roboto Medium" panose="02000000000000000000" pitchFamily="2" charset="0"/>
                <a:ea typeface="Roboto Medium" panose="02000000000000000000" pitchFamily="2" charset="0"/>
                <a:cs typeface="Roboto Medium" panose="02000000000000000000" pitchFamily="2" charset="0"/>
              </a:rPr>
              <a:t> à Paris et mort  en 2018, est un auteur-compositeur-interprète, acteur et écrivain franco-arménien. Au cours de sa carrière musicale, commencée dans les années 1940, il a enregistré près de 1 200 chansons interprétées en plusieurs langues (français, anglais, italien, espagnol, allemand, arménien, kabyle…). Parmi ses plus grands succès, on peut citer « La bohème », « Emmenez-moi », « Hier encore », « For me formidable » ou encore « Je m’voyais déjà ». Artiste international depuis son premier concert au Carnegie Hall à New York en 1963, il s'est produit sur les scènes du monde entier. </a:t>
            </a:r>
            <a:r>
              <a:rPr lang="fr-FR" sz="900" b="0" i="0" dirty="0">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Charles Aznavour est considéré comme un « ambassadeur de la chanson française à travers le monde ». </a:t>
            </a:r>
            <a:endParaRPr lang="fr-FR" sz="9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8079640"/>
            <a:ext cx="2165684" cy="1118063"/>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Un dock </a:t>
            </a:r>
            <a:r>
              <a:rPr lang="fr-FR" sz="850" dirty="0">
                <a:latin typeface="Roboto" panose="02000000000000000000" pitchFamily="2" charset="0"/>
                <a:ea typeface="Roboto" panose="02000000000000000000" pitchFamily="2" charset="0"/>
              </a:rPr>
              <a:t>: Bassin entouré de quais, pour le chargement et le déchargement des navires.</a:t>
            </a:r>
          </a:p>
          <a:p>
            <a:pPr algn="just">
              <a:lnSpc>
                <a:spcPts val="1080"/>
              </a:lnSpc>
            </a:pPr>
            <a:r>
              <a:rPr lang="fr-FR" sz="850" i="1" dirty="0">
                <a:latin typeface="Roboto" panose="02000000000000000000" pitchFamily="2" charset="0"/>
                <a:ea typeface="Roboto" panose="02000000000000000000" pitchFamily="2" charset="0"/>
              </a:rPr>
              <a:t>2. Virer de bord </a:t>
            </a:r>
            <a:r>
              <a:rPr lang="fr-FR" sz="850" dirty="0">
                <a:latin typeface="Roboto" panose="02000000000000000000" pitchFamily="2" charset="0"/>
                <a:ea typeface="Roboto" panose="02000000000000000000" pitchFamily="2" charset="0"/>
              </a:rPr>
              <a:t>: changer de direction, s’en aller.</a:t>
            </a:r>
          </a:p>
          <a:p>
            <a:pPr algn="just">
              <a:lnSpc>
                <a:spcPts val="1080"/>
              </a:lnSpc>
            </a:pPr>
            <a:r>
              <a:rPr lang="fr-FR" sz="850" i="1" dirty="0">
                <a:latin typeface="Roboto" panose="02000000000000000000" pitchFamily="2" charset="0"/>
                <a:ea typeface="Roboto" panose="02000000000000000000" pitchFamily="2" charset="0"/>
              </a:rPr>
              <a:t>3. La grève </a:t>
            </a:r>
            <a:r>
              <a:rPr lang="fr-FR" sz="850" dirty="0">
                <a:latin typeface="Roboto" panose="02000000000000000000" pitchFamily="2" charset="0"/>
                <a:ea typeface="Roboto" panose="02000000000000000000" pitchFamily="2" charset="0"/>
              </a:rPr>
              <a:t>: terrain plat formé de sables et de graviers, situé au bord de la mer.</a:t>
            </a:r>
          </a:p>
          <a:p>
            <a:pPr algn="just">
              <a:lnSpc>
                <a:spcPts val="1080"/>
              </a:lnSpc>
            </a:pPr>
            <a:r>
              <a:rPr lang="fr-FR" sz="850" i="1" dirty="0">
                <a:latin typeface="Roboto" panose="02000000000000000000" pitchFamily="2" charset="0"/>
                <a:ea typeface="Roboto" panose="02000000000000000000" pitchFamily="2" charset="0"/>
              </a:rPr>
              <a:t>4. Un rafiot : </a:t>
            </a:r>
            <a:r>
              <a:rPr lang="fr-FR" sz="850" dirty="0">
                <a:latin typeface="Roboto" panose="02000000000000000000" pitchFamily="2" charset="0"/>
                <a:ea typeface="Roboto" panose="02000000000000000000" pitchFamily="2" charset="0"/>
              </a:rPr>
              <a:t>un mauvais bateau.</a:t>
            </a:r>
          </a:p>
        </p:txBody>
      </p:sp>
      <p:pic>
        <p:nvPicPr>
          <p:cNvPr id="42" name="Image 41">
            <a:extLst>
              <a:ext uri="{FF2B5EF4-FFF2-40B4-BE49-F238E27FC236}">
                <a16:creationId xmlns:a16="http://schemas.microsoft.com/office/drawing/2014/main" id="{D9A9104C-2407-E548-B464-04F7B4B06FE5}"/>
              </a:ext>
            </a:extLst>
          </p:cNvPr>
          <p:cNvPicPr>
            <a:picLocks noChangeAspect="1"/>
          </p:cNvPicPr>
          <p:nvPr/>
        </p:nvPicPr>
        <p:blipFill>
          <a:blip r:embed="rId4"/>
          <a:stretch>
            <a:fillRect/>
          </a:stretch>
        </p:blipFill>
        <p:spPr>
          <a:xfrm>
            <a:off x="-8258" y="7097"/>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Charles Aznavour</a:t>
            </a:r>
          </a:p>
        </p:txBody>
      </p:sp>
      <p:pic>
        <p:nvPicPr>
          <p:cNvPr id="10" name="Image 9">
            <a:extLst>
              <a:ext uri="{FF2B5EF4-FFF2-40B4-BE49-F238E27FC236}">
                <a16:creationId xmlns:a16="http://schemas.microsoft.com/office/drawing/2014/main" id="{7185C9EB-1A91-FD5E-49DE-5070AD93F843}"/>
              </a:ext>
            </a:extLst>
          </p:cNvPr>
          <p:cNvPicPr>
            <a:picLocks noChangeAspect="1"/>
          </p:cNvPicPr>
          <p:nvPr/>
        </p:nvPicPr>
        <p:blipFill>
          <a:blip r:embed="rId5"/>
          <a:stretch>
            <a:fillRect/>
          </a:stretch>
        </p:blipFill>
        <p:spPr>
          <a:xfrm>
            <a:off x="322240" y="7365881"/>
            <a:ext cx="469900" cy="596900"/>
          </a:xfrm>
          <a:prstGeom prst="rect">
            <a:avLst/>
          </a:prstGeom>
        </p:spPr>
      </p:pic>
      <p:pic>
        <p:nvPicPr>
          <p:cNvPr id="1026" name="Picture 2" descr="Emmenez-moi de Charles Aznavour, CDS chez dynamic-02 - Ref:116948864">
            <a:extLst>
              <a:ext uri="{FF2B5EF4-FFF2-40B4-BE49-F238E27FC236}">
                <a16:creationId xmlns:a16="http://schemas.microsoft.com/office/drawing/2014/main" id="{ECD27103-957F-4DD5-870F-19C6178824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01" y="906379"/>
            <a:ext cx="2148524" cy="21879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A7C2C31-B53A-45C3-80FA-14FB7971050B}"/>
              </a:ext>
            </a:extLst>
          </p:cNvPr>
          <p:cNvSpPr/>
          <p:nvPr/>
        </p:nvSpPr>
        <p:spPr>
          <a:xfrm>
            <a:off x="5071751" y="1810355"/>
            <a:ext cx="3778250" cy="5247911"/>
          </a:xfrm>
          <a:prstGeom prst="rect">
            <a:avLst/>
          </a:prstGeom>
        </p:spPr>
        <p:txBody>
          <a:bodyPr>
            <a:spAutoFit/>
          </a:bodyPr>
          <a:lstStyle/>
          <a:p>
            <a:pPr lvl="0">
              <a:lnSpc>
                <a:spcPts val="1300"/>
              </a:lnSpc>
            </a:pPr>
            <a:r>
              <a:rPr lang="fr-FR" sz="1000" dirty="0">
                <a:solidFill>
                  <a:prstClr val="black"/>
                </a:solidFill>
                <a:latin typeface="Roboto" panose="02000000000000000000" pitchFamily="2" charset="0"/>
                <a:ea typeface="Roboto" panose="02000000000000000000" pitchFamily="2" charset="0"/>
              </a:rPr>
              <a:t>Quand les bars ferment, que les marins</a:t>
            </a:r>
          </a:p>
          <a:p>
            <a:pPr lvl="0">
              <a:lnSpc>
                <a:spcPts val="1300"/>
              </a:lnSpc>
            </a:pPr>
            <a:r>
              <a:rPr lang="fr-FR" sz="1000" dirty="0">
                <a:solidFill>
                  <a:prstClr val="black"/>
                </a:solidFill>
                <a:latin typeface="Roboto" panose="02000000000000000000" pitchFamily="2" charset="0"/>
                <a:ea typeface="Roboto" panose="02000000000000000000" pitchFamily="2" charset="0"/>
              </a:rPr>
              <a:t>Rejoignent leur bord</a:t>
            </a:r>
          </a:p>
          <a:p>
            <a:pPr lvl="0">
              <a:lnSpc>
                <a:spcPts val="1300"/>
              </a:lnSpc>
            </a:pPr>
            <a:r>
              <a:rPr lang="fr-FR" sz="1000" dirty="0">
                <a:solidFill>
                  <a:prstClr val="black"/>
                </a:solidFill>
                <a:latin typeface="Roboto" panose="02000000000000000000" pitchFamily="2" charset="0"/>
                <a:ea typeface="Roboto" panose="02000000000000000000" pitchFamily="2" charset="0"/>
              </a:rPr>
              <a:t>Moi je rêve encore jusqu'au matin</a:t>
            </a:r>
          </a:p>
          <a:p>
            <a:pPr lvl="0">
              <a:lnSpc>
                <a:spcPts val="1300"/>
              </a:lnSpc>
            </a:pPr>
            <a:r>
              <a:rPr lang="fr-FR" sz="1000" dirty="0">
                <a:solidFill>
                  <a:prstClr val="black"/>
                </a:solidFill>
                <a:latin typeface="Roboto" panose="02000000000000000000" pitchFamily="2" charset="0"/>
                <a:ea typeface="Roboto" panose="02000000000000000000" pitchFamily="2" charset="0"/>
              </a:rPr>
              <a:t>Debout sur le port</a:t>
            </a:r>
          </a:p>
          <a:p>
            <a:pPr lvl="0">
              <a:lnSpc>
                <a:spcPts val="1300"/>
              </a:lnSpc>
            </a:pPr>
            <a:endParaRPr lang="fr-FR" sz="1000" dirty="0">
              <a:solidFill>
                <a:prstClr val="black"/>
              </a:solidFill>
              <a:latin typeface="Roboto" panose="02000000000000000000" pitchFamily="2" charset="0"/>
              <a:ea typeface="Roboto" panose="02000000000000000000" pitchFamily="2" charset="0"/>
            </a:endParaRPr>
          </a:p>
          <a:p>
            <a:pPr lvl="0">
              <a:lnSpc>
                <a:spcPts val="1300"/>
              </a:lnSpc>
            </a:pPr>
            <a:r>
              <a:rPr lang="fr-FR" sz="1000" i="1" dirty="0">
                <a:solidFill>
                  <a:prstClr val="black"/>
                </a:solidFill>
                <a:latin typeface="Roboto" panose="02000000000000000000" pitchFamily="2" charset="0"/>
                <a:ea typeface="Roboto" panose="02000000000000000000" pitchFamily="2" charset="0"/>
              </a:rPr>
              <a:t>Refrain</a:t>
            </a:r>
          </a:p>
          <a:p>
            <a:pPr lvl="0">
              <a:lnSpc>
                <a:spcPts val="1300"/>
              </a:lnSpc>
            </a:pPr>
            <a:endParaRPr lang="fr-FR" sz="1000" dirty="0">
              <a:solidFill>
                <a:prstClr val="black"/>
              </a:solidFill>
              <a:latin typeface="Roboto" panose="02000000000000000000" pitchFamily="2" charset="0"/>
              <a:ea typeface="Roboto" panose="02000000000000000000" pitchFamily="2" charset="0"/>
            </a:endParaRPr>
          </a:p>
          <a:p>
            <a:pPr lvl="0">
              <a:lnSpc>
                <a:spcPts val="1300"/>
              </a:lnSpc>
            </a:pPr>
            <a:r>
              <a:rPr lang="fr-FR" sz="1000" dirty="0">
                <a:solidFill>
                  <a:prstClr val="black"/>
                </a:solidFill>
                <a:latin typeface="Roboto" panose="02000000000000000000" pitchFamily="2" charset="0"/>
                <a:ea typeface="Roboto" panose="02000000000000000000" pitchFamily="2" charset="0"/>
              </a:rPr>
              <a:t>Un beau jour sur un rafiot</a:t>
            </a:r>
            <a:r>
              <a:rPr lang="fr-FR" sz="1000" baseline="30000" dirty="0">
                <a:solidFill>
                  <a:prstClr val="black"/>
                </a:solidFill>
                <a:latin typeface="Roboto" panose="02000000000000000000" pitchFamily="2" charset="0"/>
                <a:ea typeface="Roboto" panose="02000000000000000000" pitchFamily="2" charset="0"/>
              </a:rPr>
              <a:t>4</a:t>
            </a:r>
            <a:r>
              <a:rPr lang="fr-FR" sz="1000" dirty="0">
                <a:solidFill>
                  <a:prstClr val="black"/>
                </a:solidFill>
                <a:latin typeface="Roboto" panose="02000000000000000000" pitchFamily="2" charset="0"/>
                <a:ea typeface="Roboto" panose="02000000000000000000" pitchFamily="2" charset="0"/>
              </a:rPr>
              <a:t> craquant</a:t>
            </a:r>
          </a:p>
          <a:p>
            <a:pPr lvl="0">
              <a:lnSpc>
                <a:spcPts val="1300"/>
              </a:lnSpc>
            </a:pPr>
            <a:r>
              <a:rPr lang="fr-FR" sz="1000" dirty="0">
                <a:solidFill>
                  <a:prstClr val="black"/>
                </a:solidFill>
                <a:latin typeface="Roboto" panose="02000000000000000000" pitchFamily="2" charset="0"/>
                <a:ea typeface="Roboto" panose="02000000000000000000" pitchFamily="2" charset="0"/>
              </a:rPr>
              <a:t>De la coque au pont</a:t>
            </a:r>
          </a:p>
          <a:p>
            <a:pPr lvl="0">
              <a:lnSpc>
                <a:spcPts val="1300"/>
              </a:lnSpc>
            </a:pPr>
            <a:r>
              <a:rPr lang="fr-FR" sz="1000" dirty="0">
                <a:solidFill>
                  <a:prstClr val="black"/>
                </a:solidFill>
                <a:latin typeface="Roboto" panose="02000000000000000000" pitchFamily="2" charset="0"/>
                <a:ea typeface="Roboto" panose="02000000000000000000" pitchFamily="2" charset="0"/>
              </a:rPr>
              <a:t>Pour partir je travaillerai dans</a:t>
            </a:r>
          </a:p>
          <a:p>
            <a:pPr lvl="0">
              <a:lnSpc>
                <a:spcPts val="1300"/>
              </a:lnSpc>
            </a:pPr>
            <a:r>
              <a:rPr lang="fr-FR" sz="1000" dirty="0">
                <a:solidFill>
                  <a:prstClr val="black"/>
                </a:solidFill>
                <a:latin typeface="Roboto" panose="02000000000000000000" pitchFamily="2" charset="0"/>
                <a:ea typeface="Roboto" panose="02000000000000000000" pitchFamily="2" charset="0"/>
              </a:rPr>
              <a:t>La </a:t>
            </a:r>
            <a:r>
              <a:rPr lang="fr-FR" sz="1000" dirty="0" err="1">
                <a:solidFill>
                  <a:prstClr val="black"/>
                </a:solidFill>
                <a:latin typeface="Roboto" panose="02000000000000000000" pitchFamily="2" charset="0"/>
                <a:ea typeface="Roboto" panose="02000000000000000000" pitchFamily="2" charset="0"/>
              </a:rPr>
              <a:t>soute</a:t>
            </a:r>
            <a:r>
              <a:rPr lang="fr-FR" sz="1000" dirty="0">
                <a:solidFill>
                  <a:prstClr val="black"/>
                </a:solidFill>
                <a:latin typeface="Roboto" panose="02000000000000000000" pitchFamily="2" charset="0"/>
                <a:ea typeface="Roboto" panose="02000000000000000000" pitchFamily="2" charset="0"/>
              </a:rPr>
              <a:t> à charbon</a:t>
            </a:r>
          </a:p>
          <a:p>
            <a:pPr lvl="0">
              <a:lnSpc>
                <a:spcPts val="1300"/>
              </a:lnSpc>
            </a:pPr>
            <a:endParaRPr lang="fr-FR" sz="1000" dirty="0">
              <a:solidFill>
                <a:prstClr val="black"/>
              </a:solidFill>
              <a:latin typeface="Roboto" panose="02000000000000000000" pitchFamily="2" charset="0"/>
              <a:ea typeface="Roboto" panose="02000000000000000000" pitchFamily="2" charset="0"/>
            </a:endParaRPr>
          </a:p>
          <a:p>
            <a:pPr lvl="0">
              <a:lnSpc>
                <a:spcPts val="1300"/>
              </a:lnSpc>
            </a:pPr>
            <a:r>
              <a:rPr lang="fr-FR" sz="1000" dirty="0">
                <a:solidFill>
                  <a:prstClr val="black"/>
                </a:solidFill>
                <a:latin typeface="Roboto" panose="02000000000000000000" pitchFamily="2" charset="0"/>
                <a:ea typeface="Roboto" panose="02000000000000000000" pitchFamily="2" charset="0"/>
              </a:rPr>
              <a:t>Prenant la route qui mène</a:t>
            </a:r>
          </a:p>
          <a:p>
            <a:pPr lvl="0">
              <a:lnSpc>
                <a:spcPts val="1300"/>
              </a:lnSpc>
            </a:pPr>
            <a:r>
              <a:rPr lang="fr-FR" sz="1000" dirty="0">
                <a:solidFill>
                  <a:prstClr val="black"/>
                </a:solidFill>
                <a:latin typeface="Roboto" panose="02000000000000000000" pitchFamily="2" charset="0"/>
                <a:ea typeface="Roboto" panose="02000000000000000000" pitchFamily="2" charset="0"/>
              </a:rPr>
              <a:t>À mes rêves d'enfant</a:t>
            </a:r>
          </a:p>
          <a:p>
            <a:pPr lvl="0">
              <a:lnSpc>
                <a:spcPts val="1300"/>
              </a:lnSpc>
            </a:pPr>
            <a:r>
              <a:rPr lang="fr-FR" sz="1000" dirty="0">
                <a:solidFill>
                  <a:prstClr val="black"/>
                </a:solidFill>
                <a:latin typeface="Roboto" panose="02000000000000000000" pitchFamily="2" charset="0"/>
                <a:ea typeface="Roboto" panose="02000000000000000000" pitchFamily="2" charset="0"/>
              </a:rPr>
              <a:t>Sur des îles lointaines</a:t>
            </a:r>
          </a:p>
          <a:p>
            <a:pPr lvl="0">
              <a:lnSpc>
                <a:spcPts val="1300"/>
              </a:lnSpc>
            </a:pPr>
            <a:r>
              <a:rPr lang="fr-FR" sz="1000" dirty="0">
                <a:solidFill>
                  <a:prstClr val="black"/>
                </a:solidFill>
                <a:latin typeface="Roboto" panose="02000000000000000000" pitchFamily="2" charset="0"/>
                <a:ea typeface="Roboto" panose="02000000000000000000" pitchFamily="2" charset="0"/>
              </a:rPr>
              <a:t>Où rien n'est important</a:t>
            </a:r>
          </a:p>
          <a:p>
            <a:pPr lvl="0">
              <a:lnSpc>
                <a:spcPts val="1300"/>
              </a:lnSpc>
            </a:pPr>
            <a:r>
              <a:rPr lang="fr-FR" sz="1000" dirty="0">
                <a:solidFill>
                  <a:prstClr val="black"/>
                </a:solidFill>
                <a:latin typeface="Roboto" panose="02000000000000000000" pitchFamily="2" charset="0"/>
                <a:ea typeface="Roboto" panose="02000000000000000000" pitchFamily="2" charset="0"/>
              </a:rPr>
              <a:t>Que de vivre</a:t>
            </a:r>
          </a:p>
          <a:p>
            <a:pPr lvl="0">
              <a:lnSpc>
                <a:spcPts val="1300"/>
              </a:lnSpc>
            </a:pPr>
            <a:endParaRPr lang="fr-FR" sz="1000" dirty="0">
              <a:solidFill>
                <a:prstClr val="black"/>
              </a:solidFill>
              <a:latin typeface="Roboto" panose="02000000000000000000" pitchFamily="2" charset="0"/>
              <a:ea typeface="Roboto" panose="02000000000000000000" pitchFamily="2" charset="0"/>
            </a:endParaRPr>
          </a:p>
          <a:p>
            <a:pPr lvl="0">
              <a:lnSpc>
                <a:spcPts val="1300"/>
              </a:lnSpc>
            </a:pPr>
            <a:r>
              <a:rPr lang="fr-FR" sz="1000" dirty="0">
                <a:solidFill>
                  <a:prstClr val="black"/>
                </a:solidFill>
                <a:latin typeface="Roboto" panose="02000000000000000000" pitchFamily="2" charset="0"/>
                <a:ea typeface="Roboto" panose="02000000000000000000" pitchFamily="2" charset="0"/>
              </a:rPr>
              <a:t>Où les filles alanguies</a:t>
            </a:r>
          </a:p>
          <a:p>
            <a:pPr lvl="0">
              <a:lnSpc>
                <a:spcPts val="1300"/>
              </a:lnSpc>
            </a:pPr>
            <a:r>
              <a:rPr lang="fr-FR" sz="1000" dirty="0">
                <a:solidFill>
                  <a:prstClr val="black"/>
                </a:solidFill>
                <a:latin typeface="Roboto" panose="02000000000000000000" pitchFamily="2" charset="0"/>
                <a:ea typeface="Roboto" panose="02000000000000000000" pitchFamily="2" charset="0"/>
              </a:rPr>
              <a:t>Vous ravissent le cœur</a:t>
            </a:r>
          </a:p>
          <a:p>
            <a:pPr lvl="0">
              <a:lnSpc>
                <a:spcPts val="1300"/>
              </a:lnSpc>
            </a:pPr>
            <a:r>
              <a:rPr lang="fr-FR" sz="1000" dirty="0">
                <a:solidFill>
                  <a:prstClr val="black"/>
                </a:solidFill>
                <a:latin typeface="Roboto" panose="02000000000000000000" pitchFamily="2" charset="0"/>
                <a:ea typeface="Roboto" panose="02000000000000000000" pitchFamily="2" charset="0"/>
              </a:rPr>
              <a:t>En tressant m'a-t-on dit</a:t>
            </a:r>
          </a:p>
          <a:p>
            <a:pPr lvl="0">
              <a:lnSpc>
                <a:spcPts val="1300"/>
              </a:lnSpc>
            </a:pPr>
            <a:r>
              <a:rPr lang="fr-FR" sz="1000" dirty="0">
                <a:solidFill>
                  <a:prstClr val="black"/>
                </a:solidFill>
                <a:latin typeface="Roboto" panose="02000000000000000000" pitchFamily="2" charset="0"/>
                <a:ea typeface="Roboto" panose="02000000000000000000" pitchFamily="2" charset="0"/>
              </a:rPr>
              <a:t>De ces colliers de fleurs</a:t>
            </a:r>
          </a:p>
          <a:p>
            <a:pPr lvl="0">
              <a:lnSpc>
                <a:spcPts val="1300"/>
              </a:lnSpc>
            </a:pPr>
            <a:r>
              <a:rPr lang="fr-FR" sz="1000" dirty="0">
                <a:solidFill>
                  <a:prstClr val="black"/>
                </a:solidFill>
                <a:latin typeface="Roboto" panose="02000000000000000000" pitchFamily="2" charset="0"/>
                <a:ea typeface="Roboto" panose="02000000000000000000" pitchFamily="2" charset="0"/>
              </a:rPr>
              <a:t>Qui enivrent</a:t>
            </a:r>
          </a:p>
          <a:p>
            <a:pPr lvl="0">
              <a:lnSpc>
                <a:spcPts val="1300"/>
              </a:lnSpc>
            </a:pPr>
            <a:endParaRPr lang="fr-FR" sz="1000" dirty="0">
              <a:solidFill>
                <a:prstClr val="black"/>
              </a:solidFill>
              <a:latin typeface="Roboto" panose="02000000000000000000" pitchFamily="2" charset="0"/>
              <a:ea typeface="Roboto" panose="02000000000000000000" pitchFamily="2" charset="0"/>
            </a:endParaRPr>
          </a:p>
          <a:p>
            <a:pPr lvl="0">
              <a:lnSpc>
                <a:spcPts val="1300"/>
              </a:lnSpc>
            </a:pPr>
            <a:r>
              <a:rPr lang="fr-FR" sz="1000" dirty="0">
                <a:solidFill>
                  <a:prstClr val="black"/>
                </a:solidFill>
                <a:latin typeface="Roboto" panose="02000000000000000000" pitchFamily="2" charset="0"/>
                <a:ea typeface="Roboto" panose="02000000000000000000" pitchFamily="2" charset="0"/>
              </a:rPr>
              <a:t>Je fuirai laissant là mon passé</a:t>
            </a:r>
          </a:p>
          <a:p>
            <a:pPr lvl="0">
              <a:lnSpc>
                <a:spcPts val="1300"/>
              </a:lnSpc>
            </a:pPr>
            <a:r>
              <a:rPr lang="fr-FR" sz="1000" dirty="0">
                <a:solidFill>
                  <a:prstClr val="black"/>
                </a:solidFill>
                <a:latin typeface="Roboto" panose="02000000000000000000" pitchFamily="2" charset="0"/>
                <a:ea typeface="Roboto" panose="02000000000000000000" pitchFamily="2" charset="0"/>
              </a:rPr>
              <a:t>Sans aucun remords</a:t>
            </a:r>
          </a:p>
          <a:p>
            <a:pPr lvl="0">
              <a:lnSpc>
                <a:spcPts val="1300"/>
              </a:lnSpc>
            </a:pPr>
            <a:r>
              <a:rPr lang="fr-FR" sz="1000" dirty="0">
                <a:solidFill>
                  <a:prstClr val="black"/>
                </a:solidFill>
                <a:latin typeface="Roboto" panose="02000000000000000000" pitchFamily="2" charset="0"/>
                <a:ea typeface="Roboto" panose="02000000000000000000" pitchFamily="2" charset="0"/>
              </a:rPr>
              <a:t>Sans bagage et le cœur libéré</a:t>
            </a:r>
          </a:p>
          <a:p>
            <a:pPr lvl="0">
              <a:lnSpc>
                <a:spcPts val="1300"/>
              </a:lnSpc>
            </a:pPr>
            <a:r>
              <a:rPr lang="fr-FR" sz="1000" dirty="0">
                <a:solidFill>
                  <a:prstClr val="black"/>
                </a:solidFill>
                <a:latin typeface="Roboto" panose="02000000000000000000" pitchFamily="2" charset="0"/>
                <a:ea typeface="Roboto" panose="02000000000000000000" pitchFamily="2" charset="0"/>
              </a:rPr>
              <a:t>En chantant très fort</a:t>
            </a:r>
          </a:p>
          <a:p>
            <a:pPr lvl="0">
              <a:lnSpc>
                <a:spcPts val="1300"/>
              </a:lnSpc>
            </a:pPr>
            <a:endParaRPr lang="fr-FR" sz="1000" dirty="0">
              <a:solidFill>
                <a:prstClr val="black"/>
              </a:solidFill>
              <a:latin typeface="Roboto" panose="02000000000000000000" pitchFamily="2" charset="0"/>
              <a:ea typeface="Roboto" panose="02000000000000000000" pitchFamily="2" charset="0"/>
            </a:endParaRPr>
          </a:p>
          <a:p>
            <a:pPr lvl="0">
              <a:lnSpc>
                <a:spcPts val="1300"/>
              </a:lnSpc>
            </a:pPr>
            <a:r>
              <a:rPr lang="fr-FR" sz="1000" i="1" dirty="0">
                <a:solidFill>
                  <a:prstClr val="black"/>
                </a:solidFill>
                <a:latin typeface="Roboto" panose="02000000000000000000" pitchFamily="2" charset="0"/>
                <a:ea typeface="Roboto" panose="02000000000000000000" pitchFamily="2" charset="0"/>
              </a:rPr>
              <a:t>Refrain</a:t>
            </a:r>
          </a:p>
        </p:txBody>
      </p:sp>
      <p:pic>
        <p:nvPicPr>
          <p:cNvPr id="3" name="Image 2">
            <a:extLst>
              <a:ext uri="{FF2B5EF4-FFF2-40B4-BE49-F238E27FC236}">
                <a16:creationId xmlns:a16="http://schemas.microsoft.com/office/drawing/2014/main" id="{139CBE61-3886-0FB6-AD7E-D7ED056F0E6F}"/>
              </a:ext>
            </a:extLst>
          </p:cNvPr>
          <p:cNvPicPr>
            <a:picLocks noChangeAspect="1"/>
          </p:cNvPicPr>
          <p:nvPr/>
        </p:nvPicPr>
        <p:blipFill>
          <a:blip r:embed="rId7"/>
          <a:srcRect/>
          <a:stretch/>
        </p:blipFill>
        <p:spPr>
          <a:xfrm>
            <a:off x="-1" y="10152907"/>
            <a:ext cx="7559675" cy="539523"/>
          </a:xfrm>
          <a:prstGeom prst="rect">
            <a:avLst/>
          </a:prstGeom>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9C78F9-7651-EAD4-D769-19ADDF111712}"/>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3430904522"/>
              </p:ext>
            </p:extLst>
          </p:nvPr>
        </p:nvGraphicFramePr>
        <p:xfrm>
          <a:off x="1130984" y="2016359"/>
          <a:ext cx="5717287" cy="6972333"/>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536466">
                <a:tc>
                  <a:txBody>
                    <a:bodyPr/>
                    <a:lstStyle/>
                    <a:p>
                      <a:pPr algn="r"/>
                      <a:r>
                        <a:rPr lang="fr-FR" sz="5300" b="1" i="0" dirty="0">
                          <a:solidFill>
                            <a:srgbClr val="E77E9C"/>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nSpc>
                          <a:spcPts val="1300"/>
                        </a:lnSpc>
                      </a:pPr>
                      <a:r>
                        <a:rPr lang="fr-FR" sz="1000" b="0" i="1" kern="1300" baseline="0" dirty="0">
                          <a:solidFill>
                            <a:schemeClr val="tx1"/>
                          </a:solidFill>
                          <a:latin typeface="Roboto" panose="02000000000000000000" pitchFamily="2" charset="0"/>
                          <a:ea typeface="Roboto" panose="02000000000000000000" pitchFamily="2" charset="0"/>
                        </a:rPr>
                        <a:t>Mettre un chronomètre et lancer deux minutes.</a:t>
                      </a:r>
                    </a:p>
                    <a:p>
                      <a:pPr>
                        <a:lnSpc>
                          <a:spcPts val="1300"/>
                        </a:lnSpc>
                      </a:pPr>
                      <a:r>
                        <a:rPr lang="fr-FR" sz="1000" b="0" i="1" kern="1300" baseline="0" dirty="0">
                          <a:solidFill>
                            <a:schemeClr val="tx1"/>
                          </a:solidFill>
                          <a:latin typeface="Roboto" panose="02000000000000000000" pitchFamily="2" charset="0"/>
                          <a:ea typeface="Roboto" panose="02000000000000000000" pitchFamily="2" charset="0"/>
                        </a:rPr>
                        <a:t>Faire deux groupes. </a:t>
                      </a:r>
                    </a:p>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Dressez la liste la plus longue possible.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Groupe 1 : </a:t>
                      </a:r>
                      <a:r>
                        <a:rPr lang="fr-FR" sz="1000" b="0" i="1" kern="1300" baseline="0" dirty="0">
                          <a:solidFill>
                            <a:schemeClr val="tx1"/>
                          </a:solidFill>
                          <a:latin typeface="Roboto" panose="02000000000000000000" pitchFamily="2" charset="0"/>
                          <a:ea typeface="Roboto" panose="02000000000000000000" pitchFamily="2" charset="0"/>
                        </a:rPr>
                        <a:t>Dans un port : que trouve-t-on ? Que fait-on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Groupe 2 : </a:t>
                      </a:r>
                      <a:r>
                        <a:rPr lang="fr-FR" sz="1000" b="0" i="1" kern="1300" baseline="0" dirty="0">
                          <a:solidFill>
                            <a:schemeClr val="tx1"/>
                          </a:solidFill>
                          <a:latin typeface="Roboto" panose="02000000000000000000" pitchFamily="2" charset="0"/>
                          <a:ea typeface="Roboto" panose="02000000000000000000" pitchFamily="2" charset="0"/>
                        </a:rPr>
                        <a:t>Au pays des merveilles : que trouve-t-on ? Que fait-on ?</a:t>
                      </a: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331960">
                <a:tc>
                  <a:txBody>
                    <a:bodyPr/>
                    <a:lstStyle/>
                    <a:p>
                      <a:pPr algn="r"/>
                      <a:r>
                        <a:rPr lang="fr-FR" sz="5300" b="1" i="0" dirty="0">
                          <a:solidFill>
                            <a:srgbClr val="E77E9C"/>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sz="1000" b="0" kern="1200" baseline="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p>
                    <a:p>
                      <a:pPr marL="228600" indent="-228600">
                        <a:buAutoNum type="alphaUcPeriod"/>
                      </a:pPr>
                      <a:r>
                        <a:rPr lang="fr-FR" sz="1000" b="0" kern="1300" baseline="0" dirty="0">
                          <a:solidFill>
                            <a:schemeClr val="tx1"/>
                          </a:solidFill>
                          <a:latin typeface="Roboto" panose="02000000000000000000" pitchFamily="2" charset="0"/>
                          <a:ea typeface="Roboto" panose="02000000000000000000" pitchFamily="2" charset="0"/>
                        </a:rPr>
                        <a:t>Lisez cet extrait de la chanson et complétez-le avec vos propres idées avant d’écouter la chanson :</a:t>
                      </a:r>
                    </a:p>
                    <a:p>
                      <a:pPr marL="0" indent="0">
                        <a:buNone/>
                      </a:pPr>
                      <a:endParaRPr lang="fr-FR" sz="1000" b="1" kern="1300" baseline="0" dirty="0">
                        <a:solidFill>
                          <a:schemeClr val="tx1"/>
                        </a:solidFill>
                        <a:latin typeface="Roboto" panose="02000000000000000000" pitchFamily="2" charset="0"/>
                        <a:ea typeface="Roboto" panose="02000000000000000000" pitchFamily="2" charset="0"/>
                      </a:endParaRPr>
                    </a:p>
                    <a:p>
                      <a:pPr marL="0" indent="0">
                        <a:buNone/>
                      </a:pPr>
                      <a:r>
                        <a:rPr lang="fr-FR" sz="1000" b="0" i="1" kern="1300" baseline="0" dirty="0">
                          <a:solidFill>
                            <a:schemeClr val="tx1"/>
                          </a:solidFill>
                          <a:latin typeface="Roboto" panose="02000000000000000000" pitchFamily="2" charset="0"/>
                          <a:ea typeface="Roboto" panose="02000000000000000000" pitchFamily="2" charset="0"/>
                        </a:rPr>
                        <a:t>Emmenez-moi au…</a:t>
                      </a:r>
                    </a:p>
                    <a:p>
                      <a:pPr marL="0" indent="0">
                        <a:buNone/>
                      </a:pPr>
                      <a:r>
                        <a:rPr lang="fr-FR" sz="1000" b="0" i="1" kern="1300" baseline="0" dirty="0">
                          <a:solidFill>
                            <a:schemeClr val="tx1"/>
                          </a:solidFill>
                          <a:latin typeface="Roboto" panose="02000000000000000000" pitchFamily="2" charset="0"/>
                          <a:ea typeface="Roboto" panose="02000000000000000000" pitchFamily="2" charset="0"/>
                        </a:rPr>
                        <a:t>Emmenez-moi au pays des…</a:t>
                      </a:r>
                    </a:p>
                    <a:p>
                      <a:r>
                        <a:rPr lang="fr-FR" sz="1000" b="0" i="1" kern="1300" baseline="0" dirty="0">
                          <a:solidFill>
                            <a:schemeClr val="tx1"/>
                          </a:solidFill>
                          <a:latin typeface="Roboto" panose="02000000000000000000" pitchFamily="2" charset="0"/>
                          <a:ea typeface="Roboto" panose="02000000000000000000" pitchFamily="2" charset="0"/>
                        </a:rPr>
                        <a:t>Il me semble que…</a:t>
                      </a:r>
                    </a:p>
                    <a:p>
                      <a:r>
                        <a:rPr lang="fr-FR" sz="1000" b="0" i="1" kern="1300" baseline="0" dirty="0">
                          <a:solidFill>
                            <a:schemeClr val="tx1"/>
                          </a:solidFill>
                          <a:latin typeface="Roboto" panose="02000000000000000000" pitchFamily="2" charset="0"/>
                          <a:ea typeface="Roboto" panose="02000000000000000000" pitchFamily="2" charset="0"/>
                        </a:rPr>
                        <a:t>Serait moins pénible au…</a:t>
                      </a:r>
                    </a:p>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Écoutez et comparez les paroles avec vos hypothèses.</a:t>
                      </a:r>
                    </a:p>
                    <a:p>
                      <a:endParaRPr lang="fr-FR" sz="1000" b="1"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B. Donnez trois éléments du pays des merveilles, rêvé par le chanteur :</a:t>
                      </a:r>
                    </a:p>
                    <a:p>
                      <a:r>
                        <a:rPr lang="fr-FR" sz="1000" b="0" kern="1300" baseline="0" dirty="0">
                          <a:solidFill>
                            <a:schemeClr val="tx1"/>
                          </a:solidFill>
                          <a:latin typeface="Roboto" panose="02000000000000000000" pitchFamily="2" charset="0"/>
                          <a:ea typeface="Roboto" panose="02000000000000000000" pitchFamily="2" charset="0"/>
                        </a:rPr>
                        <a:t>-</a:t>
                      </a:r>
                    </a:p>
                    <a:p>
                      <a:r>
                        <a:rPr lang="fr-FR" sz="1000" b="0" kern="1300" baseline="0" dirty="0">
                          <a:solidFill>
                            <a:schemeClr val="tx1"/>
                          </a:solidFill>
                          <a:latin typeface="Roboto" panose="02000000000000000000" pitchFamily="2" charset="0"/>
                          <a:ea typeface="Roboto" panose="02000000000000000000" pitchFamily="2" charset="0"/>
                        </a:rPr>
                        <a:t>-</a:t>
                      </a:r>
                    </a:p>
                    <a:p>
                      <a:r>
                        <a:rPr lang="fr-FR" sz="1000" b="0" kern="1300" baseline="0" dirty="0">
                          <a:solidFill>
                            <a:schemeClr val="tx1"/>
                          </a:solidFill>
                          <a:latin typeface="Roboto" panose="02000000000000000000" pitchFamily="2" charset="0"/>
                          <a:ea typeface="Roboto" panose="02000000000000000000" pitchFamily="2" charset="0"/>
                        </a:rPr>
                        <a:t>-</a:t>
                      </a:r>
                    </a:p>
                    <a:p>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C. Chantez le refrain !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E77E9C"/>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i="1" kern="1300" baseline="0" dirty="0">
                          <a:solidFill>
                            <a:schemeClr val="tx1"/>
                          </a:solidFill>
                          <a:latin typeface="Roboto" panose="02000000000000000000" pitchFamily="2" charset="0"/>
                          <a:ea typeface="Roboto" panose="02000000000000000000" pitchFamily="2" charset="0"/>
                        </a:rPr>
                        <a:t>Projeter les trois tableaux de la fiche matériel. </a:t>
                      </a:r>
                    </a:p>
                    <a:p>
                      <a:r>
                        <a:rPr lang="fr-FR" sz="1000" b="0" kern="1300" baseline="0" dirty="0">
                          <a:solidFill>
                            <a:schemeClr val="tx1"/>
                          </a:solidFill>
                          <a:latin typeface="Roboto" panose="02000000000000000000" pitchFamily="2" charset="0"/>
                          <a:ea typeface="Roboto" panose="02000000000000000000" pitchFamily="2" charset="0"/>
                        </a:rPr>
                        <a:t>Choisissez le tableau qui vous semble correspondre le mieux à l’ailleurs décrit dans la chanson. Justifiez votre choix.</a:t>
                      </a:r>
                    </a:p>
                    <a:p>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Prolongement possible : générez votre tableau idéal grâce à l’IA (</a:t>
                      </a:r>
                      <a:r>
                        <a:rPr lang="fr-FR" sz="1000" b="0" kern="1300" baseline="0" dirty="0" err="1">
                          <a:solidFill>
                            <a:schemeClr val="tx1"/>
                          </a:solidFill>
                          <a:latin typeface="Roboto" panose="02000000000000000000" pitchFamily="2" charset="0"/>
                          <a:ea typeface="Roboto" panose="02000000000000000000" pitchFamily="2" charset="0"/>
                        </a:rPr>
                        <a:t>Firefly</a:t>
                      </a:r>
                      <a:r>
                        <a:rPr lang="fr-FR" sz="1000" b="0" kern="1300" baseline="0" dirty="0">
                          <a:solidFill>
                            <a:schemeClr val="tx1"/>
                          </a:solidFill>
                          <a:latin typeface="Roboto" panose="02000000000000000000" pitchFamily="2" charset="0"/>
                          <a:ea typeface="Roboto" panose="02000000000000000000" pitchFamily="2" charset="0"/>
                        </a:rPr>
                        <a:t>, par exemple) en détaillant votre prompt. Décrivez-le oralement. </a:t>
                      </a:r>
                    </a:p>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gridSpan="3">
                  <a:txBody>
                    <a:bodyPr/>
                    <a:lstStyle/>
                    <a:p>
                      <a:endParaRPr lang="fr-FR" sz="1000" b="1"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b="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48" name="Image 47">
            <a:extLst>
              <a:ext uri="{FF2B5EF4-FFF2-40B4-BE49-F238E27FC236}">
                <a16:creationId xmlns:a16="http://schemas.microsoft.com/office/drawing/2014/main" id="{2A8FDBC5-AF1D-100C-EE10-4161DA0793C0}"/>
              </a:ext>
            </a:extLst>
          </p:cNvPr>
          <p:cNvPicPr>
            <a:picLocks noChangeAspect="1"/>
          </p:cNvPicPr>
          <p:nvPr/>
        </p:nvPicPr>
        <p:blipFill>
          <a:blip r:embed="rId4"/>
          <a:stretch>
            <a:fillRect/>
          </a:stretch>
        </p:blipFill>
        <p:spPr>
          <a:xfrm>
            <a:off x="1875705" y="2217509"/>
            <a:ext cx="508000" cy="508000"/>
          </a:xfrm>
          <a:prstGeom prst="rect">
            <a:avLst/>
          </a:prstGeom>
        </p:spPr>
      </p:pic>
      <p:pic>
        <p:nvPicPr>
          <p:cNvPr id="50" name="Image 49">
            <a:extLst>
              <a:ext uri="{FF2B5EF4-FFF2-40B4-BE49-F238E27FC236}">
                <a16:creationId xmlns:a16="http://schemas.microsoft.com/office/drawing/2014/main" id="{00E64235-43BF-E943-7EC4-33C66226904D}"/>
              </a:ext>
            </a:extLst>
          </p:cNvPr>
          <p:cNvPicPr>
            <a:picLocks noChangeAspect="1"/>
          </p:cNvPicPr>
          <p:nvPr/>
        </p:nvPicPr>
        <p:blipFill>
          <a:blip r:embed="rId5"/>
          <a:stretch>
            <a:fillRect/>
          </a:stretch>
        </p:blipFill>
        <p:spPr>
          <a:xfrm>
            <a:off x="1875705" y="3748602"/>
            <a:ext cx="508000" cy="5080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6" y="719184"/>
            <a:ext cx="2587920"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Emmenez-moi » </a:t>
            </a:r>
          </a:p>
          <a:p>
            <a:r>
              <a:rPr lang="fr-FR" sz="1200" dirty="0">
                <a:latin typeface="Roboto" panose="02000000000000000000" pitchFamily="2" charset="0"/>
                <a:ea typeface="Roboto" panose="02000000000000000000" pitchFamily="2" charset="0"/>
              </a:rPr>
              <a:t>Charles Aznavour</a:t>
            </a:r>
          </a:p>
        </p:txBody>
      </p:sp>
      <p:pic>
        <p:nvPicPr>
          <p:cNvPr id="24" name="Image 23">
            <a:extLst>
              <a:ext uri="{FF2B5EF4-FFF2-40B4-BE49-F238E27FC236}">
                <a16:creationId xmlns:a16="http://schemas.microsoft.com/office/drawing/2014/main" id="{DB666CC0-5FC6-44D2-BF0A-4ECF4882A7E2}"/>
              </a:ext>
            </a:extLst>
          </p:cNvPr>
          <p:cNvPicPr>
            <a:picLocks noChangeAspect="1"/>
          </p:cNvPicPr>
          <p:nvPr/>
        </p:nvPicPr>
        <p:blipFill>
          <a:blip r:embed="rId6"/>
          <a:stretch>
            <a:fillRect/>
          </a:stretch>
        </p:blipFill>
        <p:spPr>
          <a:xfrm>
            <a:off x="-8258" y="-1328"/>
            <a:ext cx="2743200" cy="660400"/>
          </a:xfrm>
          <a:prstGeom prst="rect">
            <a:avLst/>
          </a:prstGeom>
        </p:spPr>
      </p:pic>
      <p:pic>
        <p:nvPicPr>
          <p:cNvPr id="17" name="Image 16">
            <a:extLst>
              <a:ext uri="{FF2B5EF4-FFF2-40B4-BE49-F238E27FC236}">
                <a16:creationId xmlns:a16="http://schemas.microsoft.com/office/drawing/2014/main" id="{236CE448-DB00-404E-BDA7-6F6C66061DE0}"/>
              </a:ext>
            </a:extLst>
          </p:cNvPr>
          <p:cNvPicPr>
            <a:picLocks noChangeAspect="1"/>
          </p:cNvPicPr>
          <p:nvPr/>
        </p:nvPicPr>
        <p:blipFill>
          <a:blip r:embed="rId4"/>
          <a:stretch>
            <a:fillRect/>
          </a:stretch>
        </p:blipFill>
        <p:spPr>
          <a:xfrm>
            <a:off x="1875705" y="6500490"/>
            <a:ext cx="508000" cy="508000"/>
          </a:xfrm>
          <a:prstGeom prst="rect">
            <a:avLst/>
          </a:prstGeom>
        </p:spPr>
      </p:pic>
      <p:pic>
        <p:nvPicPr>
          <p:cNvPr id="2" name="Image 1">
            <a:extLst>
              <a:ext uri="{FF2B5EF4-FFF2-40B4-BE49-F238E27FC236}">
                <a16:creationId xmlns:a16="http://schemas.microsoft.com/office/drawing/2014/main" id="{4BEE500D-65E5-0299-0A79-C5451E698BCB}"/>
              </a:ext>
            </a:extLst>
          </p:cNvPr>
          <p:cNvPicPr>
            <a:picLocks noChangeAspect="1"/>
          </p:cNvPicPr>
          <p:nvPr/>
        </p:nvPicPr>
        <p:blipFill>
          <a:blip r:embed="rId7"/>
          <a:srcRect/>
          <a:stretch/>
        </p:blipFill>
        <p:spPr>
          <a:xfrm>
            <a:off x="-1" y="10152907"/>
            <a:ext cx="7559675" cy="539523"/>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5AD165A-A932-9631-830A-51738D76A8F8}"/>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289496873"/>
              </p:ext>
            </p:extLst>
          </p:nvPr>
        </p:nvGraphicFramePr>
        <p:xfrm>
          <a:off x="864394" y="964406"/>
          <a:ext cx="6369404" cy="9548811"/>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E77E9C"/>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Fermez les yeux. Écoutez le texte lu par le professeur et répondez mentalement aux questions. Laissez-vous porter par votre imagination !</a:t>
                      </a:r>
                    </a:p>
                    <a:p>
                      <a:endParaRPr lang="fr-FR" sz="1000" b="0" i="1" kern="1300" baseline="0" dirty="0">
                        <a:solidFill>
                          <a:schemeClr val="dk1"/>
                        </a:solidFill>
                        <a:effectLst/>
                        <a:latin typeface="Roboto Medium" panose="02000000000000000000" pitchFamily="2" charset="0"/>
                        <a:ea typeface="Roboto Medium" panose="02000000000000000000" pitchFamily="2" charset="0"/>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 Vous partez en voyage. Vous êtes sur un bateau. Comment est-il ?</a:t>
                      </a: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Vous partez pour un pays merveilleux. Quel est ce pays ? Existe-t-il ou est-ce un pays imaginaire ? </a:t>
                      </a: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Vous allez sur le pont du bateau et sentez le vent sur votre visage. Comment vous sentez-vous ? </a:t>
                      </a: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La traversée est agréable. </a:t>
                      </a: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Vous arrivez au port, qui voyez-vous ? Comment est l’accueil ? </a:t>
                      </a: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Quelles sont les odeurs, les couleurs ? </a:t>
                      </a: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Vous marchez sur l’île. Comment vous sentez-vous ? Que faites-vous ? </a:t>
                      </a: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Vous allez sur la plage, vous vous allongez sur le sable. Vous sentez le soleil sur votre visage et sur tout votre corps. </a:t>
                      </a: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Vous rouvrez lentement les yeux. »</a:t>
                      </a:r>
                    </a:p>
                    <a:p>
                      <a:endParaRPr lang="fr-FR" sz="1000" b="0" i="1" kern="1300" baseline="0" dirty="0">
                        <a:solidFill>
                          <a:schemeClr val="dk1"/>
                        </a:solidFill>
                        <a:effectLst/>
                        <a:latin typeface="Roboto Medium" panose="02000000000000000000" pitchFamily="2" charset="0"/>
                        <a:ea typeface="Roboto Medium" panose="02000000000000000000" pitchFamily="2" charset="0"/>
                        <a:cs typeface="+mn-cs"/>
                      </a:endParaRPr>
                    </a:p>
                    <a:p>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À deux, racontez votre rêve.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E9C"/>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466005">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Écoutez le début de la chanson jusqu’au premier refrain. Concentrez-vous sur le rythme. Cochez les bonnes réponses.</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panose="02000000000000000000"/>
                          <a:ea typeface="+mn-ea"/>
                          <a:cs typeface="+mn-cs"/>
                        </a:rPr>
                        <a:t>Au début, le chanteur insiste sur… </a:t>
                      </a:r>
                      <a:r>
                        <a:rPr lang="fr-FR" sz="1000" b="0" i="0" kern="1300" baseline="0" dirty="0">
                          <a:solidFill>
                            <a:schemeClr val="dk1"/>
                          </a:solidFill>
                          <a:effectLst/>
                          <a:latin typeface="Roboto" panose="02000000000000000000"/>
                          <a:ea typeface="+mn-ea"/>
                          <a:cs typeface="+mn-cs"/>
                          <a:sym typeface="Wingdings" panose="05000000000000000000" pitchFamily="2" charset="2"/>
                        </a:rPr>
                        <a:t> </a:t>
                      </a:r>
                      <a:r>
                        <a:rPr lang="fr-FR" sz="1000" b="0" i="0" kern="1300" baseline="0" dirty="0">
                          <a:solidFill>
                            <a:schemeClr val="dk1"/>
                          </a:solidFill>
                          <a:effectLst/>
                          <a:latin typeface="Roboto" panose="02000000000000000000"/>
                          <a:ea typeface="+mn-ea"/>
                          <a:cs typeface="+mn-cs"/>
                        </a:rPr>
                        <a:t>la première / </a:t>
                      </a:r>
                      <a:r>
                        <a:rPr lang="fr-FR" sz="1000" b="0" i="0" kern="1300" baseline="0" dirty="0">
                          <a:solidFill>
                            <a:schemeClr val="dk1"/>
                          </a:solidFill>
                          <a:effectLst/>
                          <a:latin typeface="Roboto" panose="02000000000000000000"/>
                          <a:ea typeface="+mn-ea"/>
                          <a:cs typeface="+mn-cs"/>
                          <a:sym typeface="Wingdings" panose="05000000000000000000" pitchFamily="2" charset="2"/>
                        </a:rPr>
                        <a:t> </a:t>
                      </a:r>
                      <a:r>
                        <a:rPr lang="fr-FR" sz="1000" b="0" i="0" kern="1300" baseline="0" dirty="0">
                          <a:solidFill>
                            <a:schemeClr val="dk1"/>
                          </a:solidFill>
                          <a:effectLst/>
                          <a:latin typeface="Roboto" panose="02000000000000000000"/>
                          <a:ea typeface="+mn-ea"/>
                          <a:cs typeface="+mn-cs"/>
                        </a:rPr>
                        <a:t>dernière syllabe.</a:t>
                      </a:r>
                    </a:p>
                    <a:p>
                      <a:r>
                        <a:rPr lang="fr-FR" sz="1000" b="0" i="0" kern="1300" baseline="0" dirty="0">
                          <a:solidFill>
                            <a:schemeClr val="dk1"/>
                          </a:solidFill>
                          <a:effectLst/>
                          <a:latin typeface="Roboto" panose="02000000000000000000"/>
                          <a:ea typeface="+mn-ea"/>
                          <a:cs typeface="+mn-cs"/>
                        </a:rPr>
                        <a:t>Puis il… </a:t>
                      </a:r>
                      <a:r>
                        <a:rPr lang="fr-FR" sz="1000" b="0" i="0" kern="1300" baseline="0" dirty="0">
                          <a:solidFill>
                            <a:schemeClr val="dk1"/>
                          </a:solidFill>
                          <a:effectLst/>
                          <a:latin typeface="Roboto" panose="02000000000000000000"/>
                          <a:ea typeface="+mn-ea"/>
                          <a:cs typeface="+mn-cs"/>
                          <a:sym typeface="Wingdings" panose="05000000000000000000" pitchFamily="2" charset="2"/>
                        </a:rPr>
                        <a:t> </a:t>
                      </a:r>
                      <a:r>
                        <a:rPr lang="fr-FR" sz="1000" b="0" i="0" kern="1300" baseline="0" dirty="0">
                          <a:solidFill>
                            <a:schemeClr val="dk1"/>
                          </a:solidFill>
                          <a:effectLst/>
                          <a:latin typeface="Roboto" panose="02000000000000000000"/>
                          <a:ea typeface="+mn-ea"/>
                          <a:cs typeface="+mn-cs"/>
                        </a:rPr>
                        <a:t>accélère en enchaînant les mots / </a:t>
                      </a:r>
                      <a:r>
                        <a:rPr lang="fr-FR" sz="1000" b="0" i="0" kern="1300" baseline="0" dirty="0">
                          <a:solidFill>
                            <a:schemeClr val="dk1"/>
                          </a:solidFill>
                          <a:effectLst/>
                          <a:latin typeface="Roboto" panose="02000000000000000000"/>
                          <a:ea typeface="+mn-ea"/>
                          <a:cs typeface="+mn-cs"/>
                          <a:sym typeface="Wingdings" panose="05000000000000000000" pitchFamily="2" charset="2"/>
                        </a:rPr>
                        <a:t> </a:t>
                      </a:r>
                      <a:r>
                        <a:rPr lang="fr-FR" sz="1000" b="0" i="0" kern="1300" baseline="0" dirty="0">
                          <a:solidFill>
                            <a:schemeClr val="dk1"/>
                          </a:solidFill>
                          <a:effectLst/>
                          <a:latin typeface="Roboto" panose="02000000000000000000"/>
                          <a:ea typeface="+mn-ea"/>
                          <a:cs typeface="+mn-cs"/>
                        </a:rPr>
                        <a:t>ralentit en détachant chaque mot.</a:t>
                      </a:r>
                    </a:p>
                    <a:p>
                      <a:r>
                        <a:rPr lang="fr-FR" sz="1000" b="0" i="0" kern="1300" baseline="0" dirty="0">
                          <a:latin typeface="Roboto" panose="02000000000000000000"/>
                        </a:rPr>
                        <a:t>Le refrain est plus… </a:t>
                      </a:r>
                      <a:r>
                        <a:rPr lang="fr-FR" sz="1000" b="0" i="0" kern="1300" baseline="0" dirty="0">
                          <a:solidFill>
                            <a:schemeClr val="dk1"/>
                          </a:solidFill>
                          <a:effectLst/>
                          <a:latin typeface="Roboto" panose="02000000000000000000"/>
                          <a:ea typeface="+mn-ea"/>
                          <a:cs typeface="+mn-cs"/>
                          <a:sym typeface="Wingdings" panose="05000000000000000000" pitchFamily="2" charset="2"/>
                        </a:rPr>
                        <a:t> </a:t>
                      </a:r>
                      <a:r>
                        <a:rPr lang="fr-FR" sz="1000" b="0" i="0" kern="1300" baseline="0" dirty="0">
                          <a:latin typeface="Roboto" panose="02000000000000000000"/>
                        </a:rPr>
                        <a:t>lent / </a:t>
                      </a:r>
                      <a:r>
                        <a:rPr lang="fr-FR" sz="1000" b="0" i="0" kern="1300" baseline="0" dirty="0">
                          <a:solidFill>
                            <a:schemeClr val="dk1"/>
                          </a:solidFill>
                          <a:effectLst/>
                          <a:latin typeface="Roboto" panose="02000000000000000000"/>
                          <a:ea typeface="+mn-ea"/>
                          <a:cs typeface="+mn-cs"/>
                          <a:sym typeface="Wingdings" panose="05000000000000000000" pitchFamily="2" charset="2"/>
                        </a:rPr>
                        <a:t> </a:t>
                      </a:r>
                      <a:r>
                        <a:rPr lang="fr-FR" sz="1000" b="0" i="0" kern="1300" baseline="0" dirty="0">
                          <a:latin typeface="Roboto" panose="02000000000000000000"/>
                        </a:rPr>
                        <a:t>rapide.</a:t>
                      </a:r>
                    </a:p>
                    <a:p>
                      <a:pPr marL="0" indent="0">
                        <a:buFont typeface="Wingdings" panose="05000000000000000000" pitchFamily="2" charset="2"/>
                        <a:buNone/>
                      </a:pPr>
                      <a:endParaRPr lang="fr-FR" sz="1000" b="0" i="0" kern="1300" baseline="0" dirty="0">
                        <a:latin typeface="Roboto" panose="02000000000000000000" pitchFamily="2" charset="0"/>
                      </a:endParaRPr>
                    </a:p>
                    <a:p>
                      <a:pPr marL="0" indent="0">
                        <a:buFont typeface="Wingdings" panose="05000000000000000000" pitchFamily="2" charset="2"/>
                        <a:buNone/>
                      </a:pPr>
                      <a:r>
                        <a:rPr lang="fr-FR" sz="1000" b="0" i="0" kern="1300" baseline="0" dirty="0">
                          <a:latin typeface="Roboto" panose="02000000000000000000" pitchFamily="2" charset="0"/>
                          <a:cs typeface="Times New Roman" panose="02020603050405020304" pitchFamily="18" charset="0"/>
                        </a:rPr>
                        <a:t>→ </a:t>
                      </a:r>
                      <a:r>
                        <a:rPr lang="fr-FR" sz="1000" b="0" i="0" kern="1300" baseline="0" dirty="0">
                          <a:latin typeface="Roboto" panose="02000000000000000000" pitchFamily="2" charset="0"/>
                        </a:rPr>
                        <a:t>Quelles impressions vous donnent ces changements de rythme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E77E9C"/>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lgn="just">
                        <a:buAutoNum type="alphaUcPeriod"/>
                      </a:pPr>
                      <a:r>
                        <a:rPr lang="fr-FR" sz="1000" b="0" kern="1300" baseline="0" dirty="0">
                          <a:solidFill>
                            <a:schemeClr val="dk1"/>
                          </a:solidFill>
                          <a:effectLst/>
                          <a:latin typeface="Roboto Medium" panose="02000000000000000000" pitchFamily="2" charset="0"/>
                          <a:ea typeface="+mn-ea"/>
                          <a:cs typeface="+mn-cs"/>
                        </a:rPr>
                        <a:t>Écoutez la chanson en vous concentrant sur les paroles. Complétez le tableau avec les éléments qui font référence à l’« ici » (l’endroit où vit le chanteur) ou à l’« ailleurs » (le lieu où il aimerait être, dont il rêve).</a:t>
                      </a:r>
                      <a:endParaRPr lang="fr-FR" sz="1000" b="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45" name="Image 44">
            <a:extLst>
              <a:ext uri="{FF2B5EF4-FFF2-40B4-BE49-F238E27FC236}">
                <a16:creationId xmlns:a16="http://schemas.microsoft.com/office/drawing/2014/main" id="{938189F1-917F-991F-C78A-1C1B49B235CA}"/>
              </a:ext>
            </a:extLst>
          </p:cNvPr>
          <p:cNvPicPr>
            <a:picLocks noChangeAspect="1"/>
          </p:cNvPicPr>
          <p:nvPr/>
        </p:nvPicPr>
        <p:blipFill>
          <a:blip r:embed="rId4"/>
          <a:stretch>
            <a:fillRect/>
          </a:stretch>
        </p:blipFill>
        <p:spPr>
          <a:xfrm>
            <a:off x="1875705" y="4880994"/>
            <a:ext cx="508000" cy="508000"/>
          </a:xfrm>
          <a:prstGeom prst="rect">
            <a:avLst/>
          </a:prstGeom>
        </p:spPr>
      </p:pic>
      <p:pic>
        <p:nvPicPr>
          <p:cNvPr id="46" name="Image 45">
            <a:extLst>
              <a:ext uri="{FF2B5EF4-FFF2-40B4-BE49-F238E27FC236}">
                <a16:creationId xmlns:a16="http://schemas.microsoft.com/office/drawing/2014/main" id="{EAB9131D-CDE4-1C8E-5C65-786F7BD2F140}"/>
              </a:ext>
            </a:extLst>
          </p:cNvPr>
          <p:cNvPicPr>
            <a:picLocks noChangeAspect="1"/>
          </p:cNvPicPr>
          <p:nvPr/>
        </p:nvPicPr>
        <p:blipFill>
          <a:blip r:embed="rId5"/>
          <a:stretch>
            <a:fillRect/>
          </a:stretch>
        </p:blipFill>
        <p:spPr>
          <a:xfrm>
            <a:off x="1875705" y="6817093"/>
            <a:ext cx="508000" cy="508000"/>
          </a:xfrm>
          <a:prstGeom prst="rect">
            <a:avLst/>
          </a:prstGeom>
        </p:spPr>
      </p:pic>
      <p:pic>
        <p:nvPicPr>
          <p:cNvPr id="24" name="Image 23">
            <a:extLst>
              <a:ext uri="{FF2B5EF4-FFF2-40B4-BE49-F238E27FC236}">
                <a16:creationId xmlns:a16="http://schemas.microsoft.com/office/drawing/2014/main" id="{CB5C18C6-EDC2-4134-9B28-F200AA01CCEF}"/>
              </a:ext>
            </a:extLst>
          </p:cNvPr>
          <p:cNvPicPr>
            <a:picLocks noChangeAspect="1"/>
          </p:cNvPicPr>
          <p:nvPr/>
        </p:nvPicPr>
        <p:blipFill>
          <a:blip r:embed="rId6"/>
          <a:stretch>
            <a:fillRect/>
          </a:stretch>
        </p:blipFill>
        <p:spPr>
          <a:xfrm>
            <a:off x="-8258" y="5496"/>
            <a:ext cx="2743200" cy="660400"/>
          </a:xfrm>
          <a:prstGeom prst="rect">
            <a:avLst/>
          </a:prstGeom>
        </p:spPr>
      </p:pic>
      <p:sp>
        <p:nvSpPr>
          <p:cNvPr id="29" name="ZoneTexte 28">
            <a:extLst>
              <a:ext uri="{FF2B5EF4-FFF2-40B4-BE49-F238E27FC236}">
                <a16:creationId xmlns:a16="http://schemas.microsoft.com/office/drawing/2014/main" id="{60E1F561-B351-45FE-BD9E-53A7D426A792}"/>
              </a:ext>
            </a:extLst>
          </p:cNvPr>
          <p:cNvSpPr txBox="1"/>
          <p:nvPr/>
        </p:nvSpPr>
        <p:spPr>
          <a:xfrm>
            <a:off x="325876" y="719184"/>
            <a:ext cx="2478739"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Emmenez-moi » </a:t>
            </a:r>
          </a:p>
          <a:p>
            <a:r>
              <a:rPr lang="fr-FR" sz="1200" dirty="0">
                <a:latin typeface="Roboto" panose="02000000000000000000" pitchFamily="2" charset="0"/>
                <a:ea typeface="Roboto" panose="02000000000000000000" pitchFamily="2" charset="0"/>
              </a:rPr>
              <a:t>Charles Aznavour</a:t>
            </a:r>
          </a:p>
        </p:txBody>
      </p:sp>
      <p:pic>
        <p:nvPicPr>
          <p:cNvPr id="19" name="Image 18">
            <a:extLst>
              <a:ext uri="{FF2B5EF4-FFF2-40B4-BE49-F238E27FC236}">
                <a16:creationId xmlns:a16="http://schemas.microsoft.com/office/drawing/2014/main" id="{F8F2EC01-6BA9-4481-A933-A985C1D26E3F}"/>
              </a:ext>
            </a:extLst>
          </p:cNvPr>
          <p:cNvPicPr>
            <a:picLocks noChangeAspect="1"/>
          </p:cNvPicPr>
          <p:nvPr/>
        </p:nvPicPr>
        <p:blipFill>
          <a:blip r:embed="rId4"/>
          <a:stretch>
            <a:fillRect/>
          </a:stretch>
        </p:blipFill>
        <p:spPr>
          <a:xfrm>
            <a:off x="1900804" y="1370746"/>
            <a:ext cx="508000" cy="508000"/>
          </a:xfrm>
          <a:prstGeom prst="rect">
            <a:avLst/>
          </a:prstGeom>
        </p:spPr>
      </p:pic>
      <p:pic>
        <p:nvPicPr>
          <p:cNvPr id="4" name="Image 3">
            <a:extLst>
              <a:ext uri="{FF2B5EF4-FFF2-40B4-BE49-F238E27FC236}">
                <a16:creationId xmlns:a16="http://schemas.microsoft.com/office/drawing/2014/main" id="{9641652B-BFB7-49AC-B0E7-CE718C426EB0}"/>
              </a:ext>
            </a:extLst>
          </p:cNvPr>
          <p:cNvPicPr>
            <a:picLocks noChangeAspect="1"/>
          </p:cNvPicPr>
          <p:nvPr/>
        </p:nvPicPr>
        <p:blipFill>
          <a:blip r:embed="rId7"/>
          <a:stretch>
            <a:fillRect/>
          </a:stretch>
        </p:blipFill>
        <p:spPr>
          <a:xfrm>
            <a:off x="2736850" y="7569403"/>
            <a:ext cx="4554098" cy="2431801"/>
          </a:xfrm>
          <a:prstGeom prst="rect">
            <a:avLst/>
          </a:prstGeom>
        </p:spPr>
      </p:pic>
      <p:pic>
        <p:nvPicPr>
          <p:cNvPr id="2" name="Image 1">
            <a:extLst>
              <a:ext uri="{FF2B5EF4-FFF2-40B4-BE49-F238E27FC236}">
                <a16:creationId xmlns:a16="http://schemas.microsoft.com/office/drawing/2014/main" id="{5FE6007C-A953-3088-5D5A-95F50D4DF8AF}"/>
              </a:ext>
            </a:extLst>
          </p:cNvPr>
          <p:cNvPicPr>
            <a:picLocks noChangeAspect="1"/>
          </p:cNvPicPr>
          <p:nvPr/>
        </p:nvPicPr>
        <p:blipFill>
          <a:blip r:embed="rId8"/>
          <a:srcRect/>
          <a:stretch/>
        </p:blipFill>
        <p:spPr>
          <a:xfrm>
            <a:off x="-1" y="10152907"/>
            <a:ext cx="7559675" cy="539523"/>
          </a:xfrm>
          <a:prstGeom prst="rect">
            <a:avLst/>
          </a:prstGeom>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BFDEC0C-0D8D-EE0D-E8E4-EE81AC9E9728}"/>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584291555"/>
              </p:ext>
            </p:extLst>
          </p:nvPr>
        </p:nvGraphicFramePr>
        <p:xfrm>
          <a:off x="864394" y="1128713"/>
          <a:ext cx="6369404" cy="1113333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0">
                <a:tc rowSpan="3">
                  <a:txBody>
                    <a:bodyPr/>
                    <a:lstStyle/>
                    <a:p>
                      <a:pPr algn="r"/>
                      <a:endParaRPr lang="fr-FR" sz="5300" b="1" i="0" baseline="0" dirty="0">
                        <a:solidFill>
                          <a:srgbClr val="E77E9C"/>
                        </a:solidFill>
                        <a:latin typeface="Proto Grotesk" panose="02000000000000000000" pitchFamily="2" charset="0"/>
                      </a:endParaRPr>
                    </a:p>
                    <a:p>
                      <a:pPr algn="r"/>
                      <a:endParaRPr lang="fr-FR" sz="5300" b="1" i="0" baseline="0" dirty="0">
                        <a:solidFill>
                          <a:srgbClr val="E77E9C"/>
                        </a:solidFill>
                        <a:latin typeface="Proto Grotesk" panose="02000000000000000000" pitchFamily="2" charset="0"/>
                      </a:endParaRPr>
                    </a:p>
                    <a:p>
                      <a:pPr algn="r"/>
                      <a:endParaRPr lang="fr-FR" sz="5300" b="1" i="0" baseline="0" dirty="0">
                        <a:solidFill>
                          <a:srgbClr val="E77E9C"/>
                        </a:solidFill>
                        <a:latin typeface="Proto Grotesk" panose="02000000000000000000" pitchFamily="2" charset="0"/>
                      </a:endParaRPr>
                    </a:p>
                    <a:p>
                      <a:pPr algn="r"/>
                      <a:r>
                        <a:rPr lang="fr-FR" sz="5300" b="1" i="0" baseline="0" dirty="0">
                          <a:solidFill>
                            <a:srgbClr val="E77E9C"/>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p>
                      <a:endParaRPr lang="fr-FR" dirty="0"/>
                    </a:p>
                    <a:p>
                      <a:endParaRPr lang="fr-FR" dirty="0"/>
                    </a:p>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0"/>
                      <a:r>
                        <a:rPr lang="fr-FR" sz="1000" b="0" i="0" u="none" strike="noStrike" kern="1200" dirty="0">
                          <a:solidFill>
                            <a:schemeClr val="dk1"/>
                          </a:solidFill>
                          <a:effectLst/>
                          <a:latin typeface="Roboto" panose="02000000000000000000"/>
                          <a:ea typeface="+mn-ea"/>
                          <a:cs typeface="+mn-cs"/>
                        </a:rPr>
                        <a:t>B. Lisez ces phrases extraites de la chanson :</a:t>
                      </a:r>
                    </a:p>
                    <a:p>
                      <a:pPr algn="ctr" rtl="0"/>
                      <a:r>
                        <a:rPr lang="fr-FR" sz="1000" b="0" i="1" u="none" strike="noStrike" kern="1200" dirty="0">
                          <a:solidFill>
                            <a:schemeClr val="dk1"/>
                          </a:solidFill>
                          <a:effectLst/>
                          <a:latin typeface="Roboto" panose="02000000000000000000"/>
                          <a:ea typeface="+mn-ea"/>
                          <a:cs typeface="+mn-cs"/>
                        </a:rPr>
                        <a:t>« Le poids et l'ennui me courbent le dos »</a:t>
                      </a:r>
                    </a:p>
                    <a:p>
                      <a:pPr algn="ctr" rtl="0"/>
                      <a:r>
                        <a:rPr lang="fr-FR" sz="1000" b="0" i="1" u="none" strike="noStrike" kern="1200" dirty="0">
                          <a:solidFill>
                            <a:schemeClr val="dk1"/>
                          </a:solidFill>
                          <a:effectLst/>
                          <a:latin typeface="Roboto" panose="02000000000000000000"/>
                          <a:ea typeface="+mn-ea"/>
                          <a:cs typeface="+mn-cs"/>
                        </a:rPr>
                        <a:t>« Ils arrivent le ventre alourdi de fruits, les bateaux »</a:t>
                      </a:r>
                    </a:p>
                    <a:p>
                      <a:pPr algn="ctr" rtl="0"/>
                      <a:r>
                        <a:rPr lang="fr-FR" sz="1000" b="0" i="1" u="none" strike="noStrike" kern="1200" dirty="0">
                          <a:solidFill>
                            <a:schemeClr val="dk1"/>
                          </a:solidFill>
                          <a:effectLst/>
                          <a:latin typeface="Roboto" panose="02000000000000000000"/>
                          <a:ea typeface="+mn-ea"/>
                          <a:cs typeface="+mn-cs"/>
                        </a:rPr>
                        <a:t>« L'amour qui, comme un fou, court au devant de moi »</a:t>
                      </a:r>
                    </a:p>
                    <a:p>
                      <a:pPr algn="just" rtl="0"/>
                      <a:endParaRPr lang="fr-FR" sz="1000" b="0" i="0" u="none" strike="noStrike" kern="1200" dirty="0">
                        <a:solidFill>
                          <a:schemeClr val="dk1"/>
                        </a:solidFill>
                        <a:effectLst/>
                        <a:latin typeface="Roboto" panose="02000000000000000000"/>
                        <a:ea typeface="+mn-ea"/>
                        <a:cs typeface="+mn-cs"/>
                      </a:endParaRPr>
                    </a:p>
                    <a:p>
                      <a:pPr algn="just" rtl="0"/>
                      <a:r>
                        <a:rPr lang="fr-FR" sz="1000" b="0" i="0" u="none" strike="noStrike" kern="1200" dirty="0">
                          <a:solidFill>
                            <a:schemeClr val="dk1"/>
                          </a:solidFill>
                          <a:effectLst/>
                          <a:latin typeface="Roboto" panose="02000000000000000000"/>
                          <a:ea typeface="+mn-ea"/>
                          <a:cs typeface="+mn-cs"/>
                        </a:rPr>
                        <a:t>Quelle figure de style retrouve-t-on dans les trois phrases ? Expliquez.</a:t>
                      </a:r>
                    </a:p>
                    <a:p>
                      <a:pPr algn="just" rtl="0"/>
                      <a:r>
                        <a:rPr lang="fr-FR" sz="1000" b="0" i="0" kern="1300" baseline="0" dirty="0">
                          <a:solidFill>
                            <a:schemeClr val="dk1"/>
                          </a:solidFill>
                          <a:effectLst/>
                          <a:latin typeface="Roboto" panose="02000000000000000000"/>
                          <a:ea typeface="+mn-ea"/>
                          <a:cs typeface="+mn-cs"/>
                          <a:sym typeface="Wingdings" panose="05000000000000000000" pitchFamily="2" charset="2"/>
                        </a:rPr>
                        <a:t> Une opposition</a:t>
                      </a:r>
                    </a:p>
                    <a:p>
                      <a:pPr algn="just" rtl="0"/>
                      <a:r>
                        <a:rPr lang="fr-FR" sz="1000" b="0" i="0" kern="1300" baseline="0" dirty="0">
                          <a:solidFill>
                            <a:schemeClr val="dk1"/>
                          </a:solidFill>
                          <a:effectLst/>
                          <a:latin typeface="Roboto" panose="02000000000000000000"/>
                          <a:ea typeface="+mn-ea"/>
                          <a:cs typeface="+mn-cs"/>
                          <a:sym typeface="Wingdings" panose="05000000000000000000" pitchFamily="2" charset="2"/>
                        </a:rPr>
                        <a:t> Une personnification</a:t>
                      </a:r>
                    </a:p>
                    <a:p>
                      <a:pPr algn="just" rtl="0"/>
                      <a:r>
                        <a:rPr lang="fr-FR" sz="1000" b="0" i="0" kern="1300" baseline="0" dirty="0">
                          <a:solidFill>
                            <a:schemeClr val="dk1"/>
                          </a:solidFill>
                          <a:effectLst/>
                          <a:latin typeface="Roboto" panose="02000000000000000000"/>
                          <a:ea typeface="+mn-ea"/>
                          <a:cs typeface="+mn-cs"/>
                          <a:sym typeface="Wingdings" panose="05000000000000000000" pitchFamily="2" charset="2"/>
                        </a:rPr>
                        <a:t> Une comparaison</a:t>
                      </a:r>
                      <a:endParaRPr lang="fr-FR" sz="1000" b="0" i="0" u="none" strike="noStrike" kern="1200" dirty="0">
                        <a:solidFill>
                          <a:schemeClr val="dk1"/>
                        </a:solidFill>
                        <a:effectLst/>
                        <a:latin typeface="Roboto" panose="02000000000000000000"/>
                        <a:ea typeface="+mn-ea"/>
                        <a:cs typeface="+mn-cs"/>
                      </a:endParaRPr>
                    </a:p>
                    <a:p>
                      <a:pPr algn="ctr" rtl="0"/>
                      <a:endParaRPr lang="fr-FR" sz="1000" b="0" i="1" u="none" strike="noStrike" kern="1200" dirty="0">
                        <a:solidFill>
                          <a:schemeClr val="dk1"/>
                        </a:solidFill>
                        <a:effectLst/>
                        <a:latin typeface="Roboto" panose="02000000000000000000"/>
                        <a:ea typeface="+mn-ea"/>
                        <a:cs typeface="+mn-cs"/>
                      </a:endParaRPr>
                    </a:p>
                    <a:p>
                      <a:pPr algn="ctr" rtl="0"/>
                      <a:endParaRPr lang="fr-FR" sz="1000" b="0" i="1" u="none" strike="noStrike" kern="1200" dirty="0">
                        <a:solidFill>
                          <a:schemeClr val="dk1"/>
                        </a:solidFill>
                        <a:effectLst/>
                        <a:latin typeface="Roboto" panose="02000000000000000000"/>
                        <a:ea typeface="+mn-ea"/>
                        <a:cs typeface="+mn-cs"/>
                      </a:endParaRPr>
                    </a:p>
                    <a:p>
                      <a:pPr algn="just" rtl="0"/>
                      <a:r>
                        <a:rPr lang="fr-FR" sz="1000" b="0" i="0" u="none" strike="noStrike" kern="1200" dirty="0">
                          <a:solidFill>
                            <a:schemeClr val="dk1"/>
                          </a:solidFill>
                          <a:effectLst/>
                          <a:latin typeface="Roboto" panose="02000000000000000000"/>
                          <a:ea typeface="+mn-ea"/>
                          <a:cs typeface="+mn-cs"/>
                        </a:rPr>
                        <a:t>C. </a:t>
                      </a:r>
                      <a:r>
                        <a:rPr lang="fr-FR" sz="1000" b="0" i="1" u="none" strike="noStrike" kern="1200" dirty="0">
                          <a:solidFill>
                            <a:schemeClr val="dk1"/>
                          </a:solidFill>
                          <a:effectLst/>
                          <a:latin typeface="Roboto" panose="02000000000000000000"/>
                          <a:ea typeface="+mn-ea"/>
                          <a:cs typeface="+mn-cs"/>
                        </a:rPr>
                        <a:t>« La misère serait moins pénible au soleil »</a:t>
                      </a:r>
                      <a:endParaRPr lang="fr-FR" sz="1000" b="0" i="1" dirty="0">
                        <a:effectLst/>
                        <a:latin typeface="Roboto" panose="02000000000000000000"/>
                      </a:endParaRPr>
                    </a:p>
                    <a:p>
                      <a:r>
                        <a:rPr lang="fr-FR" sz="1000" b="0" i="0" u="none" strike="noStrike" kern="1200" dirty="0">
                          <a:solidFill>
                            <a:schemeClr val="dk1"/>
                          </a:solidFill>
                          <a:effectLst/>
                          <a:latin typeface="Roboto" panose="02000000000000000000"/>
                          <a:ea typeface="+mn-ea"/>
                          <a:cs typeface="+mn-cs"/>
                        </a:rPr>
                        <a:t>Reformulez cet extrait de la chanson avec vos propres mots.</a:t>
                      </a:r>
                    </a:p>
                    <a:p>
                      <a:r>
                        <a:rPr lang="fr-FR" sz="1000" b="0" i="0" u="none" strike="noStrike" kern="1200" dirty="0">
                          <a:solidFill>
                            <a:schemeClr val="dk1"/>
                          </a:solidFill>
                          <a:effectLst/>
                          <a:latin typeface="Roboto" panose="02000000000000000000"/>
                          <a:ea typeface="+mn-ea"/>
                          <a:cs typeface="+mn-cs"/>
                        </a:rPr>
                        <a:t>Êtes-vous d’accord avec Aznavour ? Pourquoi ?</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endParaRPr lang="fr-FR" sz="1400" b="1" i="0" kern="1300" baseline="0" dirty="0">
                        <a:latin typeface="Roboto" panose="02000000000000000000" pitchFamily="2" charset="0"/>
                      </a:endParaRPr>
                    </a:p>
                    <a:p>
                      <a:endParaRPr lang="fr-FR" sz="1200" b="0"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a:t>
                      </a:r>
                    </a:p>
                    <a:p>
                      <a:pPr algn="just"/>
                      <a:r>
                        <a:rPr lang="fr-FR" sz="1000" b="0" i="0" kern="1300" baseline="0" dirty="0">
                          <a:solidFill>
                            <a:schemeClr val="dk1"/>
                          </a:solidFill>
                          <a:effectLst/>
                          <a:latin typeface="Roboto Medium" panose="02000000000000000000" pitchFamily="2" charset="0"/>
                          <a:ea typeface="+mn-ea"/>
                          <a:cs typeface="+mn-cs"/>
                        </a:rPr>
                        <a:t>Expliquez la chanson à un ami qui ne parle pas français. Il a déjà entendu cette chanson, mais il ne sait pas de quoi elle parle. Expliquez-lui le message de la chanson. </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09610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À l’occasion de la célébration du centenaire de Charles Aznavour, votre établissement vous demande de créer des panneaux d’exposition interactifs sur l’artiste, sa vie et ses chansons.</a:t>
                      </a:r>
                    </a:p>
                    <a:p>
                      <a:pPr algn="just"/>
                      <a:r>
                        <a:rPr lang="fr-FR" sz="1000" b="0" i="0" kern="1300" baseline="0" dirty="0">
                          <a:solidFill>
                            <a:schemeClr val="dk1"/>
                          </a:solidFill>
                          <a:effectLst/>
                          <a:latin typeface="Roboto Medium" panose="02000000000000000000" pitchFamily="2" charset="0"/>
                          <a:ea typeface="+mn-ea"/>
                          <a:cs typeface="+mn-cs"/>
                        </a:rPr>
                        <a:t>Faites des groupes et partagez-vous les axes choisis. </a:t>
                      </a:r>
                    </a:p>
                    <a:p>
                      <a:pPr algn="just"/>
                      <a:r>
                        <a:rPr lang="fr-FR" sz="1000" b="0" i="0" kern="1300" baseline="0" dirty="0">
                          <a:solidFill>
                            <a:schemeClr val="dk1"/>
                          </a:solidFill>
                          <a:effectLst/>
                          <a:latin typeface="Roboto Medium" panose="02000000000000000000" pitchFamily="2" charset="0"/>
                          <a:ea typeface="+mn-ea"/>
                          <a:cs typeface="+mn-cs"/>
                        </a:rPr>
                        <a:t>Sur chaque panneau, ajoutez un QR code avec des liens vers des chansons d’Aznavour ou des sites utiles. Utilisez un générateur de QR codes, comme </a:t>
                      </a:r>
                      <a:r>
                        <a:rPr lang="fr-FR" sz="1000" b="0" i="0" kern="1300" baseline="0" dirty="0">
                          <a:solidFill>
                            <a:schemeClr val="dk1"/>
                          </a:solidFill>
                          <a:effectLst/>
                          <a:latin typeface="Roboto Medium" panose="02000000000000000000" pitchFamily="2" charset="0"/>
                          <a:ea typeface="+mn-ea"/>
                          <a:cs typeface="+mn-cs"/>
                          <a:hlinkClick r:id="rId4"/>
                        </a:rPr>
                        <a:t>https://q-r-code.fr/</a:t>
                      </a:r>
                      <a:r>
                        <a:rPr lang="fr-FR" sz="1000" b="0" i="0" kern="1300" baseline="0" dirty="0">
                          <a:solidFill>
                            <a:schemeClr val="dk1"/>
                          </a:solidFill>
                          <a:effectLst/>
                          <a:latin typeface="Roboto Medium" panose="02000000000000000000" pitchFamily="2" charset="0"/>
                          <a:ea typeface="+mn-ea"/>
                          <a:cs typeface="+mn-cs"/>
                        </a:rPr>
                        <a:t>, par exemple.</a:t>
                      </a:r>
                    </a:p>
                    <a:p>
                      <a:pPr algn="just"/>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Dans une interview, le juge et écrivain Éric Halphen évoque la chanson « Emmenez-moi ». Écoutez l’interview en flashant le QR code.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Medium" panose="02000000000000000000" pitchFamily="2" charset="0"/>
                          <a:ea typeface="+mn-ea"/>
                          <a:cs typeface="+mn-cs"/>
                        </a:rPr>
                        <a:t>Que lui rappelle cette chanson ?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Et vous, quelle chanson vous rappelle des souvenirs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41" name="Image 40">
            <a:extLst>
              <a:ext uri="{FF2B5EF4-FFF2-40B4-BE49-F238E27FC236}">
                <a16:creationId xmlns:a16="http://schemas.microsoft.com/office/drawing/2014/main" id="{0B5427E1-AE00-E059-DA32-75302719EB45}"/>
              </a:ext>
            </a:extLst>
          </p:cNvPr>
          <p:cNvPicPr>
            <a:picLocks noChangeAspect="1"/>
          </p:cNvPicPr>
          <p:nvPr/>
        </p:nvPicPr>
        <p:blipFill>
          <a:blip r:embed="rId5"/>
          <a:stretch>
            <a:fillRect/>
          </a:stretch>
        </p:blipFill>
        <p:spPr>
          <a:xfrm>
            <a:off x="1921869" y="5654045"/>
            <a:ext cx="508000" cy="508000"/>
          </a:xfrm>
          <a:prstGeom prst="rect">
            <a:avLst/>
          </a:prstGeom>
        </p:spPr>
      </p:pic>
      <p:pic>
        <p:nvPicPr>
          <p:cNvPr id="47" name="Image 46">
            <a:extLst>
              <a:ext uri="{FF2B5EF4-FFF2-40B4-BE49-F238E27FC236}">
                <a16:creationId xmlns:a16="http://schemas.microsoft.com/office/drawing/2014/main" id="{B89A2352-1FA8-F9C5-8B4B-B97B67D46EE7}"/>
              </a:ext>
            </a:extLst>
          </p:cNvPr>
          <p:cNvPicPr>
            <a:picLocks noChangeAspect="1"/>
          </p:cNvPicPr>
          <p:nvPr/>
        </p:nvPicPr>
        <p:blipFill>
          <a:blip r:embed="rId6"/>
          <a:stretch>
            <a:fillRect/>
          </a:stretch>
        </p:blipFill>
        <p:spPr>
          <a:xfrm>
            <a:off x="1890860" y="3954140"/>
            <a:ext cx="508000" cy="508000"/>
          </a:xfrm>
          <a:prstGeom prst="rect">
            <a:avLst/>
          </a:prstGeom>
        </p:spPr>
      </p:pic>
      <p:pic>
        <p:nvPicPr>
          <p:cNvPr id="29" name="Image 28">
            <a:extLst>
              <a:ext uri="{FF2B5EF4-FFF2-40B4-BE49-F238E27FC236}">
                <a16:creationId xmlns:a16="http://schemas.microsoft.com/office/drawing/2014/main" id="{5AD650D2-E6FD-4448-87CB-C2F7D40926DE}"/>
              </a:ext>
            </a:extLst>
          </p:cNvPr>
          <p:cNvPicPr>
            <a:picLocks noChangeAspect="1"/>
          </p:cNvPicPr>
          <p:nvPr/>
        </p:nvPicPr>
        <p:blipFill>
          <a:blip r:embed="rId7"/>
          <a:stretch>
            <a:fillRect/>
          </a:stretch>
        </p:blipFill>
        <p:spPr>
          <a:xfrm>
            <a:off x="-8258" y="5496"/>
            <a:ext cx="2743200" cy="660400"/>
          </a:xfrm>
          <a:prstGeom prst="rect">
            <a:avLst/>
          </a:prstGeom>
        </p:spPr>
      </p:pic>
      <p:sp>
        <p:nvSpPr>
          <p:cNvPr id="32" name="ZoneTexte 31">
            <a:extLst>
              <a:ext uri="{FF2B5EF4-FFF2-40B4-BE49-F238E27FC236}">
                <a16:creationId xmlns:a16="http://schemas.microsoft.com/office/drawing/2014/main" id="{7D914E41-CB8A-4214-B85C-B872B1BD0722}"/>
              </a:ext>
            </a:extLst>
          </p:cNvPr>
          <p:cNvSpPr txBox="1"/>
          <p:nvPr/>
        </p:nvSpPr>
        <p:spPr>
          <a:xfrm>
            <a:off x="325876" y="719184"/>
            <a:ext cx="1680345" cy="369332"/>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Emmenez-moi » </a:t>
            </a:r>
            <a:r>
              <a:rPr lang="fr-FR" sz="1200" dirty="0">
                <a:latin typeface="Roboto" panose="02000000000000000000" pitchFamily="2" charset="0"/>
                <a:ea typeface="Roboto" panose="02000000000000000000" pitchFamily="2" charset="0"/>
              </a:rPr>
              <a:t>Charles Aznavour</a:t>
            </a:r>
          </a:p>
        </p:txBody>
      </p:sp>
      <p:pic>
        <p:nvPicPr>
          <p:cNvPr id="2" name="Image 1">
            <a:extLst>
              <a:ext uri="{FF2B5EF4-FFF2-40B4-BE49-F238E27FC236}">
                <a16:creationId xmlns:a16="http://schemas.microsoft.com/office/drawing/2014/main" id="{81294DC0-5261-4803-8ECD-50BEABC61B2D}"/>
              </a:ext>
            </a:extLst>
          </p:cNvPr>
          <p:cNvPicPr>
            <a:picLocks noChangeAspect="1"/>
          </p:cNvPicPr>
          <p:nvPr/>
        </p:nvPicPr>
        <p:blipFill>
          <a:blip r:embed="rId8"/>
          <a:stretch>
            <a:fillRect/>
          </a:stretch>
        </p:blipFill>
        <p:spPr>
          <a:xfrm>
            <a:off x="1805593" y="7572412"/>
            <a:ext cx="740551" cy="722738"/>
          </a:xfrm>
          <a:prstGeom prst="rect">
            <a:avLst/>
          </a:prstGeom>
        </p:spPr>
      </p:pic>
      <p:pic>
        <p:nvPicPr>
          <p:cNvPr id="4" name="Image 3">
            <a:extLst>
              <a:ext uri="{FF2B5EF4-FFF2-40B4-BE49-F238E27FC236}">
                <a16:creationId xmlns:a16="http://schemas.microsoft.com/office/drawing/2014/main" id="{EE860E7F-BE48-7A33-728F-7F830C29C9E7}"/>
              </a:ext>
            </a:extLst>
          </p:cNvPr>
          <p:cNvPicPr>
            <a:picLocks noChangeAspect="1"/>
          </p:cNvPicPr>
          <p:nvPr/>
        </p:nvPicPr>
        <p:blipFill>
          <a:blip r:embed="rId9"/>
          <a:srcRect/>
          <a:stretch/>
        </p:blipFill>
        <p:spPr>
          <a:xfrm>
            <a:off x="-1" y="10152907"/>
            <a:ext cx="7559675" cy="539523"/>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1040C6-BC02-6DB3-734D-CB6642F000E6}"/>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892042639"/>
              </p:ext>
            </p:extLst>
          </p:nvPr>
        </p:nvGraphicFramePr>
        <p:xfrm>
          <a:off x="3954097" y="949604"/>
          <a:ext cx="3279702" cy="1071685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pPr algn="just" rtl="0"/>
                      <a:r>
                        <a:rPr lang="fr-FR" sz="1000" b="0" i="0" u="none" strike="noStrike" kern="1200" dirty="0">
                          <a:solidFill>
                            <a:schemeClr val="dk1"/>
                          </a:solidFill>
                          <a:effectLst/>
                          <a:latin typeface="Roboto" panose="02000000000000000000"/>
                          <a:ea typeface="+mn-ea"/>
                          <a:cs typeface="+mn-cs"/>
                        </a:rPr>
                        <a:t>B. Lisez ces phrases extraites de la chanson :</a:t>
                      </a:r>
                    </a:p>
                    <a:p>
                      <a:pPr algn="ctr" rtl="0"/>
                      <a:r>
                        <a:rPr lang="fr-FR" sz="1000" b="0" i="1" u="none" strike="noStrike" kern="1200" dirty="0">
                          <a:solidFill>
                            <a:schemeClr val="dk1"/>
                          </a:solidFill>
                          <a:effectLst/>
                          <a:latin typeface="Roboto" panose="02000000000000000000"/>
                          <a:ea typeface="+mn-ea"/>
                          <a:cs typeface="+mn-cs"/>
                        </a:rPr>
                        <a:t>« Le poids et l'ennui me courbent le dos »</a:t>
                      </a:r>
                    </a:p>
                    <a:p>
                      <a:pPr algn="ctr" rtl="0"/>
                      <a:r>
                        <a:rPr lang="fr-FR" sz="1000" b="0" i="1" u="none" strike="noStrike" kern="1200" dirty="0">
                          <a:solidFill>
                            <a:schemeClr val="dk1"/>
                          </a:solidFill>
                          <a:effectLst/>
                          <a:latin typeface="Roboto" panose="02000000000000000000"/>
                          <a:ea typeface="+mn-ea"/>
                          <a:cs typeface="+mn-cs"/>
                        </a:rPr>
                        <a:t>« Ils arrivent le ventre alourdi de fruits, les bateaux »</a:t>
                      </a:r>
                    </a:p>
                    <a:p>
                      <a:pPr algn="ctr" rtl="0"/>
                      <a:r>
                        <a:rPr lang="fr-FR" sz="1000" b="0" i="1" u="none" strike="noStrike" kern="1200" dirty="0">
                          <a:solidFill>
                            <a:schemeClr val="dk1"/>
                          </a:solidFill>
                          <a:effectLst/>
                          <a:latin typeface="Roboto" panose="02000000000000000000"/>
                          <a:ea typeface="+mn-ea"/>
                          <a:cs typeface="+mn-cs"/>
                        </a:rPr>
                        <a:t>« L'amour qui, comme un fou, court au devant de moi »</a:t>
                      </a:r>
                    </a:p>
                    <a:p>
                      <a:pPr algn="just" rtl="0"/>
                      <a:endParaRPr lang="fr-FR" sz="1000" b="0" i="0" u="none" strike="noStrike" kern="1200" dirty="0">
                        <a:solidFill>
                          <a:schemeClr val="dk1"/>
                        </a:solidFill>
                        <a:effectLst/>
                        <a:latin typeface="Roboto" panose="02000000000000000000"/>
                        <a:ea typeface="+mn-ea"/>
                        <a:cs typeface="+mn-cs"/>
                      </a:endParaRPr>
                    </a:p>
                    <a:p>
                      <a:pPr algn="just" rtl="0"/>
                      <a:r>
                        <a:rPr lang="fr-FR" sz="1000" b="0" i="0" u="none" strike="noStrike" kern="1200" dirty="0">
                          <a:solidFill>
                            <a:schemeClr val="dk1"/>
                          </a:solidFill>
                          <a:effectLst/>
                          <a:latin typeface="Roboto" panose="02000000000000000000"/>
                          <a:ea typeface="+mn-ea"/>
                          <a:cs typeface="+mn-cs"/>
                        </a:rPr>
                        <a:t>Quelle figure de style retrouve-t-on dans les trois phrases ? Expliquez.</a:t>
                      </a:r>
                    </a:p>
                    <a:p>
                      <a:pPr algn="just" rtl="0"/>
                      <a:r>
                        <a:rPr lang="fr-FR" sz="1000" b="0" i="1" kern="1300" baseline="0" dirty="0">
                          <a:solidFill>
                            <a:srgbClr val="E05329"/>
                          </a:solidFill>
                          <a:effectLst/>
                          <a:latin typeface="Roboto" panose="02000000000000000000"/>
                          <a:ea typeface="+mn-ea"/>
                          <a:cs typeface="+mn-cs"/>
                          <a:sym typeface="Wingdings" panose="05000000000000000000" pitchFamily="2" charset="2"/>
                        </a:rPr>
                        <a:t>Une personnification. </a:t>
                      </a:r>
                    </a:p>
                    <a:p>
                      <a:pPr algn="just" rtl="0"/>
                      <a:r>
                        <a:rPr lang="fr-FR" sz="1000" b="0" i="1" kern="1300" baseline="0" dirty="0">
                          <a:solidFill>
                            <a:srgbClr val="E05329"/>
                          </a:solidFill>
                          <a:effectLst/>
                          <a:latin typeface="Roboto" panose="02000000000000000000"/>
                          <a:ea typeface="+mn-ea"/>
                          <a:cs typeface="+mn-cs"/>
                          <a:sym typeface="Wingdings" panose="05000000000000000000" pitchFamily="2" charset="2"/>
                        </a:rPr>
                        <a:t>Le poids et l’ennui de la vie sont oppressants. Les bateaux apparaissent comme des messagers venus d’ailleurs. Ils ont un « ventre » rempli de nourriture. L’amour représente les femmes qu’il imagine sur l’île.</a:t>
                      </a:r>
                    </a:p>
                    <a:p>
                      <a:pPr algn="ctr" rtl="0"/>
                      <a:endParaRPr lang="fr-FR" sz="1000" b="0" i="1" u="none" strike="noStrike" kern="1200" dirty="0">
                        <a:solidFill>
                          <a:schemeClr val="dk1"/>
                        </a:solidFill>
                        <a:effectLst/>
                        <a:latin typeface="Roboto" panose="02000000000000000000"/>
                        <a:ea typeface="+mn-ea"/>
                        <a:cs typeface="+mn-cs"/>
                      </a:endParaRPr>
                    </a:p>
                    <a:p>
                      <a:pPr algn="just" rtl="0"/>
                      <a:r>
                        <a:rPr lang="fr-FR" sz="1000" b="0" i="0" u="none" strike="noStrike" kern="1200" dirty="0">
                          <a:solidFill>
                            <a:schemeClr val="dk1"/>
                          </a:solidFill>
                          <a:effectLst/>
                          <a:latin typeface="Roboto" panose="02000000000000000000"/>
                          <a:ea typeface="+mn-ea"/>
                          <a:cs typeface="+mn-cs"/>
                        </a:rPr>
                        <a:t>C. </a:t>
                      </a:r>
                      <a:r>
                        <a:rPr lang="fr-FR" sz="1000" b="0" i="1" u="none" strike="noStrike" kern="1200" dirty="0">
                          <a:solidFill>
                            <a:schemeClr val="dk1"/>
                          </a:solidFill>
                          <a:effectLst/>
                          <a:latin typeface="Roboto" panose="02000000000000000000"/>
                          <a:ea typeface="+mn-ea"/>
                          <a:cs typeface="+mn-cs"/>
                        </a:rPr>
                        <a:t>« La misère serait moins pénible au soleil »</a:t>
                      </a:r>
                      <a:endParaRPr lang="fr-FR" sz="1000" b="0" i="1" dirty="0">
                        <a:effectLst/>
                        <a:latin typeface="Roboto" panose="02000000000000000000"/>
                      </a:endParaRPr>
                    </a:p>
                    <a:p>
                      <a:r>
                        <a:rPr lang="fr-FR" sz="1000" b="0" i="0" u="none" strike="noStrike" kern="1200" dirty="0">
                          <a:solidFill>
                            <a:schemeClr val="dk1"/>
                          </a:solidFill>
                          <a:effectLst/>
                          <a:latin typeface="Roboto" panose="02000000000000000000"/>
                          <a:ea typeface="+mn-ea"/>
                          <a:cs typeface="+mn-cs"/>
                        </a:rPr>
                        <a:t>Reformulez cet extrait de la chanson avec vos propres mots.</a:t>
                      </a:r>
                    </a:p>
                    <a:p>
                      <a:r>
                        <a:rPr lang="fr-FR" sz="1000" b="0" i="0" u="none" strike="noStrike" kern="1200" dirty="0">
                          <a:solidFill>
                            <a:schemeClr val="dk1"/>
                          </a:solidFill>
                          <a:effectLst/>
                          <a:latin typeface="Roboto" panose="02000000000000000000"/>
                          <a:ea typeface="+mn-ea"/>
                          <a:cs typeface="+mn-cs"/>
                        </a:rPr>
                        <a:t>Êtes-vous d’accord avec Aznavour ? Pourquoi ?</a:t>
                      </a:r>
                    </a:p>
                    <a:p>
                      <a:endParaRPr lang="fr-FR" sz="1000" b="1" i="0" kern="1300" baseline="0" dirty="0">
                        <a:latin typeface="Roboto" panose="02000000000000000000" pitchFamily="2" charset="0"/>
                      </a:endParaRPr>
                    </a:p>
                    <a:p>
                      <a:pPr algn="just"/>
                      <a:r>
                        <a:rPr lang="fr-FR" sz="1000" i="1" kern="1300" dirty="0">
                          <a:solidFill>
                            <a:srgbClr val="E05329"/>
                          </a:solidFill>
                          <a:effectLst/>
                          <a:latin typeface="Roboto" panose="02000000000000000000" pitchFamily="2" charset="0"/>
                          <a:ea typeface="+mn-ea"/>
                          <a:cs typeface="+mn-cs"/>
                        </a:rPr>
                        <a:t>Exemple de réponse possible : </a:t>
                      </a:r>
                      <a:endParaRPr lang="fr-FR" sz="1000"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Il est plus facile d’être pauvre dans un pays où il y a du soleil, où le climat est agréable. </a:t>
                      </a:r>
                    </a:p>
                    <a:p>
                      <a:pPr algn="just"/>
                      <a:r>
                        <a:rPr lang="fr-FR" sz="1000" b="0" i="1" kern="1300" baseline="0" dirty="0">
                          <a:solidFill>
                            <a:srgbClr val="E05329"/>
                          </a:solidFill>
                          <a:effectLst/>
                          <a:latin typeface="Roboto" panose="02000000000000000000" pitchFamily="2" charset="0"/>
                          <a:ea typeface="+mn-ea"/>
                          <a:cs typeface="+mn-cs"/>
                        </a:rPr>
                        <a:t>Je ne sais pas si cela est vrai et je pense que c’est un peu naïf de croire qu’on peut être heureux simplement parce qu’il fait beau. […]</a:t>
                      </a:r>
                    </a:p>
                    <a:p>
                      <a:pPr algn="just"/>
                      <a:endParaRPr lang="fr-FR" sz="10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p>
                      <a:endParaRPr lang="fr-FR" sz="7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459302">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Medium" panose="02000000000000000000" pitchFamily="2" charset="0"/>
                          <a:ea typeface="+mn-ea"/>
                          <a:cs typeface="+mn-cs"/>
                        </a:rPr>
                        <a:t>À deux.</a:t>
                      </a:r>
                    </a:p>
                    <a:p>
                      <a:pPr algn="just"/>
                      <a:r>
                        <a:rPr lang="fr-FR" sz="1000" b="0" i="0" kern="1300" baseline="0" dirty="0">
                          <a:solidFill>
                            <a:schemeClr val="dk1"/>
                          </a:solidFill>
                          <a:effectLst/>
                          <a:latin typeface="Roboto Medium" panose="02000000000000000000" pitchFamily="2" charset="0"/>
                          <a:ea typeface="+mn-ea"/>
                          <a:cs typeface="+mn-cs"/>
                        </a:rPr>
                        <a:t>Expliquez la chanson à un ami qui ne parle pas français. Il a déjà entendu cette chanson, mais il ne sait pas de quoi elle parle. Expliquez-lui le message de la chanson. </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baseline="0" dirty="0">
                          <a:solidFill>
                            <a:srgbClr val="E05329"/>
                          </a:solidFill>
                          <a:effectLst/>
                          <a:latin typeface="Roboto" panose="02000000000000000000" pitchFamily="2" charset="0"/>
                          <a:ea typeface="+mn-ea"/>
                          <a:cs typeface="+mn-cs"/>
                        </a:rPr>
                        <a:t>Exemples de réponses possibles :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Dans cette chanson, Aznavour parle de sa vie qui est difficile, qu’il compare à une vie rêvée et imaginaire. Il est sur le port, voit de gros bateaux qui ramènent des fruits exotiques, écoute les histoires incroyables des marins… Tout cela lui donne envie de s’évader, d’aller ailleurs, dans un pays qu’il imagine chaud et agréable.</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kern="1300" baseline="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3954734">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i="1" kern="1300" baseline="0" dirty="0">
                          <a:solidFill>
                            <a:schemeClr val="dk1"/>
                          </a:solidFill>
                          <a:effectLst/>
                          <a:latin typeface="Roboto" panose="02000000000000000000" pitchFamily="2" charset="0"/>
                          <a:ea typeface="+mn-ea"/>
                          <a:cs typeface="+mn-cs"/>
                        </a:rPr>
                        <a:t>En petits groupes.</a:t>
                      </a:r>
                    </a:p>
                    <a:p>
                      <a:pPr algn="just"/>
                      <a:r>
                        <a:rPr lang="fr-FR" sz="1000" kern="1300" baseline="0" dirty="0">
                          <a:solidFill>
                            <a:schemeClr val="dk1"/>
                          </a:solidFill>
                          <a:effectLst/>
                          <a:latin typeface="Roboto" panose="02000000000000000000" pitchFamily="2" charset="0"/>
                          <a:ea typeface="+mn-ea"/>
                          <a:cs typeface="+mn-cs"/>
                        </a:rPr>
                        <a:t>À l’occasion de la célébration du centenaire de Charles Aznavour, votre établissement vous demande de créer des panneaux d’exposition interactifs sur l’artiste, sa vie et ses chansons.</a:t>
                      </a:r>
                    </a:p>
                    <a:p>
                      <a:pPr algn="just"/>
                      <a:r>
                        <a:rPr lang="fr-FR" sz="1000" kern="1300" baseline="0" dirty="0">
                          <a:solidFill>
                            <a:schemeClr val="dk1"/>
                          </a:solidFill>
                          <a:effectLst/>
                          <a:latin typeface="Roboto" panose="02000000000000000000" pitchFamily="2" charset="0"/>
                          <a:ea typeface="+mn-ea"/>
                          <a:cs typeface="+mn-cs"/>
                        </a:rPr>
                        <a:t>Faites des groupes et partagez-vous les axes choisis. </a:t>
                      </a:r>
                    </a:p>
                    <a:p>
                      <a:pPr algn="just"/>
                      <a:r>
                        <a:rPr lang="fr-FR" sz="1000" kern="1300" baseline="0" dirty="0">
                          <a:solidFill>
                            <a:schemeClr val="dk1"/>
                          </a:solidFill>
                          <a:effectLst/>
                          <a:latin typeface="Roboto" panose="02000000000000000000" pitchFamily="2" charset="0"/>
                          <a:ea typeface="+mn-ea"/>
                          <a:cs typeface="+mn-cs"/>
                        </a:rPr>
                        <a:t>Sur chaque panneau, ajoutez un QR code avec des liens vers des chansons d’Aznavour ou des sites utiles. Utilisez un générateur de QR codes, comme https://q-r-code.fr/, par exemple.</a:t>
                      </a:r>
                    </a:p>
                    <a:p>
                      <a:pPr algn="just"/>
                      <a:endParaRPr lang="fr-FR" sz="1000" b="0" kern="1300" baseline="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Réponses libres.</a:t>
                      </a:r>
                    </a:p>
                    <a:p>
                      <a:pPr algn="just"/>
                      <a:endParaRPr lang="fr-FR" sz="1000"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38717984"/>
              </p:ext>
            </p:extLst>
          </p:nvPr>
        </p:nvGraphicFramePr>
        <p:xfrm>
          <a:off x="325877" y="955954"/>
          <a:ext cx="3279702" cy="8312428"/>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408713">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Fermez les yeux. Écoutez le texte lu par le professeur et répondez mentalement aux questions. Laissez-vous porter par votre imagination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À deux, racontez votre rêve. </a:t>
                      </a:r>
                    </a:p>
                    <a:p>
                      <a:pPr algn="just"/>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gn="just"/>
                      <a:r>
                        <a:rPr lang="fr-FR" sz="1000" i="1" kern="1300" dirty="0">
                          <a:solidFill>
                            <a:srgbClr val="E05329"/>
                          </a:solidFill>
                          <a:effectLst/>
                          <a:latin typeface="Roboto" panose="02000000000000000000" pitchFamily="2" charset="0"/>
                          <a:ea typeface="+mn-ea"/>
                          <a:cs typeface="+mn-cs"/>
                        </a:rPr>
                        <a:t>Exemple de réponse possible : </a:t>
                      </a:r>
                      <a:endParaRPr lang="fr-FR" sz="1000"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Dans mon rêve, j’ai imaginé que je partais sur un grand bateau, comme celui de Christophe Collomb. J’arrivais sur une île des Caraïbes, avec beaucoup de végétation, de fruits, un grand soleil. Sur le port, il n’y a personne… </a:t>
                      </a: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919173">
                <a:tc>
                  <a:txBody>
                    <a:bodyPr/>
                    <a:lstStyle/>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Écoutez le début de la chanson jusqu’au premier refrain. Concentrez-vous sur le rythme. Cochez les bonnes réponses.</a:t>
                      </a:r>
                    </a:p>
                    <a:p>
                      <a:pPr algn="just"/>
                      <a:r>
                        <a:rPr lang="fr-FR" sz="1000" b="0" i="0" kern="1300" baseline="0" dirty="0">
                          <a:solidFill>
                            <a:schemeClr val="dk1"/>
                          </a:solidFill>
                          <a:effectLst/>
                          <a:latin typeface="Roboto" panose="02000000000000000000"/>
                          <a:ea typeface="+mn-ea"/>
                          <a:cs typeface="+mn-cs"/>
                        </a:rPr>
                        <a:t>Au début, le chanteur insiste sur… </a:t>
                      </a:r>
                      <a:r>
                        <a:rPr lang="fr-FR" sz="1000" b="0" i="1" kern="1300" baseline="0" dirty="0">
                          <a:solidFill>
                            <a:srgbClr val="E05329"/>
                          </a:solidFill>
                          <a:effectLst/>
                          <a:latin typeface="Roboto" panose="02000000000000000000"/>
                          <a:ea typeface="+mn-ea"/>
                          <a:cs typeface="+mn-cs"/>
                        </a:rPr>
                        <a:t>la dernière syllabe.</a:t>
                      </a:r>
                    </a:p>
                    <a:p>
                      <a:pPr algn="just"/>
                      <a:r>
                        <a:rPr lang="fr-FR" sz="1000" b="0" i="0" kern="1300" baseline="0" dirty="0">
                          <a:solidFill>
                            <a:schemeClr val="dk1"/>
                          </a:solidFill>
                          <a:effectLst/>
                          <a:latin typeface="Roboto" panose="02000000000000000000"/>
                          <a:ea typeface="+mn-ea"/>
                          <a:cs typeface="+mn-cs"/>
                        </a:rPr>
                        <a:t>Puis il…</a:t>
                      </a:r>
                      <a:r>
                        <a:rPr lang="fr-FR" sz="1000" b="0" i="0" kern="1300" baseline="0" dirty="0">
                          <a:solidFill>
                            <a:schemeClr val="dk1"/>
                          </a:solidFill>
                          <a:effectLst/>
                          <a:latin typeface="Roboto" panose="02000000000000000000"/>
                          <a:ea typeface="+mn-ea"/>
                          <a:cs typeface="+mn-cs"/>
                          <a:sym typeface="Wingdings" panose="05000000000000000000" pitchFamily="2" charset="2"/>
                        </a:rPr>
                        <a:t> </a:t>
                      </a:r>
                      <a:r>
                        <a:rPr lang="fr-FR" sz="1000" b="0" i="1" kern="1300" baseline="0" dirty="0">
                          <a:solidFill>
                            <a:srgbClr val="E05329"/>
                          </a:solidFill>
                          <a:effectLst/>
                          <a:latin typeface="Roboto" panose="02000000000000000000"/>
                          <a:ea typeface="+mn-ea"/>
                          <a:cs typeface="+mn-cs"/>
                        </a:rPr>
                        <a:t>accélère en enchaînant les mots.</a:t>
                      </a:r>
                      <a:endParaRPr lang="fr-FR" sz="1000" b="0" i="1" kern="1300" baseline="0" dirty="0">
                        <a:solidFill>
                          <a:schemeClr val="dk1"/>
                        </a:solidFill>
                        <a:effectLst/>
                        <a:latin typeface="Roboto" panose="02000000000000000000"/>
                        <a:ea typeface="+mn-ea"/>
                        <a:cs typeface="+mn-cs"/>
                      </a:endParaRPr>
                    </a:p>
                    <a:p>
                      <a:pPr algn="just"/>
                      <a:r>
                        <a:rPr lang="fr-FR" sz="1000" b="0" i="0" kern="1300" baseline="0" dirty="0">
                          <a:latin typeface="Roboto" panose="02000000000000000000"/>
                        </a:rPr>
                        <a:t>Le refrain est plus… </a:t>
                      </a:r>
                      <a:r>
                        <a:rPr lang="fr-FR" sz="1000" b="0" i="1" kern="1300" baseline="0" dirty="0">
                          <a:solidFill>
                            <a:srgbClr val="E05329"/>
                          </a:solidFill>
                          <a:latin typeface="Roboto" panose="02000000000000000000"/>
                        </a:rPr>
                        <a:t>lent.</a:t>
                      </a:r>
                    </a:p>
                    <a:p>
                      <a:pPr marL="0" indent="0" algn="just">
                        <a:buFont typeface="Wingdings" panose="05000000000000000000" pitchFamily="2" charset="2"/>
                        <a:buNone/>
                      </a:pPr>
                      <a:r>
                        <a:rPr lang="fr-FR" sz="1000" b="0" i="0" kern="1300" baseline="0" dirty="0">
                          <a:latin typeface="Roboto" panose="02000000000000000000" pitchFamily="2" charset="0"/>
                          <a:cs typeface="Times New Roman" panose="02020603050405020304" pitchFamily="18" charset="0"/>
                        </a:rPr>
                        <a:t>→ </a:t>
                      </a:r>
                      <a:r>
                        <a:rPr lang="fr-FR" sz="1000" b="0" i="0" kern="1300" baseline="0" dirty="0">
                          <a:latin typeface="Roboto" panose="02000000000000000000" pitchFamily="2" charset="0"/>
                        </a:rPr>
                        <a:t>Quelles impressions vous donnent ces changements de rythme ?</a:t>
                      </a:r>
                    </a:p>
                    <a:p>
                      <a:pPr marL="0" indent="0" algn="just">
                        <a:buFont typeface="Wingdings" panose="05000000000000000000" pitchFamily="2" charset="2"/>
                        <a:buNone/>
                      </a:pPr>
                      <a:endParaRPr lang="fr-FR" sz="1000" b="0" i="0" kern="1300" baseline="0" dirty="0">
                        <a:latin typeface="Roboto" panose="02000000000000000000" pitchFamily="2"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Exemple de réponse possible : </a:t>
                      </a:r>
                      <a:endParaRPr lang="fr-FR" sz="1000" b="0" i="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On se sent entraîné par la musique, c’est comme si on voyageait.</a:t>
                      </a:r>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10296">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0" indent="0" algn="just">
                        <a:buNone/>
                      </a:pPr>
                      <a:r>
                        <a:rPr lang="fr-FR" sz="1000" b="0" kern="1300" baseline="0" dirty="0">
                          <a:solidFill>
                            <a:schemeClr val="dk1"/>
                          </a:solidFill>
                          <a:effectLst/>
                          <a:latin typeface="Roboto Medium" panose="02000000000000000000" pitchFamily="2" charset="0"/>
                          <a:ea typeface="+mn-ea"/>
                          <a:cs typeface="+mn-cs"/>
                        </a:rPr>
                        <a:t>A. Écoutez la chanson en vous concentrant sur les paroles. Complétez le tableau avec les éléments qui font référence à l’« ici » (l’endroit où vit le chanteur) ou à l’« ailleurs » (le lieu où il aimerait être, dont il rêve).</a:t>
                      </a:r>
                      <a:endParaRPr lang="fr-FR" sz="1000" b="0" kern="1300" baseline="0" dirty="0">
                        <a:solidFill>
                          <a:schemeClr val="dk1"/>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1" kern="1300" baseline="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VOYAGE</a:t>
            </a:r>
          </a:p>
        </p:txBody>
      </p:sp>
      <p:sp>
        <p:nvSpPr>
          <p:cNvPr id="15" name="ZoneTexte 14">
            <a:extLst>
              <a:ext uri="{FF2B5EF4-FFF2-40B4-BE49-F238E27FC236}">
                <a16:creationId xmlns:a16="http://schemas.microsoft.com/office/drawing/2014/main" id="{95425D4B-71A4-417F-AAFA-B37FDC778E94}"/>
              </a:ext>
            </a:extLst>
          </p:cNvPr>
          <p:cNvSpPr txBox="1"/>
          <p:nvPr/>
        </p:nvSpPr>
        <p:spPr>
          <a:xfrm>
            <a:off x="325876" y="719184"/>
            <a:ext cx="258792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Emmenez-moi » </a:t>
            </a:r>
            <a:r>
              <a:rPr lang="fr-FR" sz="1200" dirty="0">
                <a:latin typeface="Roboto" panose="02000000000000000000" pitchFamily="2" charset="0"/>
                <a:ea typeface="Roboto" panose="02000000000000000000" pitchFamily="2" charset="0"/>
              </a:rPr>
              <a:t>Charles Aznavour</a:t>
            </a:r>
          </a:p>
        </p:txBody>
      </p:sp>
      <p:sp>
        <p:nvSpPr>
          <p:cNvPr id="16" name="ZoneTexte 15">
            <a:extLst>
              <a:ext uri="{FF2B5EF4-FFF2-40B4-BE49-F238E27FC236}">
                <a16:creationId xmlns:a16="http://schemas.microsoft.com/office/drawing/2014/main" id="{778D7670-F8C7-470F-9C93-44810EB0F981}"/>
              </a:ext>
            </a:extLst>
          </p:cNvPr>
          <p:cNvSpPr txBox="1"/>
          <p:nvPr/>
        </p:nvSpPr>
        <p:spPr>
          <a:xfrm>
            <a:off x="5970902" y="731380"/>
            <a:ext cx="258792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Public : adultes</a:t>
            </a:r>
            <a:endParaRPr lang="fr-FR" sz="1200" dirty="0">
              <a:latin typeface="Roboto" panose="02000000000000000000" pitchFamily="2" charset="0"/>
              <a:ea typeface="Roboto" panose="02000000000000000000" pitchFamily="2" charset="0"/>
            </a:endParaRPr>
          </a:p>
        </p:txBody>
      </p:sp>
      <p:graphicFrame>
        <p:nvGraphicFramePr>
          <p:cNvPr id="2" name="Tableau 1">
            <a:extLst>
              <a:ext uri="{FF2B5EF4-FFF2-40B4-BE49-F238E27FC236}">
                <a16:creationId xmlns:a16="http://schemas.microsoft.com/office/drawing/2014/main" id="{BBA6A053-A097-45DB-97FC-04E4B15BE9BD}"/>
              </a:ext>
            </a:extLst>
          </p:cNvPr>
          <p:cNvGraphicFramePr>
            <a:graphicFrameLocks noGrp="1"/>
          </p:cNvGraphicFramePr>
          <p:nvPr>
            <p:extLst>
              <p:ext uri="{D42A27DB-BD31-4B8C-83A1-F6EECF244321}">
                <p14:modId xmlns:p14="http://schemas.microsoft.com/office/powerpoint/2010/main" val="3097643579"/>
              </p:ext>
            </p:extLst>
          </p:nvPr>
        </p:nvGraphicFramePr>
        <p:xfrm>
          <a:off x="325876" y="7140349"/>
          <a:ext cx="3185602" cy="2555240"/>
        </p:xfrm>
        <a:graphic>
          <a:graphicData uri="http://schemas.openxmlformats.org/drawingml/2006/table">
            <a:tbl>
              <a:tblPr/>
              <a:tblGrid>
                <a:gridCol w="824625">
                  <a:extLst>
                    <a:ext uri="{9D8B030D-6E8A-4147-A177-3AD203B41FA5}">
                      <a16:colId xmlns:a16="http://schemas.microsoft.com/office/drawing/2014/main" val="254988827"/>
                    </a:ext>
                  </a:extLst>
                </a:gridCol>
                <a:gridCol w="1060450">
                  <a:extLst>
                    <a:ext uri="{9D8B030D-6E8A-4147-A177-3AD203B41FA5}">
                      <a16:colId xmlns:a16="http://schemas.microsoft.com/office/drawing/2014/main" val="2719203018"/>
                    </a:ext>
                  </a:extLst>
                </a:gridCol>
                <a:gridCol w="1300527">
                  <a:extLst>
                    <a:ext uri="{9D8B030D-6E8A-4147-A177-3AD203B41FA5}">
                      <a16:colId xmlns:a16="http://schemas.microsoft.com/office/drawing/2014/main" val="559342638"/>
                    </a:ext>
                  </a:extLst>
                </a:gridCol>
              </a:tblGrid>
              <a:tr h="240635">
                <a:tc>
                  <a:txBody>
                    <a:bodyPr/>
                    <a:lstStyle/>
                    <a:p>
                      <a:pPr fontAlgn="t"/>
                      <a:endParaRPr lang="fr-FR" sz="900" dirty="0">
                        <a:solidFill>
                          <a:srgbClr val="E05329"/>
                        </a:solidFill>
                        <a:effectLst/>
                        <a:latin typeface="Roboto" panose="02000000000000000000"/>
                      </a:endParaRPr>
                    </a:p>
                  </a:txBody>
                  <a:tcPr marL="63500" marR="63500" marT="63500" marB="6350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900" b="0" i="0" u="none" strike="noStrike" dirty="0">
                          <a:solidFill>
                            <a:schemeClr val="tx1"/>
                          </a:solidFill>
                          <a:effectLst/>
                          <a:latin typeface="Roboto" panose="02000000000000000000"/>
                        </a:rPr>
                        <a:t>Ici</a:t>
                      </a:r>
                      <a:endParaRPr lang="fr-FR" sz="900" dirty="0">
                        <a:solidFill>
                          <a:schemeClr val="tx1"/>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fr-FR" sz="900" b="0" i="0" u="none" strike="noStrike" dirty="0">
                          <a:solidFill>
                            <a:schemeClr val="tx1"/>
                          </a:solidFill>
                          <a:effectLst/>
                          <a:latin typeface="Roboto" panose="02000000000000000000"/>
                        </a:rPr>
                        <a:t>Ailleurs</a:t>
                      </a:r>
                      <a:endParaRPr lang="fr-FR" sz="900" dirty="0">
                        <a:solidFill>
                          <a:schemeClr val="tx1"/>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057171"/>
                  </a:ext>
                </a:extLst>
              </a:tr>
              <a:tr h="615470">
                <a:tc>
                  <a:txBody>
                    <a:bodyPr/>
                    <a:lstStyle/>
                    <a:p>
                      <a:pPr rtl="0" fontAlgn="t">
                        <a:spcBef>
                          <a:spcPts val="0"/>
                        </a:spcBef>
                        <a:spcAft>
                          <a:spcPts val="0"/>
                        </a:spcAft>
                      </a:pPr>
                      <a:r>
                        <a:rPr lang="fr-FR" sz="900" b="0" i="0" u="none" strike="noStrike" dirty="0">
                          <a:solidFill>
                            <a:schemeClr val="tx1"/>
                          </a:solidFill>
                          <a:effectLst/>
                          <a:latin typeface="Roboto" panose="02000000000000000000"/>
                        </a:rPr>
                        <a:t>les lieux </a:t>
                      </a:r>
                      <a:endParaRPr lang="fr-FR" sz="900" dirty="0">
                        <a:solidFill>
                          <a:schemeClr val="tx1"/>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900" b="0" i="1" u="none" strike="noStrike" dirty="0">
                          <a:solidFill>
                            <a:srgbClr val="E05329"/>
                          </a:solidFill>
                          <a:effectLst/>
                          <a:latin typeface="Roboto" panose="02000000000000000000"/>
                        </a:rPr>
                        <a:t>le port</a:t>
                      </a:r>
                      <a:endParaRPr lang="fr-FR" sz="900" i="1" dirty="0">
                        <a:solidFill>
                          <a:srgbClr val="E05329"/>
                        </a:solidFill>
                        <a:effectLst/>
                        <a:latin typeface="Roboto" panose="02000000000000000000"/>
                      </a:endParaRPr>
                    </a:p>
                    <a:p>
                      <a:pPr rtl="0" fontAlgn="t">
                        <a:spcBef>
                          <a:spcPts val="0"/>
                        </a:spcBef>
                        <a:spcAft>
                          <a:spcPts val="0"/>
                        </a:spcAft>
                      </a:pPr>
                      <a:r>
                        <a:rPr lang="fr-FR" sz="900" b="0" i="1" u="none" strike="noStrike" dirty="0">
                          <a:solidFill>
                            <a:srgbClr val="E05329"/>
                          </a:solidFill>
                          <a:effectLst/>
                          <a:latin typeface="Roboto" panose="02000000000000000000"/>
                        </a:rPr>
                        <a:t>les docks</a:t>
                      </a:r>
                      <a:endParaRPr lang="fr-FR" sz="900" i="1" dirty="0">
                        <a:solidFill>
                          <a:srgbClr val="E05329"/>
                        </a:solidFill>
                        <a:effectLst/>
                        <a:latin typeface="Roboto" panose="02000000000000000000"/>
                      </a:endParaRPr>
                    </a:p>
                    <a:p>
                      <a:pPr rtl="0" fontAlgn="t">
                        <a:spcBef>
                          <a:spcPts val="0"/>
                        </a:spcBef>
                        <a:spcAft>
                          <a:spcPts val="0"/>
                        </a:spcAft>
                      </a:pPr>
                      <a:r>
                        <a:rPr lang="fr-FR" sz="900" b="0" i="1" u="none" strike="noStrike" dirty="0">
                          <a:solidFill>
                            <a:srgbClr val="E05329"/>
                          </a:solidFill>
                          <a:effectLst/>
                          <a:latin typeface="Roboto" panose="02000000000000000000"/>
                        </a:rPr>
                        <a:t>le Nord</a:t>
                      </a:r>
                      <a:endParaRPr lang="fr-FR" sz="900" i="1" dirty="0">
                        <a:solidFill>
                          <a:srgbClr val="E05329"/>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900" b="0" i="1" u="none" strike="noStrike">
                          <a:solidFill>
                            <a:srgbClr val="E05329"/>
                          </a:solidFill>
                          <a:effectLst/>
                          <a:latin typeface="Roboto" panose="02000000000000000000"/>
                        </a:rPr>
                        <a:t>les plages </a:t>
                      </a:r>
                      <a:endParaRPr lang="fr-FR" sz="900" i="1">
                        <a:solidFill>
                          <a:srgbClr val="E05329"/>
                        </a:solidFill>
                        <a:effectLst/>
                        <a:latin typeface="Roboto" panose="02000000000000000000"/>
                      </a:endParaRPr>
                    </a:p>
                    <a:p>
                      <a:pPr rtl="0" fontAlgn="t">
                        <a:spcBef>
                          <a:spcPts val="0"/>
                        </a:spcBef>
                        <a:spcAft>
                          <a:spcPts val="0"/>
                        </a:spcAft>
                      </a:pPr>
                      <a:r>
                        <a:rPr lang="fr-FR" sz="900" b="0" i="1" u="none" strike="noStrike">
                          <a:solidFill>
                            <a:srgbClr val="E05329"/>
                          </a:solidFill>
                          <a:effectLst/>
                          <a:latin typeface="Roboto" panose="02000000000000000000"/>
                        </a:rPr>
                        <a:t>le bout du monde</a:t>
                      </a:r>
                      <a:endParaRPr lang="fr-FR" sz="900" i="1">
                        <a:solidFill>
                          <a:srgbClr val="E05329"/>
                        </a:solidFill>
                        <a:effectLst/>
                        <a:latin typeface="Roboto" panose="02000000000000000000"/>
                      </a:endParaRPr>
                    </a:p>
                    <a:p>
                      <a:pPr rtl="0" fontAlgn="t">
                        <a:spcBef>
                          <a:spcPts val="0"/>
                        </a:spcBef>
                        <a:spcAft>
                          <a:spcPts val="0"/>
                        </a:spcAft>
                      </a:pPr>
                      <a:r>
                        <a:rPr lang="fr-FR" sz="900" b="0" i="1" u="none" strike="noStrike">
                          <a:solidFill>
                            <a:srgbClr val="E05329"/>
                          </a:solidFill>
                          <a:effectLst/>
                          <a:latin typeface="Roboto" panose="02000000000000000000"/>
                        </a:rPr>
                        <a:t>les îles lointaines</a:t>
                      </a:r>
                      <a:endParaRPr lang="fr-FR" sz="900" i="1">
                        <a:solidFill>
                          <a:srgbClr val="E05329"/>
                        </a:solidFill>
                        <a:effectLst/>
                        <a:latin typeface="Roboto" panose="02000000000000000000"/>
                      </a:endParaRPr>
                    </a:p>
                    <a:p>
                      <a:pPr rtl="0" fontAlgn="t">
                        <a:spcBef>
                          <a:spcPts val="0"/>
                        </a:spcBef>
                        <a:spcAft>
                          <a:spcPts val="0"/>
                        </a:spcAft>
                      </a:pPr>
                      <a:r>
                        <a:rPr lang="fr-FR" sz="900" b="0" i="1" u="none" strike="noStrike">
                          <a:solidFill>
                            <a:srgbClr val="E05329"/>
                          </a:solidFill>
                          <a:effectLst/>
                          <a:latin typeface="Roboto" panose="02000000000000000000"/>
                        </a:rPr>
                        <a:t>le pays des merveilles</a:t>
                      </a:r>
                      <a:endParaRPr lang="fr-FR" sz="900" i="1">
                        <a:solidFill>
                          <a:srgbClr val="E05329"/>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759675"/>
                  </a:ext>
                </a:extLst>
              </a:tr>
              <a:tr h="365580">
                <a:tc>
                  <a:txBody>
                    <a:bodyPr/>
                    <a:lstStyle/>
                    <a:p>
                      <a:pPr rtl="0" fontAlgn="t">
                        <a:spcBef>
                          <a:spcPts val="0"/>
                        </a:spcBef>
                        <a:spcAft>
                          <a:spcPts val="0"/>
                        </a:spcAft>
                      </a:pPr>
                      <a:r>
                        <a:rPr lang="fr-FR" sz="900" b="0" i="0" u="none" strike="noStrike">
                          <a:solidFill>
                            <a:schemeClr val="tx1"/>
                          </a:solidFill>
                          <a:effectLst/>
                          <a:latin typeface="Roboto" panose="02000000000000000000"/>
                        </a:rPr>
                        <a:t>les sensations</a:t>
                      </a:r>
                      <a:endParaRPr lang="fr-FR" sz="900">
                        <a:solidFill>
                          <a:schemeClr val="tx1"/>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900" b="0" i="1" u="none" strike="noStrike" dirty="0">
                          <a:solidFill>
                            <a:srgbClr val="E05329"/>
                          </a:solidFill>
                          <a:effectLst/>
                          <a:latin typeface="Roboto" panose="02000000000000000000"/>
                        </a:rPr>
                        <a:t>le poids</a:t>
                      </a:r>
                      <a:endParaRPr lang="fr-FR" sz="900" i="1" dirty="0">
                        <a:solidFill>
                          <a:srgbClr val="E05329"/>
                        </a:solidFill>
                        <a:effectLst/>
                        <a:latin typeface="Roboto" panose="02000000000000000000"/>
                      </a:endParaRPr>
                    </a:p>
                    <a:p>
                      <a:pPr rtl="0" fontAlgn="t">
                        <a:spcBef>
                          <a:spcPts val="0"/>
                        </a:spcBef>
                        <a:spcAft>
                          <a:spcPts val="0"/>
                        </a:spcAft>
                      </a:pPr>
                      <a:r>
                        <a:rPr lang="fr-FR" sz="900" b="0" i="1" u="none" strike="noStrike" dirty="0">
                          <a:solidFill>
                            <a:srgbClr val="E05329"/>
                          </a:solidFill>
                          <a:effectLst/>
                          <a:latin typeface="Roboto" panose="02000000000000000000"/>
                        </a:rPr>
                        <a:t>l’ennui</a:t>
                      </a:r>
                      <a:endParaRPr lang="fr-FR" sz="900" i="1" dirty="0">
                        <a:solidFill>
                          <a:srgbClr val="E05329"/>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900" b="0" i="1" u="none" strike="noStrike" dirty="0">
                          <a:solidFill>
                            <a:srgbClr val="E05329"/>
                          </a:solidFill>
                          <a:effectLst/>
                          <a:latin typeface="Roboto" panose="02000000000000000000"/>
                        </a:rPr>
                        <a:t>rien n’est important</a:t>
                      </a:r>
                      <a:endParaRPr lang="fr-FR" sz="900" i="1" dirty="0">
                        <a:solidFill>
                          <a:srgbClr val="E05329"/>
                        </a:solidFill>
                        <a:effectLst/>
                        <a:latin typeface="Roboto" panose="02000000000000000000"/>
                      </a:endParaRPr>
                    </a:p>
                    <a:p>
                      <a:pPr rtl="0" fontAlgn="t">
                        <a:spcBef>
                          <a:spcPts val="0"/>
                        </a:spcBef>
                        <a:spcAft>
                          <a:spcPts val="0"/>
                        </a:spcAft>
                      </a:pPr>
                      <a:r>
                        <a:rPr lang="fr-FR" sz="900" b="0" i="1" u="none" strike="noStrike" dirty="0">
                          <a:solidFill>
                            <a:srgbClr val="E05329"/>
                          </a:solidFill>
                          <a:effectLst/>
                          <a:latin typeface="Roboto" panose="02000000000000000000"/>
                        </a:rPr>
                        <a:t>cœur libéré</a:t>
                      </a:r>
                      <a:endParaRPr lang="fr-FR" sz="900" i="1" dirty="0">
                        <a:solidFill>
                          <a:srgbClr val="E05329"/>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587614"/>
                  </a:ext>
                </a:extLst>
              </a:tr>
              <a:tr h="740414">
                <a:tc>
                  <a:txBody>
                    <a:bodyPr/>
                    <a:lstStyle/>
                    <a:p>
                      <a:pPr rtl="0" fontAlgn="t">
                        <a:spcBef>
                          <a:spcPts val="0"/>
                        </a:spcBef>
                        <a:spcAft>
                          <a:spcPts val="0"/>
                        </a:spcAft>
                      </a:pPr>
                      <a:r>
                        <a:rPr lang="fr-FR" sz="900" b="0" i="0" u="none" strike="noStrike">
                          <a:solidFill>
                            <a:schemeClr val="tx1"/>
                          </a:solidFill>
                          <a:effectLst/>
                          <a:latin typeface="Roboto" panose="02000000000000000000"/>
                        </a:rPr>
                        <a:t>les couleurs</a:t>
                      </a:r>
                      <a:endParaRPr lang="fr-FR" sz="900">
                        <a:solidFill>
                          <a:schemeClr val="tx1"/>
                        </a:solidFill>
                        <a:effectLst/>
                        <a:latin typeface="Roboto" panose="02000000000000000000"/>
                      </a:endParaRPr>
                    </a:p>
                    <a:p>
                      <a:pPr rtl="0" fontAlgn="t">
                        <a:spcBef>
                          <a:spcPts val="0"/>
                        </a:spcBef>
                        <a:spcAft>
                          <a:spcPts val="0"/>
                        </a:spcAft>
                      </a:pPr>
                      <a:r>
                        <a:rPr lang="fr-FR" sz="900" b="0" i="0" u="none" strike="noStrike">
                          <a:solidFill>
                            <a:schemeClr val="tx1"/>
                          </a:solidFill>
                          <a:effectLst/>
                          <a:latin typeface="Roboto" panose="02000000000000000000"/>
                        </a:rPr>
                        <a:t>les parfums</a:t>
                      </a:r>
                      <a:endParaRPr lang="fr-FR" sz="900">
                        <a:solidFill>
                          <a:schemeClr val="tx1"/>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900" b="0" i="1" u="none" strike="noStrike" dirty="0">
                          <a:solidFill>
                            <a:srgbClr val="E05329"/>
                          </a:solidFill>
                          <a:effectLst/>
                          <a:latin typeface="Roboto" panose="02000000000000000000"/>
                        </a:rPr>
                        <a:t>le ciel du Nord, gris</a:t>
                      </a:r>
                      <a:endParaRPr lang="fr-FR" sz="900" i="1" dirty="0">
                        <a:solidFill>
                          <a:srgbClr val="E05329"/>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900" b="0" i="1" u="none" strike="noStrike" dirty="0">
                          <a:solidFill>
                            <a:srgbClr val="E05329"/>
                          </a:solidFill>
                          <a:effectLst/>
                          <a:latin typeface="Roboto" panose="02000000000000000000"/>
                        </a:rPr>
                        <a:t>le ciel bleu</a:t>
                      </a:r>
                      <a:endParaRPr lang="fr-FR" sz="900" i="1" dirty="0">
                        <a:solidFill>
                          <a:srgbClr val="E05329"/>
                        </a:solidFill>
                        <a:effectLst/>
                        <a:latin typeface="Roboto" panose="02000000000000000000"/>
                      </a:endParaRPr>
                    </a:p>
                    <a:p>
                      <a:pPr rtl="0" fontAlgn="t">
                        <a:spcBef>
                          <a:spcPts val="0"/>
                        </a:spcBef>
                        <a:spcAft>
                          <a:spcPts val="0"/>
                        </a:spcAft>
                      </a:pPr>
                      <a:r>
                        <a:rPr lang="fr-FR" sz="900" b="0" i="1" u="none" strike="noStrike" dirty="0">
                          <a:solidFill>
                            <a:srgbClr val="E05329"/>
                          </a:solidFill>
                          <a:effectLst/>
                          <a:latin typeface="Roboto" panose="02000000000000000000"/>
                        </a:rPr>
                        <a:t>le parfum poivré</a:t>
                      </a:r>
                      <a:endParaRPr lang="fr-FR" sz="900" i="1" dirty="0">
                        <a:solidFill>
                          <a:srgbClr val="E05329"/>
                        </a:solidFill>
                        <a:effectLst/>
                        <a:latin typeface="Roboto" panose="02000000000000000000"/>
                      </a:endParaRPr>
                    </a:p>
                    <a:p>
                      <a:pPr rtl="0" fontAlgn="t">
                        <a:spcBef>
                          <a:spcPts val="0"/>
                        </a:spcBef>
                        <a:spcAft>
                          <a:spcPts val="0"/>
                        </a:spcAft>
                      </a:pPr>
                      <a:r>
                        <a:rPr lang="fr-FR" sz="900" b="0" i="1" u="none" strike="noStrike" dirty="0">
                          <a:solidFill>
                            <a:srgbClr val="E05329"/>
                          </a:solidFill>
                          <a:effectLst/>
                          <a:latin typeface="Roboto" panose="02000000000000000000"/>
                        </a:rPr>
                        <a:t>le soleil</a:t>
                      </a:r>
                      <a:endParaRPr lang="fr-FR" sz="900" i="1" dirty="0">
                        <a:solidFill>
                          <a:srgbClr val="E05329"/>
                        </a:solidFill>
                        <a:effectLst/>
                        <a:latin typeface="Roboto" panose="02000000000000000000"/>
                      </a:endParaRPr>
                    </a:p>
                    <a:p>
                      <a:pPr rtl="0" fontAlgn="t">
                        <a:spcBef>
                          <a:spcPts val="0"/>
                        </a:spcBef>
                        <a:spcAft>
                          <a:spcPts val="0"/>
                        </a:spcAft>
                      </a:pPr>
                      <a:r>
                        <a:rPr lang="fr-FR" sz="900" b="0" i="1" u="none" strike="noStrike" dirty="0">
                          <a:solidFill>
                            <a:srgbClr val="E05329"/>
                          </a:solidFill>
                          <a:effectLst/>
                          <a:latin typeface="Roboto" panose="02000000000000000000"/>
                        </a:rPr>
                        <a:t>les colliers de fleurs qui enivrent</a:t>
                      </a:r>
                      <a:endParaRPr lang="fr-FR" sz="900" i="1" dirty="0">
                        <a:solidFill>
                          <a:srgbClr val="E05329"/>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09040"/>
                  </a:ext>
                </a:extLst>
              </a:tr>
              <a:tr h="365580">
                <a:tc>
                  <a:txBody>
                    <a:bodyPr/>
                    <a:lstStyle/>
                    <a:p>
                      <a:pPr rtl="0" fontAlgn="t">
                        <a:spcBef>
                          <a:spcPts val="0"/>
                        </a:spcBef>
                        <a:spcAft>
                          <a:spcPts val="0"/>
                        </a:spcAft>
                      </a:pPr>
                      <a:r>
                        <a:rPr lang="fr-FR" sz="900" b="0" i="0" u="none" strike="noStrike" dirty="0">
                          <a:solidFill>
                            <a:schemeClr val="tx1"/>
                          </a:solidFill>
                          <a:effectLst/>
                          <a:latin typeface="Roboto" panose="02000000000000000000"/>
                        </a:rPr>
                        <a:t>les personnes </a:t>
                      </a:r>
                      <a:endParaRPr lang="fr-FR" sz="900" dirty="0">
                        <a:solidFill>
                          <a:schemeClr val="tx1"/>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900" b="0" i="1" u="none" strike="noStrike" dirty="0">
                          <a:solidFill>
                            <a:srgbClr val="E05329"/>
                          </a:solidFill>
                          <a:effectLst/>
                          <a:latin typeface="Roboto" panose="02000000000000000000"/>
                        </a:rPr>
                        <a:t>les marins </a:t>
                      </a:r>
                      <a:endParaRPr lang="fr-FR" sz="900" i="1" dirty="0">
                        <a:solidFill>
                          <a:srgbClr val="E05329"/>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r-FR" sz="900" b="0" i="1" u="none" strike="noStrike" dirty="0">
                          <a:solidFill>
                            <a:srgbClr val="E05329"/>
                          </a:solidFill>
                          <a:effectLst/>
                          <a:latin typeface="Roboto" panose="02000000000000000000"/>
                        </a:rPr>
                        <a:t>l’amour (les femmes)</a:t>
                      </a:r>
                      <a:endParaRPr lang="fr-FR" sz="900" i="1" dirty="0">
                        <a:solidFill>
                          <a:srgbClr val="E05329"/>
                        </a:solidFill>
                        <a:effectLst/>
                        <a:latin typeface="Roboto" panose="02000000000000000000"/>
                      </a:endParaRPr>
                    </a:p>
                    <a:p>
                      <a:pPr rtl="0" fontAlgn="t">
                        <a:spcBef>
                          <a:spcPts val="0"/>
                        </a:spcBef>
                        <a:spcAft>
                          <a:spcPts val="0"/>
                        </a:spcAft>
                      </a:pPr>
                      <a:r>
                        <a:rPr lang="fr-FR" sz="900" b="0" i="1" u="none" strike="noStrike" dirty="0">
                          <a:solidFill>
                            <a:srgbClr val="E05329"/>
                          </a:solidFill>
                          <a:effectLst/>
                          <a:latin typeface="Roboto" panose="02000000000000000000"/>
                        </a:rPr>
                        <a:t>les filles </a:t>
                      </a:r>
                      <a:endParaRPr lang="fr-FR" sz="900" i="1" dirty="0">
                        <a:solidFill>
                          <a:srgbClr val="E05329"/>
                        </a:solidFill>
                        <a:effectLst/>
                        <a:latin typeface="Roboto" panose="0200000000000000000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197633"/>
                  </a:ext>
                </a:extLst>
              </a:tr>
            </a:tbl>
          </a:graphicData>
        </a:graphic>
      </p:graphicFrame>
      <p:sp>
        <p:nvSpPr>
          <p:cNvPr id="4" name="Rectangle 1">
            <a:extLst>
              <a:ext uri="{FF2B5EF4-FFF2-40B4-BE49-F238E27FC236}">
                <a16:creationId xmlns:a16="http://schemas.microsoft.com/office/drawing/2014/main" id="{AF15FAF4-ECA2-4819-AA50-D0F4875F4F1E}"/>
              </a:ext>
            </a:extLst>
          </p:cNvPr>
          <p:cNvSpPr>
            <a:spLocks noChangeArrowheads="1"/>
          </p:cNvSpPr>
          <p:nvPr/>
        </p:nvSpPr>
        <p:spPr bwMode="auto">
          <a:xfrm>
            <a:off x="-1345282" y="6737635"/>
            <a:ext cx="643269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sz="1100"/>
          </a:p>
        </p:txBody>
      </p:sp>
      <p:pic>
        <p:nvPicPr>
          <p:cNvPr id="5" name="Image 4">
            <a:extLst>
              <a:ext uri="{FF2B5EF4-FFF2-40B4-BE49-F238E27FC236}">
                <a16:creationId xmlns:a16="http://schemas.microsoft.com/office/drawing/2014/main" id="{1F55599F-650D-6B97-2947-D6FE90B1E974}"/>
              </a:ext>
            </a:extLst>
          </p:cNvPr>
          <p:cNvPicPr>
            <a:picLocks noChangeAspect="1"/>
          </p:cNvPicPr>
          <p:nvPr/>
        </p:nvPicPr>
        <p:blipFill>
          <a:blip r:embed="rId4"/>
          <a:srcRect/>
          <a:stretch/>
        </p:blipFill>
        <p:spPr>
          <a:xfrm>
            <a:off x="-1" y="10152907"/>
            <a:ext cx="7559675" cy="539523"/>
          </a:xfrm>
          <a:prstGeom prst="rect">
            <a:avLst/>
          </a:prstGeom>
        </p:spPr>
      </p:pic>
    </p:spTree>
    <p:custDataLst>
      <p:tags r:id="rId1"/>
    </p:custDataLst>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BACD2F-5190-653C-112F-E8B17CB12F40}"/>
              </a:ext>
            </a:extLst>
          </p:cNvPr>
          <p:cNvPicPr>
            <a:picLocks noChangeAspect="1"/>
          </p:cNvPicPr>
          <p:nvPr/>
        </p:nvPicPr>
        <p:blipFill>
          <a:blip r:embed="rId3"/>
          <a:stretch>
            <a:fillRect/>
          </a:stretch>
        </p:blipFill>
        <p:spPr>
          <a:xfrm>
            <a:off x="7937" y="5556"/>
            <a:ext cx="7543800" cy="10680700"/>
          </a:xfrm>
          <a:prstGeom prst="rect">
            <a:avLst/>
          </a:prstGeom>
        </p:spPr>
      </p:pic>
      <p:sp>
        <p:nvSpPr>
          <p:cNvPr id="31" name="ZoneTexte 30">
            <a:extLst>
              <a:ext uri="{FF2B5EF4-FFF2-40B4-BE49-F238E27FC236}">
                <a16:creationId xmlns:a16="http://schemas.microsoft.com/office/drawing/2014/main" id="{1738EE75-CE01-B249-B8DE-E1804EE68550}"/>
              </a:ext>
            </a:extLst>
          </p:cNvPr>
          <p:cNvSpPr txBox="1"/>
          <p:nvPr/>
        </p:nvSpPr>
        <p:spPr>
          <a:xfrm>
            <a:off x="325876" y="9523890"/>
            <a:ext cx="1778497" cy="506549"/>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r>
              <a:rPr lang="fr-FR" sz="800" kern="1000" dirty="0">
                <a:latin typeface="Roboto Light" panose="02000000000000000000" pitchFamily="2" charset="0"/>
                <a:ea typeface="Roboto" panose="02000000000000000000" pitchFamily="2" charset="0"/>
              </a:rPr>
              <a:t> et Frédérique </a:t>
            </a:r>
            <a:r>
              <a:rPr lang="fr-FR" sz="800" kern="1000" dirty="0" err="1">
                <a:latin typeface="Roboto Light" panose="02000000000000000000" pitchFamily="2" charset="0"/>
                <a:ea typeface="Roboto" panose="02000000000000000000" pitchFamily="2" charset="0"/>
              </a:rPr>
              <a:t>Treffandier</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du CAVILAM - Alliance Française</a:t>
            </a:r>
          </a:p>
          <a:p>
            <a:pPr>
              <a:lnSpc>
                <a:spcPts val="960"/>
              </a:lnSpc>
            </a:pPr>
            <a:r>
              <a:rPr lang="fr-FR" sz="800" kern="1000" dirty="0">
                <a:latin typeface="Roboto Light" panose="02000000000000000000" pitchFamily="2" charset="0"/>
                <a:ea typeface="Roboto" panose="02000000000000000000" pitchFamily="2" charset="0"/>
              </a:rPr>
              <a:t>pour l'Institut français et le CNM</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VOYAGE</a:t>
            </a:r>
          </a:p>
        </p:txBody>
      </p:sp>
      <p:sp>
        <p:nvSpPr>
          <p:cNvPr id="12" name="ZoneTexte 11">
            <a:extLst>
              <a:ext uri="{FF2B5EF4-FFF2-40B4-BE49-F238E27FC236}">
                <a16:creationId xmlns:a16="http://schemas.microsoft.com/office/drawing/2014/main" id="{4DD95A50-527F-18CC-A104-64E32B83E55B}"/>
              </a:ext>
            </a:extLst>
          </p:cNvPr>
          <p:cNvSpPr txBox="1"/>
          <p:nvPr/>
        </p:nvSpPr>
        <p:spPr>
          <a:xfrm>
            <a:off x="990599" y="1041659"/>
            <a:ext cx="5410199" cy="461665"/>
          </a:xfrm>
          <a:prstGeom prst="rect">
            <a:avLst/>
          </a:prstGeom>
          <a:noFill/>
        </p:spPr>
        <p:txBody>
          <a:bodyPr wrap="square" lIns="0" tIns="0" rIns="0" bIns="0" rtlCol="0">
            <a:spAutoFit/>
          </a:bodyPr>
          <a:lstStyle/>
          <a:p>
            <a:r>
              <a:rPr lang="fr-FR" sz="1000" b="1" kern="1300" dirty="0">
                <a:solidFill>
                  <a:schemeClr val="dk1"/>
                </a:solidFill>
                <a:latin typeface="Roboto Medium" panose="02000000000000000000" pitchFamily="2" charset="0"/>
              </a:rPr>
              <a:t>Troisième temps</a:t>
            </a:r>
          </a:p>
          <a:p>
            <a:r>
              <a:rPr lang="fr-FR" sz="1000" kern="1300" dirty="0">
                <a:solidFill>
                  <a:schemeClr val="dk1"/>
                </a:solidFill>
                <a:latin typeface="Roboto Medium" panose="02000000000000000000" pitchFamily="2" charset="0"/>
              </a:rPr>
              <a:t>Choisissez le tableau qui vous semble correspondre le mieux à l’ailleurs décrit dans la chanson. Justifiez votre choix.</a:t>
            </a:r>
          </a:p>
        </p:txBody>
      </p:sp>
      <p:sp>
        <p:nvSpPr>
          <p:cNvPr id="13" name="ZoneTexte 12">
            <a:extLst>
              <a:ext uri="{FF2B5EF4-FFF2-40B4-BE49-F238E27FC236}">
                <a16:creationId xmlns:a16="http://schemas.microsoft.com/office/drawing/2014/main" id="{DCB29E20-76A7-4120-96FD-FFBC34C6F99A}"/>
              </a:ext>
            </a:extLst>
          </p:cNvPr>
          <p:cNvSpPr txBox="1"/>
          <p:nvPr/>
        </p:nvSpPr>
        <p:spPr>
          <a:xfrm>
            <a:off x="325876" y="719184"/>
            <a:ext cx="258792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Emmenez-moi » </a:t>
            </a:r>
            <a:r>
              <a:rPr lang="fr-FR" sz="1200" dirty="0">
                <a:latin typeface="Roboto" panose="02000000000000000000" pitchFamily="2" charset="0"/>
                <a:ea typeface="Roboto" panose="02000000000000000000" pitchFamily="2" charset="0"/>
              </a:rPr>
              <a:t>Charles Aznavour</a:t>
            </a:r>
          </a:p>
        </p:txBody>
      </p:sp>
      <p:pic>
        <p:nvPicPr>
          <p:cNvPr id="1028" name="Picture 4" descr="Paul Gauguin à Tahiti et aux Marquises - Voyage Polynésie">
            <a:extLst>
              <a:ext uri="{FF2B5EF4-FFF2-40B4-BE49-F238E27FC236}">
                <a16:creationId xmlns:a16="http://schemas.microsoft.com/office/drawing/2014/main" id="{25C90930-263F-4D61-BA6A-27FDAD3B0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76" y="3946788"/>
            <a:ext cx="3543107" cy="26443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rain 3 / 1905 : Avec Matisse à Collioure - Maîtres et tableaux">
            <a:extLst>
              <a:ext uri="{FF2B5EF4-FFF2-40B4-BE49-F238E27FC236}">
                <a16:creationId xmlns:a16="http://schemas.microsoft.com/office/drawing/2014/main" id="{484EF09F-CA58-4E0D-A17B-84B78290A6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726" y="6765327"/>
            <a:ext cx="3926783" cy="27137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A299E6-342C-4F4E-A9FC-5145D20532E2}"/>
              </a:ext>
            </a:extLst>
          </p:cNvPr>
          <p:cNvSpPr/>
          <p:nvPr/>
        </p:nvSpPr>
        <p:spPr>
          <a:xfrm>
            <a:off x="4777332" y="3780318"/>
            <a:ext cx="2369559" cy="415498"/>
          </a:xfrm>
          <a:prstGeom prst="rect">
            <a:avLst/>
          </a:prstGeom>
        </p:spPr>
        <p:txBody>
          <a:bodyPr wrap="none">
            <a:spAutoFit/>
          </a:bodyPr>
          <a:lstStyle/>
          <a:p>
            <a:pPr algn="r"/>
            <a:r>
              <a:rPr lang="fr-FR" sz="1050" dirty="0">
                <a:latin typeface="Roboto" panose="02000000000000000000"/>
              </a:rPr>
              <a:t>« Le Rêve », Le Douanier Rousseau</a:t>
            </a:r>
          </a:p>
          <a:p>
            <a:pPr algn="r"/>
            <a:r>
              <a:rPr lang="fr-FR" sz="1050" dirty="0">
                <a:latin typeface="Roboto" panose="02000000000000000000"/>
              </a:rPr>
              <a:t>https://www.pariszigzag.fr/</a:t>
            </a:r>
          </a:p>
        </p:txBody>
      </p:sp>
      <p:pic>
        <p:nvPicPr>
          <p:cNvPr id="2050" name="Picture 2" descr="Le Douanier Rousseau, Le Rêve, 1910">
            <a:extLst>
              <a:ext uri="{FF2B5EF4-FFF2-40B4-BE49-F238E27FC236}">
                <a16:creationId xmlns:a16="http://schemas.microsoft.com/office/drawing/2014/main" id="{12C12016-BEEA-49AD-A40C-69DA56BEB8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520" y="1450244"/>
            <a:ext cx="3519989" cy="236982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E87951B6-5150-4220-AA1E-201353C24995}"/>
              </a:ext>
            </a:extLst>
          </p:cNvPr>
          <p:cNvPicPr>
            <a:picLocks noChangeAspect="1"/>
          </p:cNvPicPr>
          <p:nvPr/>
        </p:nvPicPr>
        <p:blipFill>
          <a:blip r:embed="rId7"/>
          <a:stretch>
            <a:fillRect/>
          </a:stretch>
        </p:blipFill>
        <p:spPr>
          <a:xfrm>
            <a:off x="325876" y="1018491"/>
            <a:ext cx="508000" cy="508000"/>
          </a:xfrm>
          <a:prstGeom prst="rect">
            <a:avLst/>
          </a:prstGeom>
        </p:spPr>
      </p:pic>
      <p:pic>
        <p:nvPicPr>
          <p:cNvPr id="3" name="Image 2">
            <a:extLst>
              <a:ext uri="{FF2B5EF4-FFF2-40B4-BE49-F238E27FC236}">
                <a16:creationId xmlns:a16="http://schemas.microsoft.com/office/drawing/2014/main" id="{F0E4B24A-D9E1-4D67-B4B0-E5B6E839129D}"/>
              </a:ext>
            </a:extLst>
          </p:cNvPr>
          <p:cNvPicPr>
            <a:picLocks noChangeAspect="1"/>
          </p:cNvPicPr>
          <p:nvPr/>
        </p:nvPicPr>
        <p:blipFill>
          <a:blip r:embed="rId8"/>
          <a:stretch>
            <a:fillRect/>
          </a:stretch>
        </p:blipFill>
        <p:spPr>
          <a:xfrm>
            <a:off x="3954098" y="383294"/>
            <a:ext cx="2064604" cy="246993"/>
          </a:xfrm>
          <a:prstGeom prst="rect">
            <a:avLst/>
          </a:prstGeom>
        </p:spPr>
      </p:pic>
      <p:sp>
        <p:nvSpPr>
          <p:cNvPr id="5" name="Rectangle 4">
            <a:extLst>
              <a:ext uri="{FF2B5EF4-FFF2-40B4-BE49-F238E27FC236}">
                <a16:creationId xmlns:a16="http://schemas.microsoft.com/office/drawing/2014/main" id="{8EABC616-3CAF-4109-9E97-6D1FB749EC27}"/>
              </a:ext>
            </a:extLst>
          </p:cNvPr>
          <p:cNvSpPr/>
          <p:nvPr/>
        </p:nvSpPr>
        <p:spPr>
          <a:xfrm>
            <a:off x="492430" y="6563797"/>
            <a:ext cx="2380780" cy="415498"/>
          </a:xfrm>
          <a:prstGeom prst="rect">
            <a:avLst/>
          </a:prstGeom>
        </p:spPr>
        <p:txBody>
          <a:bodyPr wrap="none">
            <a:spAutoFit/>
          </a:bodyPr>
          <a:lstStyle/>
          <a:p>
            <a:r>
              <a:rPr lang="fr-FR" sz="1050" dirty="0">
                <a:latin typeface="Roboto" panose="02000000000000000000"/>
              </a:rPr>
              <a:t>« Femmes de Tahiti », Paul Gauguin</a:t>
            </a:r>
          </a:p>
          <a:p>
            <a:r>
              <a:rPr lang="fr-FR" sz="1050" dirty="0">
                <a:latin typeface="Roboto" panose="02000000000000000000"/>
              </a:rPr>
              <a:t>https://www.carredartistes.com/</a:t>
            </a:r>
          </a:p>
        </p:txBody>
      </p:sp>
      <p:sp>
        <p:nvSpPr>
          <p:cNvPr id="7" name="Rectangle 6">
            <a:extLst>
              <a:ext uri="{FF2B5EF4-FFF2-40B4-BE49-F238E27FC236}">
                <a16:creationId xmlns:a16="http://schemas.microsoft.com/office/drawing/2014/main" id="{2B37A404-0372-478F-8040-5E8FC18716AB}"/>
              </a:ext>
            </a:extLst>
          </p:cNvPr>
          <p:cNvSpPr/>
          <p:nvPr/>
        </p:nvSpPr>
        <p:spPr>
          <a:xfrm>
            <a:off x="3910908" y="9452211"/>
            <a:ext cx="3276859" cy="415498"/>
          </a:xfrm>
          <a:prstGeom prst="rect">
            <a:avLst/>
          </a:prstGeom>
        </p:spPr>
        <p:txBody>
          <a:bodyPr wrap="none">
            <a:spAutoFit/>
          </a:bodyPr>
          <a:lstStyle/>
          <a:p>
            <a:pPr algn="r"/>
            <a:r>
              <a:rPr lang="fr-FR" sz="1050" dirty="0">
                <a:latin typeface="Roboto" panose="02000000000000000000"/>
              </a:rPr>
              <a:t>« Bateaux dans le port de Collioure », André Derain</a:t>
            </a:r>
          </a:p>
          <a:p>
            <a:pPr algn="r"/>
            <a:r>
              <a:rPr lang="fr-FR" sz="1050" dirty="0">
                <a:latin typeface="Roboto" panose="02000000000000000000"/>
              </a:rPr>
              <a:t>https://www.beauxarts.com/</a:t>
            </a:r>
          </a:p>
        </p:txBody>
      </p:sp>
      <p:pic>
        <p:nvPicPr>
          <p:cNvPr id="6" name="Image 5">
            <a:extLst>
              <a:ext uri="{FF2B5EF4-FFF2-40B4-BE49-F238E27FC236}">
                <a16:creationId xmlns:a16="http://schemas.microsoft.com/office/drawing/2014/main" id="{6CF06DEF-D0AF-ED25-68B8-96031C27EB55}"/>
              </a:ext>
            </a:extLst>
          </p:cNvPr>
          <p:cNvPicPr>
            <a:picLocks noChangeAspect="1"/>
          </p:cNvPicPr>
          <p:nvPr/>
        </p:nvPicPr>
        <p:blipFill>
          <a:blip r:embed="rId9"/>
          <a:srcRect/>
          <a:stretch/>
        </p:blipFill>
        <p:spPr>
          <a:xfrm>
            <a:off x="-1" y="10152907"/>
            <a:ext cx="7559675" cy="539523"/>
          </a:xfrm>
          <a:prstGeom prst="rect">
            <a:avLst/>
          </a:prstGeom>
        </p:spPr>
      </p:pic>
    </p:spTree>
    <p:custDataLst>
      <p:tags r:id="rId1"/>
    </p:custDataLst>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 name="ARTICULATE_DESIGN_ID_THÈME OFFICE" val="iM6LsQXI"/>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3620</TotalTime>
  <Words>2007</Words>
  <Application>Microsoft Office PowerPoint</Application>
  <PresentationFormat>Personnalisé</PresentationFormat>
  <Paragraphs>291</Paragraphs>
  <Slides>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Arial</vt:lpstr>
      <vt:lpstr>Calibri</vt:lpstr>
      <vt:lpstr>Calibri Light</vt:lpstr>
      <vt:lpstr>Proto Grotesk</vt:lpstr>
      <vt:lpstr>Roboto</vt:lpstr>
      <vt:lpstr>Roboto Light</vt:lpstr>
      <vt:lpstr>Roboto Medium</vt:lpstr>
      <vt:lpstr>Wingdings</vt:lpstr>
      <vt:lpstr>Thème Office</vt:lpstr>
      <vt:lpstr>Emmenez-moi</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101</cp:revision>
  <cp:lastPrinted>2024-04-11T08:04:49Z</cp:lastPrinted>
  <dcterms:created xsi:type="dcterms:W3CDTF">2022-03-24T14:32:05Z</dcterms:created>
  <dcterms:modified xsi:type="dcterms:W3CDTF">2024-04-25T16:16:29Z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376B21B9-8258-4839-85CF-EE9471FAD315</vt:lpwstr>
  </property>
  <property fmtid="{D5CDD505-2E9C-101B-9397-08002B2CF9AE}" pid="3" name="ArticulatePath">
    <vt:lpwstr>https://d.docs.live.net/ddf56c7c4acd496c/Bureau/Aznavour/B2-AOC_Aznavour-EmmenezMoi_VF</vt:lpwstr>
  </property>
</Properties>
</file>