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62" r:id="rId3"/>
    <p:sldId id="258" r:id="rId4"/>
    <p:sldId id="259" r:id="rId5"/>
    <p:sldId id="260" r:id="rId6"/>
    <p:sldId id="261" r:id="rId7"/>
  </p:sldIdLst>
  <p:sldSz cx="7559675" cy="10691813"/>
  <p:notesSz cx="6799263" cy="9929813"/>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izic RAMANANJOHARY" initials="SR" lastIdx="2" clrIdx="0">
    <p:extLst>
      <p:ext uri="{19B8F6BF-5375-455C-9EA6-DF929625EA0E}">
        <p15:presenceInfo xmlns:p15="http://schemas.microsoft.com/office/powerpoint/2012/main" userId="S-1-5-21-3575051080-1497785314-1522427798-1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B67FAE"/>
    <a:srgbClr val="A879A8"/>
    <a:srgbClr val="000000"/>
    <a:srgbClr val="750D0F"/>
    <a:srgbClr val="671B2D"/>
    <a:srgbClr val="46B8B7"/>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84F4B-DB9E-4C6C-9056-B21D7E67600D}" v="7" dt="2024-04-25T16:24:52.1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7"/>
    <p:restoredTop sz="95890"/>
  </p:normalViewPr>
  <p:slideViewPr>
    <p:cSldViewPr snapToGrid="0" snapToObjects="1">
      <p:cViewPr varScale="1">
        <p:scale>
          <a:sx n="101" d="100"/>
          <a:sy n="101" d="100"/>
        </p:scale>
        <p:origin x="4584" y="9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1F084F4B-DB9E-4C6C-9056-B21D7E67600D}"/>
    <pc:docChg chg="custSel modSld modMainMaster replTag delTag">
      <pc:chgData name="Bhushan Thapliyal" userId="ddf56c7c4acd496c" providerId="LiveId" clId="{1F084F4B-DB9E-4C6C-9056-B21D7E67600D}" dt="2024-04-25T16:24:52.152" v="149"/>
      <pc:docMkLst>
        <pc:docMk/>
      </pc:docMkLst>
      <pc:sldChg chg="addSp delSp modSp mod replTag delTag">
        <pc:chgData name="Bhushan Thapliyal" userId="ddf56c7c4acd496c" providerId="LiveId" clId="{1F084F4B-DB9E-4C6C-9056-B21D7E67600D}" dt="2024-04-25T16:24:38.444" v="124"/>
        <pc:sldMkLst>
          <pc:docMk/>
          <pc:sldMk cId="3528446323" sldId="256"/>
        </pc:sldMkLst>
        <pc:spChg chg="del">
          <ac:chgData name="Bhushan Thapliyal" userId="ddf56c7c4acd496c" providerId="LiveId" clId="{1F084F4B-DB9E-4C6C-9056-B21D7E67600D}" dt="2024-04-25T16:19:04.722" v="38" actId="478"/>
          <ac:spMkLst>
            <pc:docMk/>
            <pc:sldMk cId="3528446323" sldId="256"/>
            <ac:spMk id="22" creationId="{74CCE7D7-83BD-9247-8D20-6AFA48C122EC}"/>
          </ac:spMkLst>
        </pc:spChg>
        <pc:picChg chg="add mod">
          <ac:chgData name="Bhushan Thapliyal" userId="ddf56c7c4acd496c" providerId="LiveId" clId="{1F084F4B-DB9E-4C6C-9056-B21D7E67600D}" dt="2024-04-25T16:24:38.444" v="124"/>
          <ac:picMkLst>
            <pc:docMk/>
            <pc:sldMk cId="3528446323" sldId="256"/>
            <ac:picMk id="3" creationId="{340D5F94-203F-DA63-7799-BDACD998AB67}"/>
          </ac:picMkLst>
        </pc:picChg>
      </pc:sldChg>
      <pc:sldChg chg="addSp delSp modSp mod replTag delTag">
        <pc:chgData name="Bhushan Thapliyal" userId="ddf56c7c4acd496c" providerId="LiveId" clId="{1F084F4B-DB9E-4C6C-9056-B21D7E67600D}" dt="2024-04-25T16:24:46.373" v="134"/>
        <pc:sldMkLst>
          <pc:docMk/>
          <pc:sldMk cId="4066774807" sldId="258"/>
        </pc:sldMkLst>
        <pc:spChg chg="del">
          <ac:chgData name="Bhushan Thapliyal" userId="ddf56c7c4acd496c" providerId="LiveId" clId="{1F084F4B-DB9E-4C6C-9056-B21D7E67600D}" dt="2024-04-25T16:19:12.102" v="48" actId="478"/>
          <ac:spMkLst>
            <pc:docMk/>
            <pc:sldMk cId="4066774807" sldId="258"/>
            <ac:spMk id="31" creationId="{1738EE75-CE01-B249-B8DE-E1804EE68550}"/>
          </ac:spMkLst>
        </pc:spChg>
        <pc:picChg chg="add mod">
          <ac:chgData name="Bhushan Thapliyal" userId="ddf56c7c4acd496c" providerId="LiveId" clId="{1F084F4B-DB9E-4C6C-9056-B21D7E67600D}" dt="2024-04-25T16:24:46.371" v="132"/>
          <ac:picMkLst>
            <pc:docMk/>
            <pc:sldMk cId="4066774807" sldId="258"/>
            <ac:picMk id="2" creationId="{2FD80E47-7C60-B537-7750-77FD21715117}"/>
          </ac:picMkLst>
        </pc:picChg>
      </pc:sldChg>
      <pc:sldChg chg="addSp delSp modSp mod replTag delTag">
        <pc:chgData name="Bhushan Thapliyal" userId="ddf56c7c4acd496c" providerId="LiveId" clId="{1F084F4B-DB9E-4C6C-9056-B21D7E67600D}" dt="2024-04-25T16:24:48.340" v="139"/>
        <pc:sldMkLst>
          <pc:docMk/>
          <pc:sldMk cId="473977947" sldId="259"/>
        </pc:sldMkLst>
        <pc:spChg chg="del">
          <ac:chgData name="Bhushan Thapliyal" userId="ddf56c7c4acd496c" providerId="LiveId" clId="{1F084F4B-DB9E-4C6C-9056-B21D7E67600D}" dt="2024-04-25T16:19:15.170" v="53" actId="478"/>
          <ac:spMkLst>
            <pc:docMk/>
            <pc:sldMk cId="473977947" sldId="259"/>
            <ac:spMk id="31" creationId="{1738EE75-CE01-B249-B8DE-E1804EE68550}"/>
          </ac:spMkLst>
        </pc:spChg>
        <pc:picChg chg="add mod">
          <ac:chgData name="Bhushan Thapliyal" userId="ddf56c7c4acd496c" providerId="LiveId" clId="{1F084F4B-DB9E-4C6C-9056-B21D7E67600D}" dt="2024-04-25T16:24:48.337" v="137"/>
          <ac:picMkLst>
            <pc:docMk/>
            <pc:sldMk cId="473977947" sldId="259"/>
            <ac:picMk id="4" creationId="{8D294563-C5B4-74DF-0DB5-C827DC97DE92}"/>
          </ac:picMkLst>
        </pc:picChg>
      </pc:sldChg>
      <pc:sldChg chg="addSp delSp modSp mod replTag delTag">
        <pc:chgData name="Bhushan Thapliyal" userId="ddf56c7c4acd496c" providerId="LiveId" clId="{1F084F4B-DB9E-4C6C-9056-B21D7E67600D}" dt="2024-04-25T16:24:50.047" v="144"/>
        <pc:sldMkLst>
          <pc:docMk/>
          <pc:sldMk cId="3654016072" sldId="260"/>
        </pc:sldMkLst>
        <pc:spChg chg="del">
          <ac:chgData name="Bhushan Thapliyal" userId="ddf56c7c4acd496c" providerId="LiveId" clId="{1F084F4B-DB9E-4C6C-9056-B21D7E67600D}" dt="2024-04-25T16:19:18.364" v="58" actId="478"/>
          <ac:spMkLst>
            <pc:docMk/>
            <pc:sldMk cId="3654016072" sldId="260"/>
            <ac:spMk id="31" creationId="{1738EE75-CE01-B249-B8DE-E1804EE68550}"/>
          </ac:spMkLst>
        </pc:spChg>
        <pc:graphicFrameChg chg="mod modGraphic">
          <ac:chgData name="Bhushan Thapliyal" userId="ddf56c7c4acd496c" providerId="LiveId" clId="{1F084F4B-DB9E-4C6C-9056-B21D7E67600D}" dt="2024-04-25T16:21:20.935" v="100" actId="20577"/>
          <ac:graphicFrameMkLst>
            <pc:docMk/>
            <pc:sldMk cId="3654016072" sldId="260"/>
            <ac:graphicFrameMk id="7" creationId="{224CD6AB-AEF6-B84A-818F-7AB3287E00BF}"/>
          </ac:graphicFrameMkLst>
        </pc:graphicFrameChg>
        <pc:picChg chg="add mod">
          <ac:chgData name="Bhushan Thapliyal" userId="ddf56c7c4acd496c" providerId="LiveId" clId="{1F084F4B-DB9E-4C6C-9056-B21D7E67600D}" dt="2024-04-25T16:24:50.045" v="142"/>
          <ac:picMkLst>
            <pc:docMk/>
            <pc:sldMk cId="3654016072" sldId="260"/>
            <ac:picMk id="2" creationId="{B3C87765-D6B4-FF36-508F-BDB364E468DD}"/>
          </ac:picMkLst>
        </pc:picChg>
      </pc:sldChg>
      <pc:sldChg chg="addSp modSp mod replTag delTag">
        <pc:chgData name="Bhushan Thapliyal" userId="ddf56c7c4acd496c" providerId="LiveId" clId="{1F084F4B-DB9E-4C6C-9056-B21D7E67600D}" dt="2024-04-25T16:24:52.152" v="149"/>
        <pc:sldMkLst>
          <pc:docMk/>
          <pc:sldMk cId="1564279928" sldId="261"/>
        </pc:sldMkLst>
        <pc:spChg chg="mod">
          <ac:chgData name="Bhushan Thapliyal" userId="ddf56c7c4acd496c" providerId="LiveId" clId="{1F084F4B-DB9E-4C6C-9056-B21D7E67600D}" dt="2024-04-25T16:20:12.967" v="72" actId="1035"/>
          <ac:spMkLst>
            <pc:docMk/>
            <pc:sldMk cId="1564279928" sldId="261"/>
            <ac:spMk id="31" creationId="{1738EE75-CE01-B249-B8DE-E1804EE68550}"/>
          </ac:spMkLst>
        </pc:spChg>
        <pc:picChg chg="add mod">
          <ac:chgData name="Bhushan Thapliyal" userId="ddf56c7c4acd496c" providerId="LiveId" clId="{1F084F4B-DB9E-4C6C-9056-B21D7E67600D}" dt="2024-04-25T16:24:52.150" v="147"/>
          <ac:picMkLst>
            <pc:docMk/>
            <pc:sldMk cId="1564279928" sldId="261"/>
            <ac:picMk id="3" creationId="{F8D83941-B22E-AD94-EB96-4C2563C36083}"/>
          </ac:picMkLst>
        </pc:picChg>
      </pc:sldChg>
      <pc:sldChg chg="addSp delSp modSp mod replTag delTag">
        <pc:chgData name="Bhushan Thapliyal" userId="ddf56c7c4acd496c" providerId="LiveId" clId="{1F084F4B-DB9E-4C6C-9056-B21D7E67600D}" dt="2024-04-25T16:24:42.515" v="129"/>
        <pc:sldMkLst>
          <pc:docMk/>
          <pc:sldMk cId="1137690112" sldId="262"/>
        </pc:sldMkLst>
        <pc:spChg chg="del">
          <ac:chgData name="Bhushan Thapliyal" userId="ddf56c7c4acd496c" providerId="LiveId" clId="{1F084F4B-DB9E-4C6C-9056-B21D7E67600D}" dt="2024-04-25T16:19:08.839" v="43" actId="478"/>
          <ac:spMkLst>
            <pc:docMk/>
            <pc:sldMk cId="1137690112" sldId="262"/>
            <ac:spMk id="31" creationId="{1738EE75-CE01-B249-B8DE-E1804EE68550}"/>
          </ac:spMkLst>
        </pc:spChg>
        <pc:picChg chg="add mod">
          <ac:chgData name="Bhushan Thapliyal" userId="ddf56c7c4acd496c" providerId="LiveId" clId="{1F084F4B-DB9E-4C6C-9056-B21D7E67600D}" dt="2024-04-25T16:24:42.512" v="127"/>
          <ac:picMkLst>
            <pc:docMk/>
            <pc:sldMk cId="1137690112" sldId="262"/>
            <ac:picMk id="2" creationId="{7B9DD188-D6D7-9551-65BC-7C0A6C7E2E8E}"/>
          </ac:picMkLst>
        </pc:picChg>
      </pc:sldChg>
      <pc:sldMasterChg chg="addSp delSp modSp mod replTag delTag modSldLayout">
        <pc:chgData name="Bhushan Thapliyal" userId="ddf56c7c4acd496c" providerId="LiveId" clId="{1F084F4B-DB9E-4C6C-9056-B21D7E67600D}" dt="2024-04-25T16:24:34.609" v="121" actId="21"/>
        <pc:sldMasterMkLst>
          <pc:docMk/>
          <pc:sldMasterMk cId="3104543170" sldId="2147484056"/>
        </pc:sldMasterMkLst>
        <pc:picChg chg="add del mod">
          <ac:chgData name="Bhushan Thapliyal" userId="ddf56c7c4acd496c" providerId="LiveId" clId="{1F084F4B-DB9E-4C6C-9056-B21D7E67600D}" dt="2024-04-25T16:24:34.609" v="121" actId="21"/>
          <ac:picMkLst>
            <pc:docMk/>
            <pc:sldMasterMk cId="3104543170" sldId="2147484056"/>
            <ac:picMk id="7" creationId="{340D5F94-203F-DA63-7799-BDACD998AB67}"/>
          </ac:picMkLst>
        </pc:picChg>
        <pc:sldLayoutChg chg="modSp replTag delTag">
          <pc:chgData name="Bhushan Thapliyal" userId="ddf56c7c4acd496c" providerId="LiveId" clId="{1F084F4B-DB9E-4C6C-9056-B21D7E67600D}" dt="2024-04-25T16:24:25.877" v="116"/>
          <pc:sldLayoutMkLst>
            <pc:docMk/>
            <pc:sldMasterMk cId="3104543170" sldId="2147484056"/>
            <pc:sldLayoutMk cId="2984906725" sldId="21474840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25/04/2024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25/04/2024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65F82D-CB1F-334C-AB48-FC566FA056BD}" type="slidenum">
              <a:rPr lang="fr-FR" smtClean="0"/>
              <a:t>6</a:t>
            </a:fld>
            <a:endParaRPr lang="fr-FR"/>
          </a:p>
        </p:txBody>
      </p:sp>
    </p:spTree>
    <p:extLst>
      <p:ext uri="{BB962C8B-B14F-4D97-AF65-F5344CB8AC3E}">
        <p14:creationId xmlns:p14="http://schemas.microsoft.com/office/powerpoint/2010/main" val="1116545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25/04/2024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25/04/2024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25/04/2024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25/04/2024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25/04/2024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25/04/2024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25/04/2024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0.jp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image" Target="../media/image3.emf"/><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jpg"/><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7.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BED290-983F-C0F2-128F-19DF6988E64C}"/>
              </a:ext>
            </a:extLst>
          </p:cNvPr>
          <p:cNvPicPr>
            <a:picLocks noChangeAspect="1"/>
          </p:cNvPicPr>
          <p:nvPr/>
        </p:nvPicPr>
        <p:blipFill>
          <a:blip r:embed="rId3"/>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819113"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La bohème</a:t>
            </a:r>
            <a:r>
              <a:rPr lang="fr-FR" sz="2000" spc="-150" baseline="30000" dirty="0">
                <a:solidFill>
                  <a:schemeClr val="tx1"/>
                </a:solidFill>
                <a:latin typeface="Proto Grotesk" panose="02000000000000000000" pitchFamily="2" charset="0"/>
                <a:ea typeface="Roboto Black" panose="02000000000000000000" pitchFamily="2" charset="0"/>
              </a:rPr>
              <a:t>1</a:t>
            </a:r>
            <a:endParaRPr lang="fr-FR" sz="3200" spc="-150" baseline="3000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819113" y="1862383"/>
            <a:ext cx="4490979" cy="7322838"/>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Je vous parle d'un temps</a:t>
            </a:r>
          </a:p>
          <a:p>
            <a:pPr>
              <a:lnSpc>
                <a:spcPts val="1300"/>
              </a:lnSpc>
            </a:pPr>
            <a:r>
              <a:rPr lang="fr-FR" sz="1000" dirty="0">
                <a:latin typeface="Roboto" panose="02000000000000000000" pitchFamily="2" charset="0"/>
                <a:ea typeface="Roboto" panose="02000000000000000000" pitchFamily="2" charset="0"/>
              </a:rPr>
              <a:t>Que les moins de vingt ans</a:t>
            </a:r>
          </a:p>
          <a:p>
            <a:pPr>
              <a:lnSpc>
                <a:spcPts val="1300"/>
              </a:lnSpc>
            </a:pPr>
            <a:r>
              <a:rPr lang="fr-FR" sz="1000" dirty="0">
                <a:latin typeface="Roboto" panose="02000000000000000000" pitchFamily="2" charset="0"/>
                <a:ea typeface="Roboto" panose="02000000000000000000" pitchFamily="2" charset="0"/>
              </a:rPr>
              <a:t>Ne peuvent pas connaître</a:t>
            </a:r>
          </a:p>
          <a:p>
            <a:pPr>
              <a:lnSpc>
                <a:spcPts val="1300"/>
              </a:lnSpc>
            </a:pPr>
            <a:r>
              <a:rPr lang="fr-FR" sz="1000" dirty="0">
                <a:latin typeface="Roboto" panose="02000000000000000000" pitchFamily="2" charset="0"/>
                <a:ea typeface="Roboto" panose="02000000000000000000" pitchFamily="2" charset="0"/>
              </a:rPr>
              <a:t>Montmartre</a:t>
            </a:r>
            <a:r>
              <a:rPr lang="fr-FR" sz="1000" baseline="30000" dirty="0">
                <a:latin typeface="Roboto" panose="02000000000000000000" pitchFamily="2" charset="0"/>
                <a:ea typeface="Roboto" panose="02000000000000000000" pitchFamily="2" charset="0"/>
              </a:rPr>
              <a:t>2</a:t>
            </a:r>
            <a:r>
              <a:rPr lang="fr-FR" sz="1000" dirty="0">
                <a:latin typeface="Roboto" panose="02000000000000000000" pitchFamily="2" charset="0"/>
                <a:ea typeface="Roboto" panose="02000000000000000000" pitchFamily="2" charset="0"/>
              </a:rPr>
              <a:t> en ce temps-là</a:t>
            </a:r>
          </a:p>
          <a:p>
            <a:pPr>
              <a:lnSpc>
                <a:spcPts val="1300"/>
              </a:lnSpc>
            </a:pPr>
            <a:r>
              <a:rPr lang="fr-FR" sz="1000" dirty="0">
                <a:latin typeface="Roboto" panose="02000000000000000000" pitchFamily="2" charset="0"/>
                <a:ea typeface="Roboto" panose="02000000000000000000" pitchFamily="2" charset="0"/>
              </a:rPr>
              <a:t>Accrochait ses lilas</a:t>
            </a:r>
          </a:p>
          <a:p>
            <a:pPr>
              <a:lnSpc>
                <a:spcPts val="1300"/>
              </a:lnSpc>
            </a:pPr>
            <a:r>
              <a:rPr lang="fr-FR" sz="1000" dirty="0">
                <a:latin typeface="Roboto" panose="02000000000000000000" pitchFamily="2" charset="0"/>
                <a:ea typeface="Roboto" panose="02000000000000000000" pitchFamily="2" charset="0"/>
              </a:rPr>
              <a:t>Jusque sous nos fenêtres</a:t>
            </a:r>
          </a:p>
          <a:p>
            <a:pPr>
              <a:lnSpc>
                <a:spcPts val="1300"/>
              </a:lnSpc>
            </a:pPr>
            <a:r>
              <a:rPr lang="fr-FR" sz="1000" dirty="0">
                <a:latin typeface="Roboto" panose="02000000000000000000" pitchFamily="2" charset="0"/>
                <a:ea typeface="Roboto" panose="02000000000000000000" pitchFamily="2" charset="0"/>
              </a:rPr>
              <a:t>Et si l'humble garni</a:t>
            </a:r>
            <a:r>
              <a:rPr lang="fr-FR" sz="1000" baseline="30000" dirty="0">
                <a:latin typeface="Roboto" panose="02000000000000000000" pitchFamily="2" charset="0"/>
                <a:ea typeface="Roboto" panose="02000000000000000000" pitchFamily="2" charset="0"/>
              </a:rPr>
              <a:t>3</a:t>
            </a:r>
          </a:p>
          <a:p>
            <a:pPr>
              <a:lnSpc>
                <a:spcPts val="1300"/>
              </a:lnSpc>
            </a:pPr>
            <a:r>
              <a:rPr lang="fr-FR" sz="1000" dirty="0">
                <a:latin typeface="Roboto" panose="02000000000000000000" pitchFamily="2" charset="0"/>
                <a:ea typeface="Roboto" panose="02000000000000000000" pitchFamily="2" charset="0"/>
              </a:rPr>
              <a:t>Qui nous servait de nid</a:t>
            </a:r>
          </a:p>
          <a:p>
            <a:pPr>
              <a:lnSpc>
                <a:spcPts val="1300"/>
              </a:lnSpc>
            </a:pPr>
            <a:r>
              <a:rPr lang="fr-FR" sz="1000" dirty="0">
                <a:latin typeface="Roboto" panose="02000000000000000000" pitchFamily="2" charset="0"/>
                <a:ea typeface="Roboto" panose="02000000000000000000" pitchFamily="2" charset="0"/>
              </a:rPr>
              <a:t>Ne payait pas de mine</a:t>
            </a:r>
            <a:r>
              <a:rPr lang="fr-FR" sz="1000" baseline="30000" dirty="0">
                <a:latin typeface="Roboto" panose="02000000000000000000" pitchFamily="2" charset="0"/>
                <a:ea typeface="Roboto" panose="02000000000000000000" pitchFamily="2" charset="0"/>
              </a:rPr>
              <a:t>4</a:t>
            </a:r>
          </a:p>
          <a:p>
            <a:pPr>
              <a:lnSpc>
                <a:spcPts val="1300"/>
              </a:lnSpc>
            </a:pPr>
            <a:r>
              <a:rPr lang="fr-FR" sz="1000" dirty="0">
                <a:latin typeface="Roboto" panose="02000000000000000000" pitchFamily="2" charset="0"/>
                <a:ea typeface="Roboto" panose="02000000000000000000" pitchFamily="2" charset="0"/>
              </a:rPr>
              <a:t>C'est là qu'on s'est connu</a:t>
            </a:r>
          </a:p>
          <a:p>
            <a:pPr>
              <a:lnSpc>
                <a:spcPts val="1300"/>
              </a:lnSpc>
            </a:pPr>
            <a:r>
              <a:rPr lang="fr-FR" sz="1000" dirty="0">
                <a:latin typeface="Roboto" panose="02000000000000000000" pitchFamily="2" charset="0"/>
                <a:ea typeface="Roboto" panose="02000000000000000000" pitchFamily="2" charset="0"/>
              </a:rPr>
              <a:t>Moi qui criais famine</a:t>
            </a:r>
            <a:r>
              <a:rPr lang="fr-FR" sz="1000" baseline="30000" dirty="0">
                <a:latin typeface="Roboto" panose="02000000000000000000" pitchFamily="2" charset="0"/>
                <a:ea typeface="Roboto" panose="02000000000000000000" pitchFamily="2" charset="0"/>
              </a:rPr>
              <a:t>5</a:t>
            </a:r>
          </a:p>
          <a:p>
            <a:pPr>
              <a:lnSpc>
                <a:spcPts val="1300"/>
              </a:lnSpc>
            </a:pPr>
            <a:r>
              <a:rPr lang="fr-FR" sz="1000" dirty="0">
                <a:latin typeface="Roboto" panose="02000000000000000000" pitchFamily="2" charset="0"/>
                <a:ea typeface="Roboto" panose="02000000000000000000" pitchFamily="2" charset="0"/>
              </a:rPr>
              <a:t>Et toi qui posais nue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La bohème, la bohème</a:t>
            </a:r>
          </a:p>
          <a:p>
            <a:pPr>
              <a:lnSpc>
                <a:spcPts val="1300"/>
              </a:lnSpc>
            </a:pPr>
            <a:r>
              <a:rPr lang="fr-FR" sz="1000" dirty="0">
                <a:latin typeface="Roboto" panose="02000000000000000000" pitchFamily="2" charset="0"/>
                <a:ea typeface="Roboto" panose="02000000000000000000" pitchFamily="2" charset="0"/>
              </a:rPr>
              <a:t>Ça voulait dire</a:t>
            </a:r>
          </a:p>
          <a:p>
            <a:pPr>
              <a:lnSpc>
                <a:spcPts val="1300"/>
              </a:lnSpc>
            </a:pPr>
            <a:r>
              <a:rPr lang="fr-FR" sz="1000" dirty="0">
                <a:latin typeface="Roboto" panose="02000000000000000000" pitchFamily="2" charset="0"/>
                <a:ea typeface="Roboto" panose="02000000000000000000" pitchFamily="2" charset="0"/>
              </a:rPr>
              <a:t>On est heureux</a:t>
            </a:r>
          </a:p>
          <a:p>
            <a:pPr>
              <a:lnSpc>
                <a:spcPts val="1300"/>
              </a:lnSpc>
            </a:pPr>
            <a:r>
              <a:rPr lang="fr-FR" sz="1000" dirty="0">
                <a:latin typeface="Roboto" panose="02000000000000000000" pitchFamily="2" charset="0"/>
                <a:ea typeface="Roboto" panose="02000000000000000000" pitchFamily="2" charset="0"/>
              </a:rPr>
              <a:t>La bohème, la bohème</a:t>
            </a:r>
          </a:p>
          <a:p>
            <a:pPr>
              <a:lnSpc>
                <a:spcPts val="1300"/>
              </a:lnSpc>
            </a:pPr>
            <a:r>
              <a:rPr lang="fr-FR" sz="1000" dirty="0">
                <a:latin typeface="Roboto" panose="02000000000000000000" pitchFamily="2" charset="0"/>
                <a:ea typeface="Roboto" panose="02000000000000000000" pitchFamily="2" charset="0"/>
              </a:rPr>
              <a:t>Nous ne mangions qu'un jour sur deux</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Dans les cafés voisins</a:t>
            </a:r>
          </a:p>
          <a:p>
            <a:pPr>
              <a:lnSpc>
                <a:spcPts val="1300"/>
              </a:lnSpc>
            </a:pPr>
            <a:r>
              <a:rPr lang="fr-FR" sz="1000" dirty="0">
                <a:latin typeface="Roboto" panose="02000000000000000000" pitchFamily="2" charset="0"/>
                <a:ea typeface="Roboto" panose="02000000000000000000" pitchFamily="2" charset="0"/>
              </a:rPr>
              <a:t>Nous étions quelques-uns</a:t>
            </a:r>
          </a:p>
          <a:p>
            <a:pPr>
              <a:lnSpc>
                <a:spcPts val="1300"/>
              </a:lnSpc>
            </a:pPr>
            <a:r>
              <a:rPr lang="fr-FR" sz="1000" dirty="0">
                <a:latin typeface="Roboto" panose="02000000000000000000" pitchFamily="2" charset="0"/>
                <a:ea typeface="Roboto" panose="02000000000000000000" pitchFamily="2" charset="0"/>
              </a:rPr>
              <a:t>Qui attendions la gloire</a:t>
            </a:r>
          </a:p>
          <a:p>
            <a:pPr>
              <a:lnSpc>
                <a:spcPts val="1300"/>
              </a:lnSpc>
            </a:pPr>
            <a:r>
              <a:rPr lang="fr-FR" sz="1000" dirty="0">
                <a:latin typeface="Roboto" panose="02000000000000000000" pitchFamily="2" charset="0"/>
                <a:ea typeface="Roboto" panose="02000000000000000000" pitchFamily="2" charset="0"/>
              </a:rPr>
              <a:t>Et bien que miséreux</a:t>
            </a:r>
          </a:p>
          <a:p>
            <a:pPr>
              <a:lnSpc>
                <a:spcPts val="1300"/>
              </a:lnSpc>
            </a:pPr>
            <a:r>
              <a:rPr lang="fr-FR" sz="1000" dirty="0">
                <a:latin typeface="Roboto" panose="02000000000000000000" pitchFamily="2" charset="0"/>
                <a:ea typeface="Roboto" panose="02000000000000000000" pitchFamily="2" charset="0"/>
              </a:rPr>
              <a:t>Avec le ventre creux</a:t>
            </a:r>
          </a:p>
          <a:p>
            <a:pPr>
              <a:lnSpc>
                <a:spcPts val="1300"/>
              </a:lnSpc>
            </a:pPr>
            <a:r>
              <a:rPr lang="fr-FR" sz="1000" dirty="0">
                <a:latin typeface="Roboto" panose="02000000000000000000" pitchFamily="2" charset="0"/>
                <a:ea typeface="Roboto" panose="02000000000000000000" pitchFamily="2" charset="0"/>
              </a:rPr>
              <a:t>Nous ne cessions d'y croire</a:t>
            </a:r>
          </a:p>
          <a:p>
            <a:pPr>
              <a:lnSpc>
                <a:spcPts val="1300"/>
              </a:lnSpc>
            </a:pPr>
            <a:r>
              <a:rPr lang="fr-FR" sz="1000" dirty="0">
                <a:latin typeface="Roboto" panose="02000000000000000000" pitchFamily="2" charset="0"/>
                <a:ea typeface="Roboto" panose="02000000000000000000" pitchFamily="2" charset="0"/>
              </a:rPr>
              <a:t>Et quand quelques bistros</a:t>
            </a:r>
            <a:r>
              <a:rPr lang="fr-FR" sz="1000" baseline="30000" dirty="0">
                <a:latin typeface="Roboto" panose="02000000000000000000" pitchFamily="2" charset="0"/>
                <a:ea typeface="Roboto" panose="02000000000000000000" pitchFamily="2" charset="0"/>
              </a:rPr>
              <a:t>6</a:t>
            </a:r>
          </a:p>
          <a:p>
            <a:pPr>
              <a:lnSpc>
                <a:spcPts val="1300"/>
              </a:lnSpc>
            </a:pPr>
            <a:r>
              <a:rPr lang="fr-FR" sz="1000" dirty="0">
                <a:latin typeface="Roboto" panose="02000000000000000000" pitchFamily="2" charset="0"/>
                <a:ea typeface="Roboto" panose="02000000000000000000" pitchFamily="2" charset="0"/>
              </a:rPr>
              <a:t>Contre un bon repas chaud</a:t>
            </a:r>
          </a:p>
          <a:p>
            <a:pPr>
              <a:lnSpc>
                <a:spcPts val="1300"/>
              </a:lnSpc>
            </a:pPr>
            <a:r>
              <a:rPr lang="fr-FR" sz="1000" dirty="0">
                <a:latin typeface="Roboto" panose="02000000000000000000" pitchFamily="2" charset="0"/>
                <a:ea typeface="Roboto" panose="02000000000000000000" pitchFamily="2" charset="0"/>
              </a:rPr>
              <a:t>Nous prenaient une toile</a:t>
            </a:r>
          </a:p>
          <a:p>
            <a:pPr>
              <a:lnSpc>
                <a:spcPts val="1300"/>
              </a:lnSpc>
            </a:pPr>
            <a:r>
              <a:rPr lang="fr-FR" sz="1000" dirty="0">
                <a:latin typeface="Roboto" panose="02000000000000000000" pitchFamily="2" charset="0"/>
                <a:ea typeface="Roboto" panose="02000000000000000000" pitchFamily="2" charset="0"/>
              </a:rPr>
              <a:t>Nous récitions des vers</a:t>
            </a:r>
          </a:p>
          <a:p>
            <a:pPr>
              <a:lnSpc>
                <a:spcPts val="1300"/>
              </a:lnSpc>
            </a:pPr>
            <a:r>
              <a:rPr lang="fr-FR" sz="1000" dirty="0">
                <a:latin typeface="Roboto" panose="02000000000000000000" pitchFamily="2" charset="0"/>
                <a:ea typeface="Roboto" panose="02000000000000000000" pitchFamily="2" charset="0"/>
              </a:rPr>
              <a:t>Groupés autour du poêle</a:t>
            </a:r>
          </a:p>
          <a:p>
            <a:pPr>
              <a:lnSpc>
                <a:spcPts val="1300"/>
              </a:lnSpc>
            </a:pPr>
            <a:r>
              <a:rPr lang="fr-FR" sz="1000" dirty="0">
                <a:latin typeface="Roboto" panose="02000000000000000000" pitchFamily="2" charset="0"/>
                <a:ea typeface="Roboto" panose="02000000000000000000" pitchFamily="2" charset="0"/>
              </a:rPr>
              <a:t>En oubliant l'hiver</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La bohème, la bohème</a:t>
            </a:r>
          </a:p>
          <a:p>
            <a:pPr>
              <a:lnSpc>
                <a:spcPts val="1300"/>
              </a:lnSpc>
            </a:pPr>
            <a:r>
              <a:rPr lang="fr-FR" sz="1000" dirty="0">
                <a:latin typeface="Roboto" panose="02000000000000000000" pitchFamily="2" charset="0"/>
                <a:ea typeface="Roboto" panose="02000000000000000000" pitchFamily="2" charset="0"/>
              </a:rPr>
              <a:t>Ça voulait dire</a:t>
            </a:r>
          </a:p>
          <a:p>
            <a:pPr>
              <a:lnSpc>
                <a:spcPts val="1300"/>
              </a:lnSpc>
            </a:pPr>
            <a:r>
              <a:rPr lang="fr-FR" sz="1000" dirty="0">
                <a:latin typeface="Roboto" panose="02000000000000000000" pitchFamily="2" charset="0"/>
                <a:ea typeface="Roboto" panose="02000000000000000000" pitchFamily="2" charset="0"/>
              </a:rPr>
              <a:t>Tu es jolie</a:t>
            </a:r>
          </a:p>
          <a:p>
            <a:pPr>
              <a:lnSpc>
                <a:spcPts val="1300"/>
              </a:lnSpc>
            </a:pPr>
            <a:r>
              <a:rPr lang="fr-FR" sz="1000" dirty="0">
                <a:latin typeface="Roboto" panose="02000000000000000000" pitchFamily="2" charset="0"/>
                <a:ea typeface="Roboto" panose="02000000000000000000" pitchFamily="2" charset="0"/>
              </a:rPr>
              <a:t>La bohème, la bohème</a:t>
            </a:r>
          </a:p>
          <a:p>
            <a:pPr>
              <a:lnSpc>
                <a:spcPts val="1300"/>
              </a:lnSpc>
            </a:pPr>
            <a:r>
              <a:rPr lang="fr-FR" sz="1000" dirty="0">
                <a:latin typeface="Roboto" panose="02000000000000000000" pitchFamily="2" charset="0"/>
                <a:ea typeface="Roboto" panose="02000000000000000000" pitchFamily="2" charset="0"/>
              </a:rPr>
              <a:t>Et nous avions tous du génie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La bohème, la bohème</a:t>
            </a:r>
          </a:p>
          <a:p>
            <a:pPr>
              <a:lnSpc>
                <a:spcPts val="1300"/>
              </a:lnSpc>
            </a:pPr>
            <a:r>
              <a:rPr lang="fr-FR" sz="1000" dirty="0">
                <a:latin typeface="Roboto" panose="02000000000000000000" pitchFamily="2" charset="0"/>
                <a:ea typeface="Roboto" panose="02000000000000000000" pitchFamily="2" charset="0"/>
              </a:rPr>
              <a:t>Ça voulait dire</a:t>
            </a:r>
          </a:p>
          <a:p>
            <a:pPr>
              <a:lnSpc>
                <a:spcPts val="1300"/>
              </a:lnSpc>
            </a:pPr>
            <a:r>
              <a:rPr lang="fr-FR" sz="1000" dirty="0">
                <a:latin typeface="Roboto" panose="02000000000000000000" pitchFamily="2" charset="0"/>
                <a:ea typeface="Roboto" panose="02000000000000000000" pitchFamily="2" charset="0"/>
              </a:rPr>
              <a:t>On est heureux</a:t>
            </a:r>
          </a:p>
          <a:p>
            <a:pPr>
              <a:lnSpc>
                <a:spcPts val="1300"/>
              </a:lnSpc>
            </a:pPr>
            <a:r>
              <a:rPr lang="fr-FR" sz="1000" dirty="0">
                <a:latin typeface="Roboto" panose="02000000000000000000" pitchFamily="2" charset="0"/>
                <a:ea typeface="Roboto" panose="02000000000000000000" pitchFamily="2" charset="0"/>
              </a:rPr>
              <a:t>La bohème, la bohème</a:t>
            </a:r>
          </a:p>
          <a:p>
            <a:pPr>
              <a:lnSpc>
                <a:spcPts val="1300"/>
              </a:lnSpc>
            </a:pPr>
            <a:r>
              <a:rPr lang="fr-FR" sz="1000" dirty="0">
                <a:latin typeface="Roboto" panose="02000000000000000000" pitchFamily="2" charset="0"/>
                <a:ea typeface="Roboto" panose="02000000000000000000" pitchFamily="2" charset="0"/>
              </a:rPr>
              <a:t>Nous ne mangions qu'un jour sur deux</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3818931"/>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gn="just">
              <a:lnSpc>
                <a:spcPts val="1280"/>
              </a:lnSpc>
            </a:pPr>
            <a:r>
              <a:rPr lang="fr-FR" sz="900" dirty="0" err="1">
                <a:latin typeface="Roboto Medium" panose="02000000000000000000" pitchFamily="2" charset="0"/>
                <a:ea typeface="Roboto Medium" panose="02000000000000000000" pitchFamily="2" charset="0"/>
              </a:rPr>
              <a:t>Yamê</a:t>
            </a:r>
            <a:r>
              <a:rPr lang="fr-FR" sz="900" dirty="0">
                <a:latin typeface="Roboto Medium" panose="02000000000000000000" pitchFamily="2" charset="0"/>
                <a:ea typeface="Roboto Medium" panose="02000000000000000000" pitchFamily="2" charset="0"/>
              </a:rPr>
              <a:t> est un chanteur franco-camerounais autodidacte. Il décroche en 2024 la Victoire de la musique de la révélation de l’année. Il explore différents styles musicaux passant du rap au jazz. Artiste éclectique, il se fait connaître grâce à son rap sur les réseaux sociaux en publiant ses propres morceaux ou des reprises de chansons connues. À seulement 30 ans, il maîtrise sa voix de façon impressionnante, réussissant à en faire un instrument à part entière. </a:t>
            </a:r>
            <a:endParaRPr lang="fr-FR" sz="900" kern="1300" dirty="0">
              <a:latin typeface="Roboto Medium" panose="02000000000000000000" pitchFamily="2" charset="0"/>
              <a:ea typeface="Roboto Medium" panose="02000000000000000000" pitchFamily="2" charset="0"/>
            </a:endParaRPr>
          </a:p>
          <a:p>
            <a:pPr algn="just">
              <a:lnSpc>
                <a:spcPts val="1280"/>
              </a:lnSpc>
            </a:pPr>
            <a:endParaRPr lang="fr-FR" sz="900" kern="1300" dirty="0">
              <a:latin typeface="Roboto Medium" panose="02000000000000000000" pitchFamily="2" charset="0"/>
              <a:ea typeface="Roboto Medium" panose="02000000000000000000" pitchFamily="2" charset="0"/>
            </a:endParaRPr>
          </a:p>
          <a:p>
            <a:pPr algn="just">
              <a:lnSpc>
                <a:spcPts val="1280"/>
              </a:lnSpc>
            </a:pPr>
            <a:endParaRPr lang="fr-FR" sz="900" kern="1300" dirty="0">
              <a:latin typeface="Roboto Medium" panose="02000000000000000000" pitchFamily="2" charset="0"/>
              <a:ea typeface="Roboto Medium" panose="02000000000000000000" pitchFamily="2" charset="0"/>
            </a:endParaRPr>
          </a:p>
          <a:p>
            <a:pPr algn="just">
              <a:lnSpc>
                <a:spcPts val="1280"/>
              </a:lnSpc>
            </a:pPr>
            <a:endParaRPr lang="fr-FR" sz="900" kern="1300" dirty="0">
              <a:latin typeface="Roboto Medium" panose="02000000000000000000" pitchFamily="2" charset="0"/>
              <a:ea typeface="Roboto Medium" panose="02000000000000000000" pitchFamily="2" charset="0"/>
            </a:endParaRPr>
          </a:p>
          <a:p>
            <a:pPr algn="just">
              <a:lnSpc>
                <a:spcPts val="1280"/>
              </a:lnSpc>
            </a:pPr>
            <a:endParaRPr lang="fr-FR" sz="900" kern="1300" dirty="0">
              <a:latin typeface="Roboto Medium" panose="02000000000000000000" pitchFamily="2" charset="0"/>
              <a:ea typeface="Roboto Medium" panose="02000000000000000000" pitchFamily="2" charset="0"/>
            </a:endParaRPr>
          </a:p>
          <a:p>
            <a:pPr algn="just">
              <a:lnSpc>
                <a:spcPts val="1280"/>
              </a:lnSpc>
            </a:pPr>
            <a:endParaRPr lang="fr-FR" sz="900" kern="1300" dirty="0">
              <a:latin typeface="Roboto Medium" panose="02000000000000000000" pitchFamily="2" charset="0"/>
              <a:ea typeface="Roboto Medium" panose="02000000000000000000" pitchFamily="2" charset="0"/>
            </a:endParaRPr>
          </a:p>
          <a:p>
            <a:pPr algn="just">
              <a:lnSpc>
                <a:spcPts val="1280"/>
              </a:lnSpc>
            </a:pPr>
            <a:endParaRPr lang="fr-FR" sz="900" kern="1300" dirty="0">
              <a:latin typeface="Roboto Medium" panose="02000000000000000000" pitchFamily="2" charset="0"/>
              <a:ea typeface="Roboto Medium" panose="02000000000000000000" pitchFamily="2" charset="0"/>
            </a:endParaRPr>
          </a:p>
          <a:p>
            <a:pPr algn="just">
              <a:lnSpc>
                <a:spcPts val="1280"/>
              </a:lnSpc>
            </a:pPr>
            <a:endParaRPr lang="fr-FR" sz="900" kern="1300" dirty="0">
              <a:latin typeface="Roboto Medium" panose="02000000000000000000" pitchFamily="2" charset="0"/>
              <a:ea typeface="Roboto Medium" panose="02000000000000000000" pitchFamily="2" charset="0"/>
            </a:endParaRPr>
          </a:p>
          <a:p>
            <a:pPr algn="just">
              <a:lnSpc>
                <a:spcPts val="1280"/>
              </a:lnSpc>
            </a:pPr>
            <a:endParaRPr lang="fr-FR" sz="900" kern="1300" dirty="0">
              <a:latin typeface="Roboto Medium" panose="02000000000000000000" pitchFamily="2" charset="0"/>
              <a:ea typeface="Roboto Medium" panose="02000000000000000000" pitchFamily="2" charset="0"/>
            </a:endParaRPr>
          </a:p>
          <a:p>
            <a:pPr algn="just">
              <a:lnSpc>
                <a:spcPts val="1280"/>
              </a:lnSpc>
            </a:pPr>
            <a:endParaRPr lang="fr-FR" sz="900" kern="1300" dirty="0">
              <a:latin typeface="Roboto Medium" panose="02000000000000000000" pitchFamily="2" charset="0"/>
              <a:ea typeface="Roboto Medium" panose="02000000000000000000" pitchFamily="2" charset="0"/>
            </a:endParaRPr>
          </a:p>
        </p:txBody>
      </p:sp>
      <p:pic>
        <p:nvPicPr>
          <p:cNvPr id="18" name="Image 17">
            <a:extLst>
              <a:ext uri="{FF2B5EF4-FFF2-40B4-BE49-F238E27FC236}">
                <a16:creationId xmlns:a16="http://schemas.microsoft.com/office/drawing/2014/main" id="{CE626C0B-BD4F-2947-86C2-813D7C8798CB}"/>
              </a:ext>
            </a:extLst>
          </p:cNvPr>
          <p:cNvPicPr>
            <a:picLocks noChangeAspect="1"/>
          </p:cNvPicPr>
          <p:nvPr/>
        </p:nvPicPr>
        <p:blipFill>
          <a:blip r:embed="rId4"/>
          <a:stretch>
            <a:fillRect/>
          </a:stretch>
        </p:blipFill>
        <p:spPr>
          <a:xfrm>
            <a:off x="339400" y="1033342"/>
            <a:ext cx="2065045" cy="1949248"/>
          </a:xfrm>
          <a:prstGeom prst="rect">
            <a:avLst/>
          </a:prstGeom>
        </p:spPr>
      </p:pic>
      <p:sp>
        <p:nvSpPr>
          <p:cNvPr id="21" name="ZoneTexte 20">
            <a:extLst>
              <a:ext uri="{FF2B5EF4-FFF2-40B4-BE49-F238E27FC236}">
                <a16:creationId xmlns:a16="http://schemas.microsoft.com/office/drawing/2014/main" id="{CE838379-B8E2-1A4F-88D5-3783376BFB73}"/>
              </a:ext>
            </a:extLst>
          </p:cNvPr>
          <p:cNvSpPr txBox="1"/>
          <p:nvPr/>
        </p:nvSpPr>
        <p:spPr>
          <a:xfrm>
            <a:off x="330683" y="7248439"/>
            <a:ext cx="2165684" cy="2387641"/>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dirty="0">
                <a:latin typeface="Roboto" panose="02000000000000000000" pitchFamily="2" charset="0"/>
                <a:ea typeface="Roboto" panose="02000000000000000000" pitchFamily="2" charset="0"/>
              </a:rPr>
              <a:t>1. </a:t>
            </a:r>
            <a:r>
              <a:rPr lang="fr-FR" sz="850" i="1" dirty="0">
                <a:latin typeface="Roboto" panose="02000000000000000000" pitchFamily="2" charset="0"/>
                <a:ea typeface="Roboto" panose="02000000000000000000" pitchFamily="2" charset="0"/>
              </a:rPr>
              <a:t>La Bohème </a:t>
            </a:r>
            <a:r>
              <a:rPr lang="fr-FR" sz="850" dirty="0">
                <a:latin typeface="Roboto" panose="02000000000000000000" pitchFamily="2" charset="0"/>
                <a:ea typeface="Roboto" panose="02000000000000000000" pitchFamily="2" charset="0"/>
              </a:rPr>
              <a:t>: célèbre chanson écrite et interprétée par Charles Aznavour en 1965. Cette chanson est devenue un classique du répertoire musical français. </a:t>
            </a:r>
          </a:p>
          <a:p>
            <a:pPr algn="just">
              <a:lnSpc>
                <a:spcPts val="1080"/>
              </a:lnSpc>
            </a:pPr>
            <a:r>
              <a:rPr lang="fr-FR" sz="850" dirty="0">
                <a:latin typeface="Roboto" panose="02000000000000000000" pitchFamily="2" charset="0"/>
                <a:ea typeface="Roboto" panose="02000000000000000000" pitchFamily="2" charset="0"/>
              </a:rPr>
              <a:t>2. </a:t>
            </a:r>
            <a:r>
              <a:rPr lang="fr-FR" sz="850" i="1" dirty="0">
                <a:latin typeface="Roboto" panose="02000000000000000000" pitchFamily="2" charset="0"/>
                <a:ea typeface="Roboto" panose="02000000000000000000" pitchFamily="2" charset="0"/>
              </a:rPr>
              <a:t>Montmartre </a:t>
            </a:r>
            <a:r>
              <a:rPr lang="fr-FR" sz="850" dirty="0">
                <a:latin typeface="Roboto" panose="02000000000000000000" pitchFamily="2" charset="0"/>
                <a:ea typeface="Roboto" panose="02000000000000000000" pitchFamily="2" charset="0"/>
              </a:rPr>
              <a:t>: colline historique à Paris, connue pour son atmosphère artistique et bohème. Des peintres célèbres tels que Picasso et Van Gogh y ont vécu et travaillé. 3. </a:t>
            </a:r>
            <a:r>
              <a:rPr lang="fr-FR" sz="850" i="1" dirty="0">
                <a:latin typeface="Roboto" panose="02000000000000000000" pitchFamily="2" charset="0"/>
                <a:ea typeface="Roboto" panose="02000000000000000000" pitchFamily="2" charset="0"/>
              </a:rPr>
              <a:t>Un garni (vieilli) </a:t>
            </a:r>
            <a:r>
              <a:rPr lang="fr-FR" sz="850" dirty="0">
                <a:latin typeface="Roboto" panose="02000000000000000000" pitchFamily="2" charset="0"/>
                <a:ea typeface="Roboto" panose="02000000000000000000" pitchFamily="2" charset="0"/>
              </a:rPr>
              <a:t>: chambre qu’on loue meublée. </a:t>
            </a:r>
          </a:p>
          <a:p>
            <a:pPr algn="just">
              <a:lnSpc>
                <a:spcPts val="1080"/>
              </a:lnSpc>
            </a:pPr>
            <a:r>
              <a:rPr lang="fr-FR" sz="850" i="1" dirty="0">
                <a:latin typeface="Roboto" panose="02000000000000000000" pitchFamily="2" charset="0"/>
                <a:ea typeface="Roboto" panose="02000000000000000000" pitchFamily="2" charset="0"/>
              </a:rPr>
              <a:t>4. Ne pas payer de mine (expression) </a:t>
            </a:r>
            <a:r>
              <a:rPr lang="fr-FR" sz="850" dirty="0">
                <a:latin typeface="Roboto" panose="02000000000000000000" pitchFamily="2" charset="0"/>
                <a:ea typeface="Roboto" panose="02000000000000000000" pitchFamily="2" charset="0"/>
              </a:rPr>
              <a:t>: ne pas sembler impressionnant à première vue, mais avoir des qualités cachées.</a:t>
            </a:r>
          </a:p>
          <a:p>
            <a:pPr algn="just">
              <a:lnSpc>
                <a:spcPts val="1080"/>
              </a:lnSpc>
            </a:pPr>
            <a:r>
              <a:rPr lang="fr-FR" sz="850" i="1" dirty="0">
                <a:latin typeface="Roboto" panose="02000000000000000000" pitchFamily="2" charset="0"/>
                <a:ea typeface="Roboto" panose="02000000000000000000" pitchFamily="2" charset="0"/>
              </a:rPr>
              <a:t>5. Crier famine : </a:t>
            </a:r>
            <a:r>
              <a:rPr lang="fr-FR" sz="850" dirty="0">
                <a:latin typeface="Roboto" panose="02000000000000000000" pitchFamily="2" charset="0"/>
                <a:ea typeface="Roboto" panose="02000000000000000000" pitchFamily="2" charset="0"/>
              </a:rPr>
              <a:t>avoir très faim. </a:t>
            </a:r>
          </a:p>
          <a:p>
            <a:pPr algn="just">
              <a:lnSpc>
                <a:spcPts val="1080"/>
              </a:lnSpc>
            </a:pPr>
            <a:r>
              <a:rPr lang="fr-FR" sz="850" dirty="0">
                <a:latin typeface="Roboto" panose="02000000000000000000" pitchFamily="2" charset="0"/>
                <a:ea typeface="Roboto" panose="02000000000000000000" pitchFamily="2" charset="0"/>
              </a:rPr>
              <a:t>6.</a:t>
            </a:r>
            <a:r>
              <a:rPr lang="fr-FR" sz="850" i="1" dirty="0">
                <a:latin typeface="Roboto" panose="02000000000000000000" pitchFamily="2" charset="0"/>
                <a:ea typeface="Roboto" panose="02000000000000000000" pitchFamily="2" charset="0"/>
              </a:rPr>
              <a:t> Un bistro </a:t>
            </a:r>
            <a:r>
              <a:rPr lang="fr-FR" sz="850" dirty="0">
                <a:latin typeface="Roboto" panose="02000000000000000000" pitchFamily="2" charset="0"/>
                <a:ea typeface="Roboto" panose="02000000000000000000" pitchFamily="2" charset="0"/>
              </a:rPr>
              <a:t>: un café. </a:t>
            </a:r>
            <a:endParaRPr lang="fr-FR" sz="850" b="1" dirty="0">
              <a:latin typeface="Roboto" panose="02000000000000000000" pitchFamily="2" charset="0"/>
              <a:ea typeface="Roboto" panose="02000000000000000000" pitchFamily="2" charset="0"/>
            </a:endParaRPr>
          </a:p>
          <a:p>
            <a:pPr>
              <a:lnSpc>
                <a:spcPts val="1080"/>
              </a:lnSpc>
            </a:pPr>
            <a:endParaRPr lang="fr-FR" sz="850" b="1" dirty="0">
              <a:latin typeface="Roboto" panose="02000000000000000000" pitchFamily="2" charset="0"/>
              <a:ea typeface="Roboto" panose="02000000000000000000" pitchFamily="2" charset="0"/>
            </a:endParaRPr>
          </a:p>
        </p:txBody>
      </p:sp>
      <p:sp>
        <p:nvSpPr>
          <p:cNvPr id="15" name="ZoneTexte 14">
            <a:extLst>
              <a:ext uri="{FF2B5EF4-FFF2-40B4-BE49-F238E27FC236}">
                <a16:creationId xmlns:a16="http://schemas.microsoft.com/office/drawing/2014/main" id="{3180AE12-2343-0D48-A30E-196099CEE8B9}"/>
              </a:ext>
            </a:extLst>
          </p:cNvPr>
          <p:cNvSpPr txBox="1"/>
          <p:nvPr/>
        </p:nvSpPr>
        <p:spPr>
          <a:xfrm>
            <a:off x="301062" y="5698828"/>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a:t>
            </a:r>
            <a:r>
              <a:rPr lang="fr-FR" sz="850" i="1" kern="1100" dirty="0" err="1">
                <a:latin typeface="Roboto" panose="02000000000000000000" pitchFamily="2" charset="0"/>
                <a:ea typeface="Roboto" panose="02000000000000000000" pitchFamily="2" charset="0"/>
              </a:rPr>
              <a:t>Yamê</a:t>
            </a:r>
            <a:r>
              <a:rPr lang="fr-FR" sz="850" i="1" kern="1100" dirty="0">
                <a:latin typeface="Roboto" panose="02000000000000000000" pitchFamily="2" charset="0"/>
                <a:ea typeface="Roboto" panose="02000000000000000000" pitchFamily="2" charset="0"/>
              </a:rPr>
              <a:t> abonnez-vous à son compte Instagram « @</a:t>
            </a:r>
            <a:r>
              <a:rPr lang="fr-FR" sz="850" b="1" i="1" kern="1100" dirty="0" err="1">
                <a:latin typeface="Roboto" panose="02000000000000000000" pitchFamily="2" charset="0"/>
                <a:ea typeface="Roboto" panose="02000000000000000000" pitchFamily="2" charset="0"/>
              </a:rPr>
              <a:t>yamebantu</a:t>
            </a:r>
            <a:r>
              <a:rPr lang="fr-FR" sz="850" b="1" i="1" kern="1100" dirty="0">
                <a:latin typeface="Roboto" panose="02000000000000000000" pitchFamily="2" charset="0"/>
                <a:ea typeface="Roboto" panose="02000000000000000000" pitchFamily="2" charset="0"/>
              </a:rPr>
              <a:t> ».</a:t>
            </a:r>
          </a:p>
          <a:p>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nvPicPr>
        <p:blipFill>
          <a:blip r:embed="rId5"/>
          <a:stretch>
            <a:fillRect/>
          </a:stretch>
        </p:blipFill>
        <p:spPr>
          <a:xfrm>
            <a:off x="12305" y="5469"/>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819113" y="1388331"/>
            <a:ext cx="2165910" cy="230832"/>
          </a:xfrm>
          <a:prstGeom prst="rect">
            <a:avLst/>
          </a:prstGeom>
          <a:noFill/>
        </p:spPr>
        <p:txBody>
          <a:bodyPr wrap="square" lIns="0" tIns="0" rIns="0" bIns="0" rtlCol="0">
            <a:spAutoFit/>
          </a:bodyPr>
          <a:lstStyle/>
          <a:p>
            <a:r>
              <a:rPr lang="fr-FR" sz="1500" dirty="0" err="1">
                <a:latin typeface="Roboto" panose="02000000000000000000" pitchFamily="2" charset="0"/>
                <a:ea typeface="Roboto" panose="02000000000000000000" pitchFamily="2" charset="0"/>
              </a:rPr>
              <a:t>Yamê</a:t>
            </a:r>
            <a:endParaRPr lang="fr-FR" sz="1500" dirty="0">
              <a:latin typeface="Roboto" panose="02000000000000000000" pitchFamily="2" charset="0"/>
              <a:ea typeface="Roboto" panose="02000000000000000000" pitchFamily="2" charset="0"/>
            </a:endParaRPr>
          </a:p>
        </p:txBody>
      </p:sp>
      <p:pic>
        <p:nvPicPr>
          <p:cNvPr id="10" name="Image 9">
            <a:extLst>
              <a:ext uri="{FF2B5EF4-FFF2-40B4-BE49-F238E27FC236}">
                <a16:creationId xmlns:a16="http://schemas.microsoft.com/office/drawing/2014/main" id="{BC436981-3883-3A9C-0FA1-B25E92210444}"/>
              </a:ext>
            </a:extLst>
          </p:cNvPr>
          <p:cNvPicPr>
            <a:picLocks noChangeAspect="1"/>
          </p:cNvPicPr>
          <p:nvPr/>
        </p:nvPicPr>
        <p:blipFill>
          <a:blip r:embed="rId6"/>
          <a:stretch>
            <a:fillRect/>
          </a:stretch>
        </p:blipFill>
        <p:spPr>
          <a:xfrm>
            <a:off x="339400" y="6500630"/>
            <a:ext cx="469900" cy="596900"/>
          </a:xfrm>
          <a:prstGeom prst="rect">
            <a:avLst/>
          </a:prstGeom>
        </p:spPr>
      </p:pic>
      <p:pic>
        <p:nvPicPr>
          <p:cNvPr id="3" name="Image 2">
            <a:extLst>
              <a:ext uri="{FF2B5EF4-FFF2-40B4-BE49-F238E27FC236}">
                <a16:creationId xmlns:a16="http://schemas.microsoft.com/office/drawing/2014/main" id="{340D5F94-203F-DA63-7799-BDACD998AB67}"/>
              </a:ext>
            </a:extLst>
          </p:cNvPr>
          <p:cNvPicPr>
            <a:picLocks noChangeAspect="1"/>
          </p:cNvPicPr>
          <p:nvPr/>
        </p:nvPicPr>
        <p:blipFill>
          <a:blip r:embed="rId7"/>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81D61A-99BC-9E6A-6AA8-4771C4BE363D}"/>
              </a:ext>
            </a:extLst>
          </p:cNvPr>
          <p:cNvPicPr>
            <a:picLocks noChangeAspect="1"/>
          </p:cNvPicPr>
          <p:nvPr/>
        </p:nvPicPr>
        <p:blipFill>
          <a:blip r:embed="rId3"/>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bohème » </a:t>
            </a:r>
            <a:r>
              <a:rPr lang="fr-FR" sz="1200" dirty="0" err="1">
                <a:latin typeface="Roboto" panose="02000000000000000000" pitchFamily="2" charset="0"/>
                <a:ea typeface="Roboto" panose="02000000000000000000" pitchFamily="2" charset="0"/>
              </a:rPr>
              <a:t>Yamé</a:t>
            </a:r>
            <a:endParaRPr lang="fr-FR" sz="1200" dirty="0">
              <a:latin typeface="Roboto" panose="02000000000000000000" pitchFamily="2" charset="0"/>
              <a:ea typeface="Roboto" panose="02000000000000000000" pitchFamily="2" charset="0"/>
            </a:endParaRP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4111805008"/>
              </p:ext>
            </p:extLst>
          </p:nvPr>
        </p:nvGraphicFramePr>
        <p:xfrm>
          <a:off x="1130984" y="2016359"/>
          <a:ext cx="5921823" cy="8836525"/>
        </p:xfrm>
        <a:graphic>
          <a:graphicData uri="http://schemas.openxmlformats.org/drawingml/2006/table">
            <a:tbl>
              <a:tblPr firstRow="1" bandRow="1">
                <a:tableStyleId>{5C22544A-7EE6-4342-B048-85BDC9FD1C3A}</a:tableStyleId>
              </a:tblPr>
              <a:tblGrid>
                <a:gridCol w="665118">
                  <a:extLst>
                    <a:ext uri="{9D8B030D-6E8A-4147-A177-3AD203B41FA5}">
                      <a16:colId xmlns:a16="http://schemas.microsoft.com/office/drawing/2014/main" val="2770672922"/>
                    </a:ext>
                  </a:extLst>
                </a:gridCol>
                <a:gridCol w="1024926">
                  <a:extLst>
                    <a:ext uri="{9D8B030D-6E8A-4147-A177-3AD203B41FA5}">
                      <a16:colId xmlns:a16="http://schemas.microsoft.com/office/drawing/2014/main" val="161568558"/>
                    </a:ext>
                  </a:extLst>
                </a:gridCol>
                <a:gridCol w="4231779">
                  <a:extLst>
                    <a:ext uri="{9D8B030D-6E8A-4147-A177-3AD203B41FA5}">
                      <a16:colId xmlns:a16="http://schemas.microsoft.com/office/drawing/2014/main" val="93050948"/>
                    </a:ext>
                  </a:extLst>
                </a:gridCol>
              </a:tblGrid>
              <a:tr h="1424538">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marL="0" marR="0" lvl="0" indent="0" algn="just" defTabSz="755934" rtl="0" eaLnBrk="1" fontAlgn="auto" latinLnBrk="0" hangingPunct="1">
                        <a:lnSpc>
                          <a:spcPts val="13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rPr>
                        <a:t>Comment imaginez-vous le quotidien d’une personne menant une vie de bohème* ?  Décrivez-le en quelques mots.</a:t>
                      </a:r>
                    </a:p>
                    <a:p>
                      <a:pPr marL="0" marR="0" lvl="0" indent="0" algn="just" defTabSz="755934" rtl="0" eaLnBrk="1" fontAlgn="auto" latinLnBrk="0" hangingPunct="1">
                        <a:lnSpc>
                          <a:spcPts val="1300"/>
                        </a:lnSpc>
                        <a:spcBef>
                          <a:spcPts val="0"/>
                        </a:spcBef>
                        <a:spcAft>
                          <a:spcPts val="0"/>
                        </a:spcAft>
                        <a:buClrTx/>
                        <a:buSzTx/>
                        <a:buFontTx/>
                        <a:buNone/>
                        <a:tabLst/>
                        <a:defRPr/>
                      </a:pPr>
                      <a:endParaRPr lang="fr-FR" sz="1000" b="0" kern="1300" baseline="0" dirty="0">
                        <a:solidFill>
                          <a:schemeClr val="tx1"/>
                        </a:solidFill>
                        <a:latin typeface="Roboto" panose="02000000000000000000" pitchFamily="2" charset="0"/>
                      </a:endParaRPr>
                    </a:p>
                    <a:p>
                      <a:pPr marL="0" marR="0" lvl="0" indent="0" algn="just" defTabSz="755934" rtl="0" eaLnBrk="1" fontAlgn="auto" latinLnBrk="0" hangingPunct="1">
                        <a:lnSpc>
                          <a:spcPts val="13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rPr>
                        <a:t>*</a:t>
                      </a:r>
                      <a:r>
                        <a:rPr lang="fr-FR" sz="1000" b="0" u="sng" kern="1300" baseline="0" dirty="0">
                          <a:solidFill>
                            <a:schemeClr val="tx1"/>
                          </a:solidFill>
                          <a:latin typeface="Roboto" panose="02000000000000000000" pitchFamily="2" charset="0"/>
                        </a:rPr>
                        <a:t>Style de vie bohème</a:t>
                      </a:r>
                      <a:r>
                        <a:rPr lang="fr-FR" sz="1000" b="0" u="none" kern="1300" baseline="0" dirty="0">
                          <a:solidFill>
                            <a:schemeClr val="tx1"/>
                          </a:solidFill>
                          <a:latin typeface="Roboto" panose="02000000000000000000" pitchFamily="2" charset="0"/>
                        </a:rPr>
                        <a:t> </a:t>
                      </a:r>
                      <a:r>
                        <a:rPr lang="fr-FR" sz="1000" b="0" kern="1300" baseline="0" dirty="0">
                          <a:solidFill>
                            <a:schemeClr val="tx1"/>
                          </a:solidFill>
                          <a:latin typeface="Roboto" panose="02000000000000000000" pitchFamily="2" charset="0"/>
                        </a:rPr>
                        <a:t>: mode de vie non conventionnel, caractérisé par la simplicité et la quête de liberté artistique et personnelle.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A879A8"/>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gn="just">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pPr algn="l"/>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cs typeface="Tahoma" panose="020B0604030504040204" pitchFamily="34" charset="0"/>
                        </a:rPr>
                        <a:t>Lisez attentivement ces phrases écrites au tableau :</a:t>
                      </a:r>
                      <a:endParaRPr lang="fr-FR" sz="1000" b="0" kern="1300" baseline="0" dirty="0">
                        <a:solidFill>
                          <a:schemeClr val="tx1"/>
                        </a:solidFill>
                        <a:latin typeface="Roboto" panose="02000000000000000000" pitchFamily="2" charset="0"/>
                        <a:ea typeface="Roboto" panose="02000000000000000000" pitchFamily="2" charset="0"/>
                      </a:endParaRPr>
                    </a:p>
                    <a:p>
                      <a:pPr algn="l"/>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 Nous ne mangions qu'un jour sur deux. </a:t>
                      </a:r>
                    </a:p>
                    <a:p>
                      <a:pPr algn="just"/>
                      <a:r>
                        <a:rPr lang="fr-FR" sz="1000" b="0" kern="1300" baseline="0" dirty="0">
                          <a:solidFill>
                            <a:schemeClr val="tx1"/>
                          </a:solidFill>
                          <a:latin typeface="Roboto" panose="02000000000000000000" pitchFamily="2" charset="0"/>
                          <a:ea typeface="Roboto" panose="02000000000000000000" pitchFamily="2" charset="0"/>
                        </a:rPr>
                        <a:t>- Nous étions passionnés de musique. </a:t>
                      </a:r>
                    </a:p>
                    <a:p>
                      <a:pPr algn="just"/>
                      <a:r>
                        <a:rPr lang="fr-FR" sz="1000" b="0" kern="1300" baseline="0" dirty="0">
                          <a:solidFill>
                            <a:schemeClr val="tx1"/>
                          </a:solidFill>
                          <a:latin typeface="Roboto" panose="02000000000000000000" pitchFamily="2" charset="0"/>
                          <a:ea typeface="Roboto" panose="02000000000000000000" pitchFamily="2" charset="0"/>
                        </a:rPr>
                        <a:t>- Nous attendions la gloire. </a:t>
                      </a:r>
                    </a:p>
                    <a:p>
                      <a:pPr algn="just"/>
                      <a:r>
                        <a:rPr lang="fr-FR" sz="1000" b="0" kern="1300" baseline="0" dirty="0">
                          <a:solidFill>
                            <a:schemeClr val="tx1"/>
                          </a:solidFill>
                          <a:latin typeface="Roboto" panose="02000000000000000000" pitchFamily="2" charset="0"/>
                          <a:ea typeface="Roboto" panose="02000000000000000000" pitchFamily="2" charset="0"/>
                        </a:rPr>
                        <a:t>- Nous contestions la société.</a:t>
                      </a:r>
                    </a:p>
                    <a:p>
                      <a:pPr algn="just"/>
                      <a:r>
                        <a:rPr lang="fr-FR" sz="1000" b="0" kern="1300" baseline="0" dirty="0">
                          <a:solidFill>
                            <a:schemeClr val="tx1"/>
                          </a:solidFill>
                          <a:latin typeface="Roboto" panose="02000000000000000000" pitchFamily="2" charset="0"/>
                          <a:ea typeface="Roboto" panose="02000000000000000000" pitchFamily="2" charset="0"/>
                        </a:rPr>
                        <a:t>- Nous récitions des vers.</a:t>
                      </a:r>
                    </a:p>
                    <a:p>
                      <a:pPr algn="just"/>
                      <a:r>
                        <a:rPr lang="fr-FR" sz="1000" b="0" kern="1300" baseline="0" dirty="0">
                          <a:solidFill>
                            <a:schemeClr val="tx1"/>
                          </a:solidFill>
                          <a:latin typeface="Roboto" panose="02000000000000000000" pitchFamily="2" charset="0"/>
                          <a:ea typeface="Roboto" panose="02000000000000000000" pitchFamily="2" charset="0"/>
                        </a:rPr>
                        <a:t>- Nous avions tous du génie. </a:t>
                      </a:r>
                    </a:p>
                    <a:p>
                      <a:pPr marL="0" algn="just" defTabSz="755934" rtl="0" eaLnBrk="1" latinLnBrk="0" hangingPunct="1"/>
                      <a:r>
                        <a:rPr lang="fr-FR" sz="1000" b="0" kern="1300" baseline="0" dirty="0">
                          <a:solidFill>
                            <a:schemeClr val="tx1"/>
                          </a:solidFill>
                          <a:latin typeface="Roboto" panose="02000000000000000000" pitchFamily="2" charset="0"/>
                          <a:ea typeface="Roboto" panose="02000000000000000000" pitchFamily="2" charset="0"/>
                        </a:rPr>
                        <a:t>- </a:t>
                      </a:r>
                      <a:r>
                        <a:rPr lang="fr-FR" sz="1000" b="0" kern="1300" baseline="0" dirty="0">
                          <a:solidFill>
                            <a:schemeClr val="tx1"/>
                          </a:solidFill>
                          <a:latin typeface="Roboto" panose="02000000000000000000" pitchFamily="2" charset="0"/>
                          <a:ea typeface="Roboto" panose="02000000000000000000" pitchFamily="2" charset="0"/>
                          <a:cs typeface="+mn-cs"/>
                        </a:rPr>
                        <a:t>On est libres.</a:t>
                      </a:r>
                    </a:p>
                    <a:p>
                      <a:pPr marL="0" algn="just" defTabSz="755934" rtl="0" eaLnBrk="1" latinLnBrk="0" hangingPunct="1"/>
                      <a:r>
                        <a:rPr lang="fr-FR" sz="1000" b="0" kern="1300" baseline="0" dirty="0">
                          <a:solidFill>
                            <a:schemeClr val="tx1"/>
                          </a:solidFill>
                          <a:latin typeface="Roboto" panose="02000000000000000000" pitchFamily="2" charset="0"/>
                          <a:ea typeface="Roboto" panose="02000000000000000000" pitchFamily="2" charset="0"/>
                          <a:cs typeface="+mn-cs"/>
                        </a:rPr>
                        <a:t>- On est heureux. </a:t>
                      </a: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Formez deux équipes. </a:t>
                      </a:r>
                    </a:p>
                    <a:p>
                      <a:pPr algn="l"/>
                      <a:r>
                        <a:rPr lang="fr-FR" sz="1000" b="0" kern="1300" baseline="0" dirty="0">
                          <a:solidFill>
                            <a:schemeClr val="tx1"/>
                          </a:solidFill>
                          <a:latin typeface="Roboto" panose="02000000000000000000" pitchFamily="2" charset="0"/>
                          <a:ea typeface="Roboto" panose="02000000000000000000" pitchFamily="2" charset="0"/>
                        </a:rPr>
                        <a:t>- Un(e) volontaire de chaque équipe vient au tableau.</a:t>
                      </a:r>
                    </a:p>
                    <a:p>
                      <a:pPr algn="l"/>
                      <a:r>
                        <a:rPr lang="fr-FR" sz="1000" b="0" kern="1300" baseline="0" dirty="0">
                          <a:solidFill>
                            <a:schemeClr val="tx1"/>
                          </a:solidFill>
                          <a:latin typeface="Roboto" panose="02000000000000000000" pitchFamily="2" charset="0"/>
                          <a:ea typeface="Roboto" panose="02000000000000000000" pitchFamily="2" charset="0"/>
                        </a:rPr>
                        <a:t>- Écoutez la chanson. </a:t>
                      </a:r>
                      <a:br>
                        <a:rPr lang="fr-FR" sz="1000" b="0"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 Quand il/elle entend l'une des phrases ci-dessus dans la chanson, il doit vite l’entourer au tableau.</a:t>
                      </a:r>
                    </a:p>
                    <a:p>
                      <a:pPr algn="just"/>
                      <a:r>
                        <a:rPr lang="fr-FR" sz="1000" b="0" kern="1300" baseline="0" dirty="0">
                          <a:solidFill>
                            <a:schemeClr val="tx1"/>
                          </a:solidFill>
                          <a:latin typeface="Roboto" panose="02000000000000000000" pitchFamily="2" charset="0"/>
                          <a:ea typeface="Roboto" panose="02000000000000000000" pitchFamily="2" charset="0"/>
                        </a:rPr>
                        <a:t>Chaque phrase qui est entourée correctement donne 1 point à l’équipe. </a:t>
                      </a:r>
                    </a:p>
                    <a:p>
                      <a:pPr algn="just"/>
                      <a:r>
                        <a:rPr lang="fr-FR" sz="1000" b="0" kern="1300" baseline="0" dirty="0">
                          <a:solidFill>
                            <a:schemeClr val="tx1"/>
                          </a:solidFill>
                          <a:latin typeface="Roboto" panose="02000000000000000000" pitchFamily="2" charset="0"/>
                          <a:ea typeface="Roboto" panose="02000000000000000000" pitchFamily="2" charset="0"/>
                        </a:rPr>
                        <a:t>L'équipe gagnante sera celle qui aura entouré le plus de phrases justes en premier. </a:t>
                      </a:r>
                    </a:p>
                    <a:p>
                      <a:pPr algn="just"/>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r>
                        <a:rPr lang="fr-FR" sz="5300" b="1" i="0" dirty="0">
                          <a:solidFill>
                            <a:srgbClr val="A879A8"/>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1" dirty="0">
                        <a:solidFill>
                          <a:schemeClr val="tx1"/>
                        </a:solidFill>
                        <a:latin typeface="Roboto" panose="02000000000000000000" pitchFamily="2" charset="0"/>
                        <a:ea typeface="Roboto" panose="02000000000000000000" pitchFamily="2" charset="0"/>
                      </a:endParaRPr>
                    </a:p>
                    <a:p>
                      <a:pPr algn="just"/>
                      <a:r>
                        <a:rPr lang="fr-FR" sz="1000" b="1" kern="1300" baseline="0" dirty="0">
                          <a:solidFill>
                            <a:schemeClr val="tx1"/>
                          </a:solidFill>
                          <a:latin typeface="Roboto" panose="02000000000000000000" pitchFamily="2" charset="0"/>
                          <a:ea typeface="Roboto" panose="02000000000000000000" pitchFamily="2" charset="0"/>
                        </a:rPr>
                        <a:t>Troisième temps</a:t>
                      </a:r>
                    </a:p>
                    <a:p>
                      <a:pPr algn="just">
                        <a:lnSpc>
                          <a:spcPct val="114000"/>
                        </a:lnSpc>
                      </a:pPr>
                      <a:r>
                        <a:rPr lang="fr-FR" sz="1000" b="0" i="0" kern="1300" baseline="0" dirty="0">
                          <a:solidFill>
                            <a:schemeClr val="dk1"/>
                          </a:solidFill>
                          <a:effectLst/>
                          <a:latin typeface="Roboto" panose="02000000000000000000"/>
                          <a:ea typeface="+mn-ea"/>
                          <a:cs typeface="+mn-cs"/>
                        </a:rPr>
                        <a:t>Avec la fiche matériel. </a:t>
                      </a:r>
                    </a:p>
                    <a:p>
                      <a:pPr algn="just">
                        <a:lnSpc>
                          <a:spcPct val="114000"/>
                        </a:lnSpc>
                      </a:pPr>
                      <a:r>
                        <a:rPr lang="fr-FR" sz="1000" b="0" i="0" kern="1300" baseline="0" dirty="0">
                          <a:solidFill>
                            <a:schemeClr val="dk1"/>
                          </a:solidFill>
                          <a:effectLst/>
                          <a:latin typeface="Roboto" panose="02000000000000000000"/>
                          <a:ea typeface="+mn-ea"/>
                          <a:cs typeface="+mn-cs"/>
                        </a:rPr>
                        <a:t>Vous allez entendre des phrases qui caractérisent un type de personnes : les « </a:t>
                      </a:r>
                      <a:r>
                        <a:rPr lang="fr-FR" sz="1000" b="0" i="1" kern="1300" baseline="0" dirty="0">
                          <a:solidFill>
                            <a:schemeClr val="dk1"/>
                          </a:solidFill>
                          <a:effectLst/>
                          <a:latin typeface="Roboto" panose="02000000000000000000"/>
                          <a:ea typeface="+mn-ea"/>
                          <a:cs typeface="+mn-cs"/>
                        </a:rPr>
                        <a:t>bobos*</a:t>
                      </a:r>
                      <a:r>
                        <a:rPr lang="fr-FR" sz="1000" b="0" i="0" kern="1300" baseline="0" dirty="0">
                          <a:solidFill>
                            <a:schemeClr val="dk1"/>
                          </a:solidFill>
                          <a:effectLst/>
                          <a:latin typeface="Roboto" panose="02000000000000000000"/>
                          <a:ea typeface="+mn-ea"/>
                          <a:cs typeface="+mn-cs"/>
                        </a:rPr>
                        <a:t> » ou les « </a:t>
                      </a:r>
                      <a:r>
                        <a:rPr lang="fr-FR" sz="1000" b="0" i="1" kern="1300" baseline="0" dirty="0" err="1">
                          <a:solidFill>
                            <a:schemeClr val="dk1"/>
                          </a:solidFill>
                          <a:effectLst/>
                          <a:latin typeface="Roboto" panose="02000000000000000000"/>
                          <a:ea typeface="+mn-ea"/>
                          <a:cs typeface="+mn-cs"/>
                        </a:rPr>
                        <a:t>tradis</a:t>
                      </a:r>
                      <a:r>
                        <a:rPr lang="fr-FR" sz="1000" b="0" i="1" kern="1300" baseline="0" dirty="0">
                          <a:solidFill>
                            <a:schemeClr val="dk1"/>
                          </a:solidFill>
                          <a:effectLst/>
                          <a:latin typeface="Roboto" panose="02000000000000000000"/>
                          <a:ea typeface="+mn-ea"/>
                          <a:cs typeface="+mn-cs"/>
                        </a:rPr>
                        <a:t>**</a:t>
                      </a:r>
                      <a:r>
                        <a:rPr lang="fr-FR" sz="1000" b="0" i="0" kern="1300" baseline="0" dirty="0">
                          <a:solidFill>
                            <a:schemeClr val="dk1"/>
                          </a:solidFill>
                          <a:effectLst/>
                          <a:latin typeface="Roboto" panose="02000000000000000000"/>
                          <a:ea typeface="+mn-ea"/>
                          <a:cs typeface="+mn-cs"/>
                        </a:rPr>
                        <a:t> ». Placez-vous à gauche si vous pensez qu’elles caractérisent les « </a:t>
                      </a:r>
                      <a:r>
                        <a:rPr lang="fr-FR" sz="1000" b="0" i="1" kern="1300" baseline="0" dirty="0">
                          <a:solidFill>
                            <a:schemeClr val="dk1"/>
                          </a:solidFill>
                          <a:effectLst/>
                          <a:latin typeface="Roboto" panose="02000000000000000000"/>
                          <a:ea typeface="+mn-ea"/>
                          <a:cs typeface="+mn-cs"/>
                        </a:rPr>
                        <a:t>bobos</a:t>
                      </a:r>
                      <a:r>
                        <a:rPr lang="fr-FR" sz="1000" b="0" i="0" kern="1300" baseline="0" dirty="0">
                          <a:solidFill>
                            <a:schemeClr val="dk1"/>
                          </a:solidFill>
                          <a:effectLst/>
                          <a:latin typeface="Roboto" panose="02000000000000000000"/>
                          <a:ea typeface="+mn-ea"/>
                          <a:cs typeface="+mn-cs"/>
                        </a:rPr>
                        <a:t> », à droite si vous estimez qu’elles se réfèrent aux « </a:t>
                      </a:r>
                      <a:r>
                        <a:rPr lang="fr-FR" sz="1000" b="0" i="1" kern="1300" baseline="0" dirty="0" err="1">
                          <a:solidFill>
                            <a:schemeClr val="dk1"/>
                          </a:solidFill>
                          <a:effectLst/>
                          <a:latin typeface="Roboto" panose="02000000000000000000"/>
                          <a:ea typeface="+mn-ea"/>
                          <a:cs typeface="+mn-cs"/>
                        </a:rPr>
                        <a:t>tradis</a:t>
                      </a:r>
                      <a:r>
                        <a:rPr lang="fr-FR" sz="1000" b="0" i="1" kern="1300" baseline="0" dirty="0">
                          <a:solidFill>
                            <a:schemeClr val="dk1"/>
                          </a:solidFill>
                          <a:effectLst/>
                          <a:latin typeface="Roboto" panose="02000000000000000000"/>
                          <a:ea typeface="+mn-ea"/>
                          <a:cs typeface="+mn-cs"/>
                        </a:rPr>
                        <a:t> </a:t>
                      </a:r>
                      <a:r>
                        <a:rPr lang="fr-FR" sz="1000" b="0" i="0" kern="1300" baseline="0" dirty="0">
                          <a:solidFill>
                            <a:schemeClr val="dk1"/>
                          </a:solidFill>
                          <a:effectLst/>
                          <a:latin typeface="Roboto" panose="02000000000000000000"/>
                          <a:ea typeface="+mn-ea"/>
                          <a:cs typeface="+mn-cs"/>
                        </a:rPr>
                        <a:t>».</a:t>
                      </a:r>
                    </a:p>
                    <a:p>
                      <a:pPr algn="just">
                        <a:lnSpc>
                          <a:spcPct val="114000"/>
                        </a:lnSpc>
                      </a:pPr>
                      <a:endParaRPr lang="fr-FR" sz="1000" b="0" i="0" kern="1300" baseline="0" dirty="0">
                        <a:solidFill>
                          <a:schemeClr val="dk1"/>
                        </a:solidFill>
                        <a:effectLst/>
                        <a:latin typeface="Roboto" panose="02000000000000000000"/>
                        <a:ea typeface="+mn-ea"/>
                        <a:cs typeface="+mn-cs"/>
                      </a:endParaRPr>
                    </a:p>
                    <a:p>
                      <a:pPr algn="just">
                        <a:lnSpc>
                          <a:spcPct val="114000"/>
                        </a:lnSpc>
                      </a:pPr>
                      <a:endParaRPr lang="fr-FR" sz="1000" b="0" i="0" kern="1300" baseline="0" dirty="0">
                        <a:solidFill>
                          <a:schemeClr val="dk1"/>
                        </a:solidFill>
                        <a:effectLst/>
                        <a:latin typeface="Roboto" panose="02000000000000000000"/>
                        <a:ea typeface="+mn-ea"/>
                        <a:cs typeface="+mn-cs"/>
                      </a:endParaRPr>
                    </a:p>
                    <a:p>
                      <a:pPr algn="l">
                        <a:lnSpc>
                          <a:spcPct val="114000"/>
                        </a:lnSpc>
                      </a:pPr>
                      <a:r>
                        <a:rPr lang="fr-FR" sz="1000" b="0" i="0" kern="1300" baseline="0" dirty="0">
                          <a:solidFill>
                            <a:schemeClr val="dk1"/>
                          </a:solidFill>
                          <a:effectLst/>
                          <a:latin typeface="Roboto" panose="02000000000000000000"/>
                          <a:ea typeface="+mn-ea"/>
                          <a:cs typeface="+mn-cs"/>
                        </a:rPr>
                        <a:t>* Un bobo : pour « bourgeois bohème ». Terme qui désigne une personne issue de la classe moyenne ou supérieure, habitant les grands centres urbains et sensibles à l'écologie.</a:t>
                      </a:r>
                      <a:br>
                        <a:rPr lang="fr-FR" sz="1000" b="0" i="0" kern="1300" baseline="0" dirty="0">
                          <a:solidFill>
                            <a:schemeClr val="dk1"/>
                          </a:solidFill>
                          <a:effectLst/>
                          <a:latin typeface="Roboto" panose="02000000000000000000"/>
                          <a:ea typeface="+mn-ea"/>
                          <a:cs typeface="+mn-cs"/>
                        </a:rPr>
                      </a:br>
                      <a:endParaRPr lang="fr-FR" sz="1000" b="0" i="0" kern="1300" baseline="0" dirty="0">
                        <a:solidFill>
                          <a:schemeClr val="dk1"/>
                        </a:solidFill>
                        <a:effectLst/>
                        <a:latin typeface="Roboto" panose="02000000000000000000"/>
                        <a:ea typeface="+mn-ea"/>
                        <a:cs typeface="+mn-cs"/>
                      </a:endParaRPr>
                    </a:p>
                    <a:p>
                      <a:pPr algn="just">
                        <a:lnSpc>
                          <a:spcPct val="114000"/>
                        </a:lnSpc>
                      </a:pPr>
                      <a:r>
                        <a:rPr lang="fr-FR" sz="1000" b="0" i="0" kern="1300" baseline="0" dirty="0">
                          <a:solidFill>
                            <a:schemeClr val="dk1"/>
                          </a:solidFill>
                          <a:effectLst/>
                          <a:latin typeface="Roboto" panose="02000000000000000000"/>
                          <a:ea typeface="+mn-ea"/>
                          <a:cs typeface="+mn-cs"/>
                        </a:rPr>
                        <a:t>** Un </a:t>
                      </a:r>
                      <a:r>
                        <a:rPr lang="fr-FR" sz="1000" b="0" i="0" kern="1300" baseline="0" dirty="0" err="1">
                          <a:solidFill>
                            <a:schemeClr val="dk1"/>
                          </a:solidFill>
                          <a:effectLst/>
                          <a:latin typeface="Roboto" panose="02000000000000000000"/>
                          <a:ea typeface="+mn-ea"/>
                          <a:cs typeface="+mn-cs"/>
                        </a:rPr>
                        <a:t>tradi</a:t>
                      </a:r>
                      <a:r>
                        <a:rPr lang="fr-FR" sz="1000" b="0" i="0" kern="1300" baseline="0" dirty="0">
                          <a:solidFill>
                            <a:schemeClr val="dk1"/>
                          </a:solidFill>
                          <a:effectLst/>
                          <a:latin typeface="Roboto" panose="02000000000000000000"/>
                          <a:ea typeface="+mn-ea"/>
                          <a:cs typeface="+mn-cs"/>
                        </a:rPr>
                        <a:t> : pour « traditionnel ». Terme qui peut désigner une personne qui suit et défend les traditions (habitudes et croyances qui se transmettent depuis longtemps dans une société).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endParaRPr lang="fr-FR" sz="5300" b="1" i="0" dirty="0">
                        <a:solidFill>
                          <a:srgbClr val="A879A8"/>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38" name="Image 37">
            <a:extLst>
              <a:ext uri="{FF2B5EF4-FFF2-40B4-BE49-F238E27FC236}">
                <a16:creationId xmlns:a16="http://schemas.microsoft.com/office/drawing/2014/main" id="{FA39D4D1-777C-3044-AE46-6F687E0F9EA1}"/>
              </a:ext>
            </a:extLst>
          </p:cNvPr>
          <p:cNvPicPr>
            <a:picLocks noChangeAspect="1"/>
          </p:cNvPicPr>
          <p:nvPr/>
        </p:nvPicPr>
        <p:blipFill>
          <a:blip r:embed="rId4"/>
          <a:stretch>
            <a:fillRect/>
          </a:stretch>
        </p:blipFill>
        <p:spPr>
          <a:xfrm>
            <a:off x="7937" y="10384"/>
            <a:ext cx="2743200" cy="660400"/>
          </a:xfrm>
          <a:prstGeom prst="rect">
            <a:avLst/>
          </a:prstGeom>
        </p:spPr>
      </p:pic>
      <p:pic>
        <p:nvPicPr>
          <p:cNvPr id="48" name="Image 47">
            <a:extLst>
              <a:ext uri="{FF2B5EF4-FFF2-40B4-BE49-F238E27FC236}">
                <a16:creationId xmlns:a16="http://schemas.microsoft.com/office/drawing/2014/main" id="{79845373-11F3-0864-6B1B-1393D3572553}"/>
              </a:ext>
            </a:extLst>
          </p:cNvPr>
          <p:cNvPicPr>
            <a:picLocks noChangeAspect="1"/>
          </p:cNvPicPr>
          <p:nvPr/>
        </p:nvPicPr>
        <p:blipFill>
          <a:blip r:embed="rId5"/>
          <a:stretch>
            <a:fillRect/>
          </a:stretch>
        </p:blipFill>
        <p:spPr>
          <a:xfrm>
            <a:off x="1875705" y="2192738"/>
            <a:ext cx="508000" cy="508000"/>
          </a:xfrm>
          <a:prstGeom prst="rect">
            <a:avLst/>
          </a:prstGeom>
        </p:spPr>
      </p:pic>
      <p:pic>
        <p:nvPicPr>
          <p:cNvPr id="50" name="Image 49">
            <a:extLst>
              <a:ext uri="{FF2B5EF4-FFF2-40B4-BE49-F238E27FC236}">
                <a16:creationId xmlns:a16="http://schemas.microsoft.com/office/drawing/2014/main" id="{A7326432-5686-79F0-2242-4ABB934CE887}"/>
              </a:ext>
            </a:extLst>
          </p:cNvPr>
          <p:cNvPicPr>
            <a:picLocks noChangeAspect="1"/>
          </p:cNvPicPr>
          <p:nvPr/>
        </p:nvPicPr>
        <p:blipFill>
          <a:blip r:embed="rId6"/>
          <a:stretch>
            <a:fillRect/>
          </a:stretch>
        </p:blipFill>
        <p:spPr>
          <a:xfrm>
            <a:off x="1875705" y="3662054"/>
            <a:ext cx="508000" cy="508000"/>
          </a:xfrm>
          <a:prstGeom prst="rect">
            <a:avLst/>
          </a:prstGeom>
        </p:spPr>
      </p:pic>
      <p:pic>
        <p:nvPicPr>
          <p:cNvPr id="18" name="Image 17">
            <a:extLst>
              <a:ext uri="{FF2B5EF4-FFF2-40B4-BE49-F238E27FC236}">
                <a16:creationId xmlns:a16="http://schemas.microsoft.com/office/drawing/2014/main" id="{511A6909-62E7-43A2-AB4B-1B31B3D01D84}"/>
              </a:ext>
            </a:extLst>
          </p:cNvPr>
          <p:cNvPicPr>
            <a:picLocks noChangeAspect="1"/>
          </p:cNvPicPr>
          <p:nvPr/>
        </p:nvPicPr>
        <p:blipFill>
          <a:blip r:embed="rId7"/>
          <a:stretch>
            <a:fillRect/>
          </a:stretch>
        </p:blipFill>
        <p:spPr>
          <a:xfrm>
            <a:off x="1875705" y="7016713"/>
            <a:ext cx="508000" cy="508000"/>
          </a:xfrm>
          <a:prstGeom prst="rect">
            <a:avLst/>
          </a:prstGeom>
        </p:spPr>
      </p:pic>
      <p:pic>
        <p:nvPicPr>
          <p:cNvPr id="2" name="Image 1">
            <a:extLst>
              <a:ext uri="{FF2B5EF4-FFF2-40B4-BE49-F238E27FC236}">
                <a16:creationId xmlns:a16="http://schemas.microsoft.com/office/drawing/2014/main" id="{7B9DD188-D6D7-9551-65BC-7C0A6C7E2E8E}"/>
              </a:ext>
            </a:extLst>
          </p:cNvPr>
          <p:cNvPicPr>
            <a:picLocks noChangeAspect="1"/>
          </p:cNvPicPr>
          <p:nvPr/>
        </p:nvPicPr>
        <p:blipFill>
          <a:blip r:embed="rId8"/>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113769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2AB4C5-B9BC-C021-7ED1-9808FFD6D7B6}"/>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26319234"/>
              </p:ext>
            </p:extLst>
          </p:nvPr>
        </p:nvGraphicFramePr>
        <p:xfrm>
          <a:off x="833876" y="827655"/>
          <a:ext cx="6400208" cy="10835569"/>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47216">
                  <a:extLst>
                    <a:ext uri="{9D8B030D-6E8A-4147-A177-3AD203B41FA5}">
                      <a16:colId xmlns:a16="http://schemas.microsoft.com/office/drawing/2014/main" val="1509632764"/>
                    </a:ext>
                  </a:extLst>
                </a:gridCol>
                <a:gridCol w="453859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i="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Retrouvez le nom d’un quartier de Paris à l’aide des indices du nuage de mots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M _ _ _ _ _ _ _ _ _</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Existe-t-il dans votre ville ou la capitale de votre pays un quartier ayant des caractéristiques similaires ?</a:t>
                      </a:r>
                    </a:p>
                    <a:p>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2658358">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marL="0" indent="0" algn="just">
                        <a:buNone/>
                      </a:pPr>
                      <a:r>
                        <a:rPr lang="fr-FR" sz="1000" b="0" i="0" kern="1300" baseline="0" dirty="0">
                          <a:solidFill>
                            <a:schemeClr val="dk1"/>
                          </a:solidFill>
                          <a:effectLst/>
                          <a:latin typeface="Roboto Medium" panose="02000000000000000000" pitchFamily="2" charset="0"/>
                          <a:ea typeface="+mn-ea"/>
                          <a:cs typeface="+mn-cs"/>
                        </a:rPr>
                        <a:t>A. Fermez les yeux. Quelle critique musicale reflète le mieux la chanson ? Écoutez-la et choisissez la bonne proposition.</a:t>
                      </a:r>
                    </a:p>
                    <a:p>
                      <a:pPr marL="0" indent="0" algn="just">
                        <a:buNone/>
                      </a:pPr>
                      <a:endParaRPr lang="fr-FR" sz="1000" b="0" i="0" kern="1300" baseline="0" dirty="0">
                        <a:solidFill>
                          <a:schemeClr val="dk1"/>
                        </a:solidFill>
                        <a:effectLst/>
                        <a:latin typeface="Roboto Medium" panose="02000000000000000000" pitchFamily="2" charset="0"/>
                        <a:ea typeface="+mn-ea"/>
                        <a:cs typeface="+mn-cs"/>
                      </a:endParaRPr>
                    </a:p>
                    <a:p>
                      <a:pPr marL="0" indent="0" algn="just">
                        <a:buNone/>
                      </a:pPr>
                      <a:r>
                        <a:rPr lang="fr-FR" sz="1000" b="0" i="0" u="sng" kern="1300" baseline="0" dirty="0">
                          <a:solidFill>
                            <a:schemeClr val="dk1"/>
                          </a:solidFill>
                          <a:effectLst/>
                          <a:latin typeface="Roboto "/>
                          <a:ea typeface="+mn-ea"/>
                          <a:cs typeface="+mn-cs"/>
                        </a:rPr>
                        <a:t>Critique musicale 1</a:t>
                      </a:r>
                      <a:r>
                        <a:rPr lang="fr-FR" sz="1000" b="0" i="0" u="none" kern="1300" baseline="0" dirty="0">
                          <a:solidFill>
                            <a:schemeClr val="dk1"/>
                          </a:solidFill>
                          <a:effectLst/>
                          <a:latin typeface="Roboto "/>
                          <a:ea typeface="+mn-ea"/>
                          <a:cs typeface="+mn-cs"/>
                        </a:rPr>
                        <a:t> </a:t>
                      </a:r>
                      <a:r>
                        <a:rPr lang="fr-FR" sz="1000" b="0" i="0" kern="1300" baseline="0" dirty="0">
                          <a:solidFill>
                            <a:schemeClr val="dk1"/>
                          </a:solidFill>
                          <a:effectLst/>
                          <a:latin typeface="Roboto "/>
                          <a:ea typeface="+mn-ea"/>
                          <a:cs typeface="+mn-cs"/>
                        </a:rPr>
                        <a:t>- Avec sa voix atypique et </a:t>
                      </a:r>
                      <a:r>
                        <a:rPr lang="fr-FR" sz="1000" b="0" i="0" kern="1300" baseline="0" dirty="0" err="1">
                          <a:solidFill>
                            <a:schemeClr val="dk1"/>
                          </a:solidFill>
                          <a:effectLst/>
                          <a:latin typeface="Roboto "/>
                          <a:ea typeface="+mn-ea"/>
                          <a:cs typeface="+mn-cs"/>
                        </a:rPr>
                        <a:t>hypnotisante</a:t>
                      </a:r>
                      <a:r>
                        <a:rPr lang="fr-FR" sz="1000" b="0" i="0" kern="1300" baseline="0" dirty="0">
                          <a:solidFill>
                            <a:schemeClr val="dk1"/>
                          </a:solidFill>
                          <a:effectLst/>
                          <a:latin typeface="Roboto "/>
                          <a:ea typeface="+mn-ea"/>
                          <a:cs typeface="+mn-cs"/>
                        </a:rPr>
                        <a:t>, </a:t>
                      </a:r>
                      <a:r>
                        <a:rPr lang="fr-FR" sz="1000" b="0" i="0" kern="1300" baseline="0" dirty="0" err="1">
                          <a:solidFill>
                            <a:schemeClr val="dk1"/>
                          </a:solidFill>
                          <a:effectLst/>
                          <a:latin typeface="Roboto "/>
                          <a:ea typeface="+mn-ea"/>
                          <a:cs typeface="+mn-cs"/>
                        </a:rPr>
                        <a:t>Yamê</a:t>
                      </a:r>
                      <a:r>
                        <a:rPr lang="fr-FR" sz="1000" b="0" i="0" kern="1300" baseline="0" dirty="0">
                          <a:solidFill>
                            <a:schemeClr val="dk1"/>
                          </a:solidFill>
                          <a:effectLst/>
                          <a:latin typeface="Roboto "/>
                          <a:ea typeface="+mn-ea"/>
                          <a:cs typeface="+mn-cs"/>
                        </a:rPr>
                        <a:t> sait moduler le son de ses cordes vocales pour en faire un instrument. Accompagné d’un piano, il nous transporte dans une ballade jazz et soul.</a:t>
                      </a:r>
                    </a:p>
                    <a:p>
                      <a:pPr marL="0" indent="0" algn="just">
                        <a:buNone/>
                      </a:pPr>
                      <a:endParaRPr lang="fr-FR" sz="1000" b="0" i="0" kern="1300" baseline="0" dirty="0">
                        <a:solidFill>
                          <a:schemeClr val="dk1"/>
                        </a:solidFill>
                        <a:effectLst/>
                        <a:latin typeface="Roboto "/>
                        <a:ea typeface="+mn-ea"/>
                        <a:cs typeface="+mn-cs"/>
                      </a:endParaRPr>
                    </a:p>
                    <a:p>
                      <a:pPr marL="0" indent="0" algn="just">
                        <a:buNone/>
                      </a:pPr>
                      <a:r>
                        <a:rPr lang="fr-FR" sz="1000" b="0" i="0" u="sng" kern="1300" baseline="0" dirty="0">
                          <a:solidFill>
                            <a:schemeClr val="dk1"/>
                          </a:solidFill>
                          <a:effectLst/>
                          <a:latin typeface="Roboto "/>
                          <a:ea typeface="+mn-ea"/>
                          <a:cs typeface="+mn-cs"/>
                        </a:rPr>
                        <a:t>Critique musicale 2</a:t>
                      </a:r>
                      <a:r>
                        <a:rPr lang="fr-FR" sz="1000" b="0" i="0" u="none" kern="1300" baseline="0" dirty="0">
                          <a:solidFill>
                            <a:schemeClr val="dk1"/>
                          </a:solidFill>
                          <a:effectLst/>
                          <a:latin typeface="Roboto "/>
                          <a:ea typeface="+mn-ea"/>
                          <a:cs typeface="+mn-cs"/>
                        </a:rPr>
                        <a:t> </a:t>
                      </a:r>
                      <a:r>
                        <a:rPr lang="fr-FR" sz="1000" b="0" i="0" kern="1300" baseline="0" dirty="0">
                          <a:solidFill>
                            <a:schemeClr val="dk1"/>
                          </a:solidFill>
                          <a:effectLst/>
                          <a:latin typeface="Roboto "/>
                          <a:ea typeface="+mn-ea"/>
                          <a:cs typeface="+mn-cs"/>
                        </a:rPr>
                        <a:t>- </a:t>
                      </a:r>
                      <a:r>
                        <a:rPr lang="fr-FR" sz="1000" b="0" i="0" kern="1300" baseline="0" dirty="0" err="1">
                          <a:solidFill>
                            <a:schemeClr val="dk1"/>
                          </a:solidFill>
                          <a:effectLst/>
                          <a:latin typeface="Roboto "/>
                          <a:ea typeface="+mn-ea"/>
                          <a:cs typeface="+mn-cs"/>
                        </a:rPr>
                        <a:t>Yamê</a:t>
                      </a:r>
                      <a:r>
                        <a:rPr lang="fr-FR" sz="1000" b="0" i="0" kern="1300" baseline="0" dirty="0">
                          <a:solidFill>
                            <a:schemeClr val="dk1"/>
                          </a:solidFill>
                          <a:effectLst/>
                          <a:latin typeface="Roboto "/>
                          <a:ea typeface="+mn-ea"/>
                          <a:cs typeface="+mn-cs"/>
                        </a:rPr>
                        <a:t>, l’icône du rap français à la voix douce et aigüe mêle sonorités française et africaine en utilisant des logiciels de sons et de mix. Une composition minimaliste aux influences diverses.  </a:t>
                      </a:r>
                    </a:p>
                    <a:p>
                      <a:pPr marL="0" indent="0" algn="just">
                        <a:buNone/>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B. Cochez les bonnes réponses. </a:t>
                      </a:r>
                    </a:p>
                    <a:p>
                      <a:pPr marL="0" indent="0" algn="just">
                        <a:buNone/>
                      </a:pPr>
                      <a:r>
                        <a:rPr lang="fr-FR" sz="1000" b="0" i="0" kern="1300" baseline="0" dirty="0">
                          <a:solidFill>
                            <a:schemeClr val="dk1"/>
                          </a:solidFill>
                          <a:effectLst/>
                          <a:latin typeface="Roboto "/>
                          <a:ea typeface="+mn-ea"/>
                          <a:cs typeface="+mn-cs"/>
                        </a:rPr>
                        <a:t>Qu’apporte la voix de l’artiste à l’univers de la chanson ? </a:t>
                      </a:r>
                    </a:p>
                    <a:p>
                      <a:pPr marL="0" indent="0" algn="just">
                        <a:buNone/>
                      </a:pPr>
                      <a:endParaRPr lang="fr-FR" sz="1000" b="0" i="0" kern="1300" baseline="0" dirty="0">
                        <a:solidFill>
                          <a:schemeClr val="dk1"/>
                        </a:solidFill>
                        <a:effectLst/>
                        <a:latin typeface="Roboto "/>
                        <a:ea typeface="+mn-ea"/>
                        <a:cs typeface="+mn-cs"/>
                      </a:endParaRPr>
                    </a:p>
                    <a:p>
                      <a:pPr marL="0" indent="0" algn="just">
                        <a:buNone/>
                      </a:pPr>
                      <a:r>
                        <a:rPr lang="fr-FR" sz="1000" b="0" i="0" kern="1300" baseline="0" dirty="0">
                          <a:solidFill>
                            <a:schemeClr val="dk1"/>
                          </a:solidFill>
                          <a:effectLst/>
                          <a:latin typeface="Roboto "/>
                          <a:ea typeface="+mn-ea"/>
                          <a:cs typeface="+mn-cs"/>
                          <a:sym typeface="Wingdings" panose="05000000000000000000" pitchFamily="2" charset="2"/>
                        </a:rPr>
                        <a:t> </a:t>
                      </a:r>
                      <a:r>
                        <a:rPr lang="fr-FR" sz="1000" b="0" i="0" kern="1300" baseline="0" dirty="0">
                          <a:solidFill>
                            <a:schemeClr val="dk1"/>
                          </a:solidFill>
                          <a:effectLst/>
                          <a:latin typeface="Roboto "/>
                          <a:ea typeface="+mn-ea"/>
                          <a:cs typeface="+mn-cs"/>
                        </a:rPr>
                        <a:t>de l’insouciance          </a:t>
                      </a:r>
                      <a:r>
                        <a:rPr lang="fr-FR" sz="1000" b="0" i="0" kern="1300" baseline="0" dirty="0">
                          <a:solidFill>
                            <a:schemeClr val="dk1"/>
                          </a:solidFill>
                          <a:effectLst/>
                          <a:latin typeface="Roboto "/>
                          <a:ea typeface="+mn-ea"/>
                          <a:cs typeface="+mn-cs"/>
                          <a:sym typeface="Wingdings" panose="05000000000000000000" pitchFamily="2" charset="2"/>
                        </a:rPr>
                        <a:t></a:t>
                      </a:r>
                      <a:r>
                        <a:rPr lang="fr-FR" sz="1000" b="0" i="0" kern="1300" baseline="0" dirty="0">
                          <a:solidFill>
                            <a:schemeClr val="dk1"/>
                          </a:solidFill>
                          <a:effectLst/>
                          <a:latin typeface="Roboto "/>
                          <a:ea typeface="+mn-ea"/>
                          <a:cs typeface="+mn-cs"/>
                        </a:rPr>
                        <a:t> de l’angoisse       </a:t>
                      </a:r>
                      <a:r>
                        <a:rPr lang="fr-FR" sz="1000" b="0" i="0" kern="1300" baseline="0" dirty="0">
                          <a:solidFill>
                            <a:schemeClr val="dk1"/>
                          </a:solidFill>
                          <a:effectLst/>
                          <a:latin typeface="Roboto "/>
                          <a:ea typeface="+mn-ea"/>
                          <a:cs typeface="+mn-cs"/>
                          <a:sym typeface="Wingdings" panose="05000000000000000000" pitchFamily="2" charset="2"/>
                        </a:rPr>
                        <a:t> </a:t>
                      </a:r>
                      <a:r>
                        <a:rPr lang="fr-FR" sz="1000" b="0" i="0" kern="1300" baseline="0" dirty="0">
                          <a:solidFill>
                            <a:schemeClr val="dk1"/>
                          </a:solidFill>
                          <a:effectLst/>
                          <a:latin typeface="Roboto "/>
                          <a:ea typeface="+mn-ea"/>
                          <a:cs typeface="+mn-cs"/>
                        </a:rPr>
                        <a:t>de la lenteur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A. Écoutez la chanson. </a:t>
                      </a:r>
                      <a:r>
                        <a:rPr lang="fr-FR" sz="1000" b="0" i="0" kern="1300" baseline="0" dirty="0">
                          <a:solidFill>
                            <a:schemeClr val="dk1"/>
                          </a:solidFill>
                          <a:effectLst/>
                          <a:latin typeface="Roboto Medium" panose="02000000000000000000" pitchFamily="2" charset="0"/>
                          <a:ea typeface="+mn-ea"/>
                          <a:cs typeface="+mn-cs"/>
                          <a:sym typeface="Wingdings" panose="05000000000000000000" pitchFamily="2" charset="2"/>
                        </a:rPr>
                        <a:t>De quoi parle le chanteur dans la bohème ?</a:t>
                      </a:r>
                    </a:p>
                    <a:p>
                      <a:pPr marL="0" indent="0">
                        <a:buNone/>
                      </a:pPr>
                      <a:r>
                        <a:rPr lang="fr-FR" sz="1000" b="0" kern="1300" baseline="0" dirty="0">
                          <a:solidFill>
                            <a:schemeClr val="dk1"/>
                          </a:solidFill>
                          <a:effectLst/>
                          <a:latin typeface="Roboto Medium" panose="02000000000000000000" pitchFamily="2" charset="0"/>
                          <a:ea typeface="+mn-ea"/>
                          <a:cs typeface="+mn-cs"/>
                        </a:rPr>
                        <a:t>Soulignez les bonnes réponses. </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
                          <a:ea typeface="+mn-ea"/>
                          <a:cs typeface="+mn-cs"/>
                          <a:sym typeface="Wingdings" panose="05000000000000000000" pitchFamily="2" charset="2"/>
                        </a:rPr>
                        <a:t>1. I</a:t>
                      </a:r>
                      <a:r>
                        <a:rPr lang="fr-FR" sz="1000" b="0" kern="1300" baseline="0" dirty="0">
                          <a:solidFill>
                            <a:schemeClr val="dk1"/>
                          </a:solidFill>
                          <a:effectLst/>
                          <a:latin typeface="Roboto "/>
                          <a:ea typeface="+mn-ea"/>
                          <a:cs typeface="+mn-cs"/>
                        </a:rPr>
                        <a:t>I évoque un temps </a:t>
                      </a:r>
                      <a:r>
                        <a:rPr lang="fr-FR" sz="1000" b="1" kern="1300" baseline="0" dirty="0">
                          <a:solidFill>
                            <a:srgbClr val="A879A8"/>
                          </a:solidFill>
                          <a:effectLst/>
                          <a:latin typeface="Roboto "/>
                          <a:ea typeface="+mn-ea"/>
                          <a:cs typeface="+mn-cs"/>
                        </a:rPr>
                        <a:t>passé / présent. </a:t>
                      </a:r>
                    </a:p>
                    <a:p>
                      <a:pPr marL="0" marR="0" lvl="0" indent="0" algn="l"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
                          <a:ea typeface="+mn-ea"/>
                          <a:cs typeface="+mn-cs"/>
                          <a:sym typeface="Wingdings" panose="05000000000000000000" pitchFamily="2" charset="2"/>
                        </a:rPr>
                        <a:t>2. Il fait allusion à un quartier de </a:t>
                      </a:r>
                      <a:r>
                        <a:rPr lang="fr-FR" sz="1000" b="1" i="0" kern="1300" baseline="0" dirty="0">
                          <a:solidFill>
                            <a:srgbClr val="A879A8"/>
                          </a:solidFill>
                          <a:effectLst/>
                          <a:latin typeface="Roboto "/>
                          <a:ea typeface="+mn-ea"/>
                          <a:cs typeface="+mn-cs"/>
                          <a:sym typeface="Wingdings" panose="05000000000000000000" pitchFamily="2" charset="2"/>
                        </a:rPr>
                        <a:t>Londres / Paris.</a:t>
                      </a:r>
                      <a:endParaRPr lang="fr-FR" sz="1000" b="1" kern="1300" baseline="0" dirty="0">
                        <a:solidFill>
                          <a:srgbClr val="A879A8"/>
                        </a:solidFill>
                        <a:effectLst/>
                        <a:latin typeface="Roboto "/>
                        <a:ea typeface="+mn-ea"/>
                        <a:cs typeface="+mn-cs"/>
                      </a:endParaRPr>
                    </a:p>
                    <a:p>
                      <a:pPr marL="0" indent="0">
                        <a:lnSpc>
                          <a:spcPct val="150000"/>
                        </a:lnSpc>
                        <a:buNone/>
                      </a:pPr>
                      <a:r>
                        <a:rPr lang="fr-FR" sz="1000" b="0" i="0" kern="1300" baseline="0" dirty="0">
                          <a:solidFill>
                            <a:schemeClr val="dk1"/>
                          </a:solidFill>
                          <a:effectLst/>
                          <a:latin typeface="Roboto "/>
                          <a:ea typeface="+mn-ea"/>
                          <a:cs typeface="+mn-cs"/>
                          <a:sym typeface="Wingdings" panose="05000000000000000000" pitchFamily="2" charset="2"/>
                        </a:rPr>
                        <a:t>3. Il mentionne </a:t>
                      </a:r>
                      <a:r>
                        <a:rPr lang="fr-FR" sz="1000" b="0" kern="1300" baseline="0" dirty="0">
                          <a:solidFill>
                            <a:schemeClr val="tx1"/>
                          </a:solidFill>
                          <a:effectLst/>
                          <a:latin typeface="Roboto "/>
                          <a:ea typeface="+mn-ea"/>
                          <a:cs typeface="+mn-cs"/>
                          <a:sym typeface="Wingdings" panose="05000000000000000000" pitchFamily="2" charset="2"/>
                        </a:rPr>
                        <a:t>une </a:t>
                      </a:r>
                      <a:r>
                        <a:rPr lang="fr-FR" sz="1000" b="1" kern="1300" baseline="0" dirty="0">
                          <a:solidFill>
                            <a:srgbClr val="A879A8"/>
                          </a:solidFill>
                          <a:effectLst/>
                          <a:latin typeface="Roboto "/>
                          <a:ea typeface="+mn-ea"/>
                          <a:cs typeface="+mn-cs"/>
                          <a:sym typeface="Wingdings" panose="05000000000000000000" pitchFamily="2" charset="2"/>
                        </a:rPr>
                        <a:t>rencontre / dispute. </a:t>
                      </a:r>
                    </a:p>
                    <a:p>
                      <a:pPr marL="0" marR="0" lvl="0" indent="0" algn="l"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
                          <a:ea typeface="+mn-ea"/>
                          <a:cs typeface="+mn-cs"/>
                          <a:sym typeface="Wingdings" panose="05000000000000000000" pitchFamily="2" charset="2"/>
                        </a:rPr>
                        <a:t>4. Il décrit la vie de bohème avec </a:t>
                      </a:r>
                      <a:r>
                        <a:rPr lang="fr-FR" sz="1000" b="0" i="0" kern="1300" baseline="0" dirty="0">
                          <a:solidFill>
                            <a:schemeClr val="tx1"/>
                          </a:solidFill>
                          <a:effectLst/>
                          <a:latin typeface="Roboto "/>
                          <a:ea typeface="+mn-ea"/>
                          <a:cs typeface="+mn-cs"/>
                          <a:sym typeface="Wingdings" panose="05000000000000000000" pitchFamily="2" charset="2"/>
                        </a:rPr>
                        <a:t>ses</a:t>
                      </a:r>
                      <a:r>
                        <a:rPr lang="fr-FR" sz="1000" b="1" i="0" kern="1300" baseline="0" dirty="0">
                          <a:solidFill>
                            <a:srgbClr val="A879A8"/>
                          </a:solidFill>
                          <a:effectLst/>
                          <a:latin typeface="Roboto "/>
                          <a:ea typeface="+mn-ea"/>
                          <a:cs typeface="+mn-cs"/>
                          <a:sym typeface="Wingdings" panose="05000000000000000000" pitchFamily="2" charset="2"/>
                        </a:rPr>
                        <a:t> divertissements / difficultés</a:t>
                      </a:r>
                      <a:r>
                        <a:rPr lang="fr-FR" sz="1000" b="0" i="0" kern="1300" baseline="0" dirty="0">
                          <a:solidFill>
                            <a:schemeClr val="dk1"/>
                          </a:solidFill>
                          <a:effectLst/>
                          <a:latin typeface="Roboto "/>
                          <a:ea typeface="+mn-ea"/>
                          <a:cs typeface="+mn-cs"/>
                          <a:sym typeface="Wingdings" panose="05000000000000000000" pitchFamily="2" charset="2"/>
                        </a:rPr>
                        <a:t>. </a:t>
                      </a:r>
                    </a:p>
                    <a:p>
                      <a:pPr marL="0" marR="0" lvl="0" indent="0" algn="l"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
                          <a:ea typeface="+mn-ea"/>
                          <a:cs typeface="+mn-cs"/>
                          <a:sym typeface="Wingdings" panose="05000000000000000000" pitchFamily="2" charset="2"/>
                        </a:rPr>
                        <a:t>5. Il parle </a:t>
                      </a:r>
                      <a:r>
                        <a:rPr lang="fr-FR" sz="1000" b="0" i="0" kern="1300" baseline="0" dirty="0">
                          <a:solidFill>
                            <a:schemeClr val="tx1"/>
                          </a:solidFill>
                          <a:effectLst/>
                          <a:latin typeface="Roboto "/>
                          <a:ea typeface="+mn-ea"/>
                          <a:cs typeface="+mn-cs"/>
                          <a:sym typeface="Wingdings" panose="05000000000000000000" pitchFamily="2" charset="2"/>
                        </a:rPr>
                        <a:t>du</a:t>
                      </a:r>
                      <a:r>
                        <a:rPr lang="fr-FR" sz="1000" b="1" i="0" kern="1300" baseline="0" dirty="0">
                          <a:solidFill>
                            <a:srgbClr val="A879A8"/>
                          </a:solidFill>
                          <a:effectLst/>
                          <a:latin typeface="Roboto "/>
                          <a:ea typeface="+mn-ea"/>
                          <a:cs typeface="+mn-cs"/>
                          <a:sym typeface="Wingdings" panose="05000000000000000000" pitchFamily="2" charset="2"/>
                        </a:rPr>
                        <a:t> talent / manque d’inspiration </a:t>
                      </a:r>
                      <a:r>
                        <a:rPr lang="fr-FR" sz="1000" b="0" i="0" kern="1300" baseline="0" dirty="0">
                          <a:solidFill>
                            <a:schemeClr val="dk1"/>
                          </a:solidFill>
                          <a:effectLst/>
                          <a:latin typeface="Roboto "/>
                          <a:ea typeface="+mn-ea"/>
                          <a:cs typeface="+mn-cs"/>
                          <a:sym typeface="Wingdings" panose="05000000000000000000" pitchFamily="2" charset="2"/>
                        </a:rPr>
                        <a:t>des artistes. </a:t>
                      </a:r>
                    </a:p>
                    <a:p>
                      <a:pPr marL="0" indent="0">
                        <a:buNone/>
                      </a:pPr>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bohème » </a:t>
            </a:r>
            <a:r>
              <a:rPr lang="fr-FR" sz="1200" dirty="0" err="1">
                <a:latin typeface="Roboto" panose="02000000000000000000" pitchFamily="2" charset="0"/>
                <a:ea typeface="Roboto" panose="02000000000000000000" pitchFamily="2" charset="0"/>
              </a:rPr>
              <a:t>Yamê</a:t>
            </a:r>
            <a:endParaRPr lang="fr-FR" sz="1200" dirty="0">
              <a:latin typeface="Roboto" panose="02000000000000000000" pitchFamily="2" charset="0"/>
              <a:ea typeface="Roboto" panose="02000000000000000000" pitchFamily="2" charset="0"/>
            </a:endParaRPr>
          </a:p>
        </p:txBody>
      </p:sp>
      <p:pic>
        <p:nvPicPr>
          <p:cNvPr id="42" name="Image 41">
            <a:extLst>
              <a:ext uri="{FF2B5EF4-FFF2-40B4-BE49-F238E27FC236}">
                <a16:creationId xmlns:a16="http://schemas.microsoft.com/office/drawing/2014/main" id="{43961641-1F41-154D-8A29-BEBF48EBF758}"/>
              </a:ext>
            </a:extLst>
          </p:cNvPr>
          <p:cNvPicPr>
            <a:picLocks noChangeAspect="1"/>
          </p:cNvPicPr>
          <p:nvPr/>
        </p:nvPicPr>
        <p:blipFill>
          <a:blip r:embed="rId4"/>
          <a:stretch>
            <a:fillRect/>
          </a:stretch>
        </p:blipFill>
        <p:spPr>
          <a:xfrm>
            <a:off x="-14" y="7951"/>
            <a:ext cx="2743200" cy="660400"/>
          </a:xfrm>
          <a:prstGeom prst="rect">
            <a:avLst/>
          </a:prstGeom>
        </p:spPr>
      </p:pic>
      <p:pic>
        <p:nvPicPr>
          <p:cNvPr id="44" name="Image 43">
            <a:extLst>
              <a:ext uri="{FF2B5EF4-FFF2-40B4-BE49-F238E27FC236}">
                <a16:creationId xmlns:a16="http://schemas.microsoft.com/office/drawing/2014/main" id="{F8504334-30B3-1770-33F2-4AD8AF1FFA2E}"/>
              </a:ext>
            </a:extLst>
          </p:cNvPr>
          <p:cNvPicPr>
            <a:picLocks noChangeAspect="1"/>
          </p:cNvPicPr>
          <p:nvPr/>
        </p:nvPicPr>
        <p:blipFill>
          <a:blip r:embed="rId5"/>
          <a:stretch>
            <a:fillRect/>
          </a:stretch>
        </p:blipFill>
        <p:spPr>
          <a:xfrm>
            <a:off x="1875704" y="1240810"/>
            <a:ext cx="508000" cy="508000"/>
          </a:xfrm>
          <a:prstGeom prst="rect">
            <a:avLst/>
          </a:prstGeom>
        </p:spPr>
      </p:pic>
      <p:pic>
        <p:nvPicPr>
          <p:cNvPr id="4" name="Image 3">
            <a:extLst>
              <a:ext uri="{FF2B5EF4-FFF2-40B4-BE49-F238E27FC236}">
                <a16:creationId xmlns:a16="http://schemas.microsoft.com/office/drawing/2014/main" id="{0DCCC91D-173B-4647-B7F2-2D00F182115D}"/>
              </a:ext>
            </a:extLst>
          </p:cNvPr>
          <p:cNvPicPr>
            <a:picLocks noChangeAspect="1"/>
          </p:cNvPicPr>
          <p:nvPr/>
        </p:nvPicPr>
        <p:blipFill>
          <a:blip r:embed="rId6"/>
          <a:stretch>
            <a:fillRect/>
          </a:stretch>
        </p:blipFill>
        <p:spPr>
          <a:xfrm>
            <a:off x="3811278" y="1952427"/>
            <a:ext cx="3174457" cy="1942194"/>
          </a:xfrm>
          <a:prstGeom prst="rect">
            <a:avLst/>
          </a:prstGeom>
        </p:spPr>
      </p:pic>
      <p:pic>
        <p:nvPicPr>
          <p:cNvPr id="45" name="Image 44">
            <a:extLst>
              <a:ext uri="{FF2B5EF4-FFF2-40B4-BE49-F238E27FC236}">
                <a16:creationId xmlns:a16="http://schemas.microsoft.com/office/drawing/2014/main" id="{ED996990-1B99-5FBC-D8D5-8EC7BA270112}"/>
              </a:ext>
            </a:extLst>
          </p:cNvPr>
          <p:cNvPicPr>
            <a:picLocks noChangeAspect="1"/>
          </p:cNvPicPr>
          <p:nvPr/>
        </p:nvPicPr>
        <p:blipFill>
          <a:blip r:embed="rId7"/>
          <a:stretch>
            <a:fillRect/>
          </a:stretch>
        </p:blipFill>
        <p:spPr>
          <a:xfrm>
            <a:off x="1875704" y="4881167"/>
            <a:ext cx="508000" cy="508000"/>
          </a:xfrm>
          <a:prstGeom prst="rect">
            <a:avLst/>
          </a:prstGeom>
        </p:spPr>
      </p:pic>
      <p:pic>
        <p:nvPicPr>
          <p:cNvPr id="46" name="Image 45">
            <a:extLst>
              <a:ext uri="{FF2B5EF4-FFF2-40B4-BE49-F238E27FC236}">
                <a16:creationId xmlns:a16="http://schemas.microsoft.com/office/drawing/2014/main" id="{CF39C97C-0D76-091D-508F-812E5E11DD79}"/>
              </a:ext>
            </a:extLst>
          </p:cNvPr>
          <p:cNvPicPr>
            <a:picLocks noChangeAspect="1"/>
          </p:cNvPicPr>
          <p:nvPr/>
        </p:nvPicPr>
        <p:blipFill>
          <a:blip r:embed="rId8"/>
          <a:stretch>
            <a:fillRect/>
          </a:stretch>
        </p:blipFill>
        <p:spPr>
          <a:xfrm>
            <a:off x="1875704" y="7932738"/>
            <a:ext cx="508000" cy="508000"/>
          </a:xfrm>
          <a:prstGeom prst="rect">
            <a:avLst/>
          </a:prstGeom>
        </p:spPr>
      </p:pic>
      <p:pic>
        <p:nvPicPr>
          <p:cNvPr id="2" name="Image 1">
            <a:extLst>
              <a:ext uri="{FF2B5EF4-FFF2-40B4-BE49-F238E27FC236}">
                <a16:creationId xmlns:a16="http://schemas.microsoft.com/office/drawing/2014/main" id="{2FD80E47-7C60-B537-7750-77FD21715117}"/>
              </a:ext>
            </a:extLst>
          </p:cNvPr>
          <p:cNvPicPr>
            <a:picLocks noChangeAspect="1"/>
          </p:cNvPicPr>
          <p:nvPr/>
        </p:nvPicPr>
        <p:blipFill>
          <a:blip r:embed="rId9"/>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DE0A5D2-B486-7900-B9C7-6EB8CDB18D3A}"/>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692133791"/>
              </p:ext>
            </p:extLst>
          </p:nvPr>
        </p:nvGraphicFramePr>
        <p:xfrm>
          <a:off x="864394" y="1128713"/>
          <a:ext cx="6369404" cy="10080637"/>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275574">
                <a:tc rowSpan="3">
                  <a:txBody>
                    <a:bodyPr/>
                    <a:lstStyle/>
                    <a:p>
                      <a:pPr algn="r"/>
                      <a:endParaRPr lang="fr-FR" sz="5300" b="1" i="0" baseline="0" dirty="0">
                        <a:solidFill>
                          <a:srgbClr val="A879A8"/>
                        </a:solidFill>
                        <a:latin typeface="Proto Grotesk" panose="02000000000000000000" pitchFamily="2" charset="0"/>
                      </a:endParaRPr>
                    </a:p>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p>
                      <a:endParaRPr lang="fr-FR" dirty="0"/>
                    </a:p>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B. </a:t>
                      </a:r>
                      <a:r>
                        <a:rPr kumimoji="0" lang="fr-FR" sz="1000" b="0" i="1" u="none" strike="noStrike" kern="1300" cap="none" spc="0" normalizeH="0" baseline="0" noProof="0" dirty="0">
                          <a:ln>
                            <a:noFill/>
                          </a:ln>
                          <a:solidFill>
                            <a:prstClr val="black"/>
                          </a:solidFill>
                          <a:effectLst/>
                          <a:uLnTx/>
                          <a:uFillTx/>
                          <a:latin typeface="Roboto" panose="02000000000000000000" pitchFamily="2" charset="0"/>
                          <a:ea typeface="+mn-ea"/>
                          <a:cs typeface="+mn-cs"/>
                        </a:rPr>
                        <a:t>À deux. </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a:ea typeface="+mn-ea"/>
                          <a:cs typeface="+mn-cs"/>
                        </a:rPr>
                        <a:t>Projeter les paroles au tableau. Retrouvez les éléments qui illustrent les réponses de l’activité précédente. Si besoin, aidez-vous des notes de vocabulaire pour réaliser l’activité.  </a:t>
                      </a:r>
                    </a:p>
                    <a:p>
                      <a:endParaRPr lang="fr-FR" sz="1600" b="1" i="0" kern="1300" baseline="0" dirty="0">
                        <a:latin typeface="Roboto" panose="02000000000000000000" pitchFamily="2" charset="0"/>
                      </a:endParaRP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br>
                        <a:rPr lang="fr-FR" sz="1600" b="1" i="0" kern="1300" baseline="0" dirty="0">
                          <a:latin typeface="Roboto" panose="02000000000000000000" pitchFamily="2" charset="0"/>
                        </a:rPr>
                      </a:br>
                      <a:endParaRPr lang="fr-FR" sz="16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07952">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27913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petits groupes. </a:t>
                      </a:r>
                    </a:p>
                    <a:p>
                      <a:pPr algn="just"/>
                      <a:r>
                        <a:rPr lang="fr-FR" sz="1000" b="0" i="0" kern="1300" baseline="0" dirty="0">
                          <a:latin typeface="Roboto" panose="02000000000000000000" pitchFamily="2" charset="0"/>
                        </a:rPr>
                        <a:t>Montmartre était l’emblème du quartier bohème populaire et des artistes menant une vie simple. Aujourd’hui, Montmartre est devenu un quartier bobo* où on observe la gentrification*. Imaginez une description de Montmartre aujourd’hui. Qu’est-ce qui a changé ? Que font les gens ? Comment vivent-ils ? Quelle est leur profession ? </a:t>
                      </a:r>
                    </a:p>
                    <a:p>
                      <a:pPr algn="just"/>
                      <a:endParaRPr lang="fr-FR" sz="1000" b="0" i="0" kern="1300" baseline="0" dirty="0">
                        <a:latin typeface="Roboto" panose="02000000000000000000" pitchFamily="2" charset="0"/>
                      </a:endParaRPr>
                    </a:p>
                    <a:p>
                      <a:pPr algn="just"/>
                      <a:r>
                        <a:rPr lang="fr-FR" sz="1000" b="0" i="0" u="sng" kern="1300" baseline="0" dirty="0">
                          <a:latin typeface="Roboto" panose="02000000000000000000" pitchFamily="2" charset="0"/>
                        </a:rPr>
                        <a:t>Un(e) bobo</a:t>
                      </a:r>
                      <a:r>
                        <a:rPr lang="fr-FR" sz="1000" b="0" i="0" u="none" kern="1300" baseline="0" dirty="0">
                          <a:latin typeface="Roboto" panose="02000000000000000000" pitchFamily="2" charset="0"/>
                        </a:rPr>
                        <a:t> </a:t>
                      </a:r>
                      <a:r>
                        <a:rPr lang="fr-FR" sz="1000" b="0" i="0" kern="1300" baseline="0" dirty="0">
                          <a:latin typeface="Roboto" panose="02000000000000000000" pitchFamily="2" charset="0"/>
                        </a:rPr>
                        <a:t>:  contraction de « bourgeois bohème » . Les bobos sont souvent associés à des modes de vie urbains, centrés sur la culture, l'art, la gastronomie, et le respect de l'environnement. Ils sont souvent perçus comme des individus favorisant la consommation de produits biologiques et habitant dans des quartiers en voie de gentrification.</a:t>
                      </a:r>
                    </a:p>
                    <a:p>
                      <a:pPr algn="just"/>
                      <a:r>
                        <a:rPr lang="fr-FR" sz="1000" b="0" i="0" u="sng" kern="1300" baseline="0" dirty="0">
                          <a:effectLst/>
                          <a:latin typeface="Roboto" panose="02000000000000000000" pitchFamily="2" charset="0"/>
                        </a:rPr>
                        <a:t>La gentrification</a:t>
                      </a:r>
                      <a:r>
                        <a:rPr lang="fr-FR" sz="1000" b="0" i="0" u="none" kern="1300" baseline="0" dirty="0">
                          <a:effectLst/>
                          <a:latin typeface="Roboto" panose="02000000000000000000" pitchFamily="2" charset="0"/>
                        </a:rPr>
                        <a:t> </a:t>
                      </a:r>
                      <a:r>
                        <a:rPr lang="fr-FR" sz="1000" b="0" i="0" kern="1300" baseline="0" dirty="0">
                          <a:latin typeface="Roboto" panose="02000000000000000000" pitchFamily="2" charset="0"/>
                        </a:rPr>
                        <a:t>: phénomène où la population d'un quartier autrefois populaire est progressivement remplacée par une couche sociale plus aisée.</a:t>
                      </a: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178766">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33307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1" kern="1300" baseline="0" dirty="0">
                        <a:solidFill>
                          <a:schemeClr val="dk1"/>
                        </a:solidFill>
                        <a:effectLst/>
                        <a:latin typeface="Roboto Medium" panose="02000000000000000000" pitchFamily="2" charset="0"/>
                        <a:ea typeface="+mn-ea"/>
                        <a:cs typeface="+mn-cs"/>
                      </a:endParaRPr>
                    </a:p>
                    <a:p>
                      <a:pPr algn="just"/>
                      <a:r>
                        <a:rPr lang="fr-FR" sz="1000" b="0" i="0" kern="1300" baseline="0" dirty="0">
                          <a:latin typeface="Roboto" panose="02000000000000000000" pitchFamily="2" charset="0"/>
                        </a:rPr>
                        <a:t>« Je vous parle d’un temps que les moins de vingt ans ne peuvent pas connaître. »</a:t>
                      </a:r>
                    </a:p>
                    <a:p>
                      <a:pPr algn="just"/>
                      <a:endParaRPr lang="fr-FR" sz="1000" b="0" i="0" kern="1300" baseline="0" dirty="0">
                        <a:latin typeface="Roboto" panose="02000000000000000000" pitchFamily="2" charset="0"/>
                      </a:endParaRPr>
                    </a:p>
                    <a:p>
                      <a:pPr algn="l"/>
                      <a:r>
                        <a:rPr lang="fr-FR" sz="1000" b="0" i="0" kern="1300" baseline="0" dirty="0">
                          <a:latin typeface="Roboto" panose="02000000000000000000" pitchFamily="2" charset="0"/>
                        </a:rPr>
                        <a:t>Le début de cette chanson est aujourd’hui un adage populaire (un proverbe ou un dicton qui résume une sagesse populaire). </a:t>
                      </a:r>
                      <a:br>
                        <a:rPr lang="fr-FR" sz="1000" b="0" i="0" kern="1300" baseline="0" dirty="0">
                          <a:latin typeface="Roboto" panose="02000000000000000000" pitchFamily="2" charset="0"/>
                        </a:rPr>
                      </a:br>
                      <a:r>
                        <a:rPr lang="fr-FR" sz="1000" b="0" i="0" kern="1300" baseline="0" dirty="0">
                          <a:latin typeface="Roboto" panose="02000000000000000000" pitchFamily="2" charset="0"/>
                        </a:rPr>
                        <a:t>Pour vous, à quelle époque passée cela correspondrait-il ? </a:t>
                      </a:r>
                      <a:br>
                        <a:rPr lang="fr-FR" sz="1000" b="0" i="0" kern="1300" baseline="0" dirty="0">
                          <a:latin typeface="Roboto" panose="02000000000000000000" pitchFamily="2" charset="0"/>
                        </a:rPr>
                      </a:br>
                      <a:r>
                        <a:rPr lang="fr-FR" sz="1000" b="0" i="0" kern="1300" baseline="0" dirty="0">
                          <a:latin typeface="Roboto" panose="02000000000000000000" pitchFamily="2" charset="0"/>
                        </a:rPr>
                        <a:t>Décrivez-la dans un paragraphe et parlez de ce que vous faisiez, de l’ambiance, etc.</a:t>
                      </a: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07952">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373895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Yamê</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a repris « La bohème », une chanson emblématique du répertoire musical français, chantée par Charles Aznavour en 1965. </a:t>
                      </a: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Écoutez la chanson originale en flashant le QR code. </a:t>
                      </a:r>
                    </a:p>
                    <a:p>
                      <a:endPar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pPr algn="just"/>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Qu’en avez-vous pensé ? D’après vous, quel style de musique représente le mieux l’esprit bohème : celui de </a:t>
                      </a:r>
                      <a:r>
                        <a:rPr lang="fr-FR" sz="1000" b="0" kern="1300" baseline="0" dirty="0" err="1">
                          <a:solidFill>
                            <a:schemeClr val="dk1"/>
                          </a:solidFill>
                          <a:effectLst/>
                          <a:latin typeface="Roboto" panose="02000000000000000000" pitchFamily="2" charset="0"/>
                          <a:ea typeface="Roboto" panose="02000000000000000000" pitchFamily="2" charset="0"/>
                          <a:cs typeface="Roboto" panose="02000000000000000000" pitchFamily="2" charset="0"/>
                        </a:rPr>
                        <a:t>Yamê</a:t>
                      </a:r>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ou celui de Charles Aznavour ? Pourquoi ?</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bohème » </a:t>
            </a:r>
            <a:r>
              <a:rPr lang="fr-FR" sz="1200" dirty="0" err="1">
                <a:latin typeface="Roboto" panose="02000000000000000000" pitchFamily="2" charset="0"/>
                <a:ea typeface="Roboto" panose="02000000000000000000" pitchFamily="2" charset="0"/>
              </a:rPr>
              <a:t>Yamê</a:t>
            </a:r>
            <a:endParaRPr lang="fr-FR" sz="1200" dirty="0">
              <a:latin typeface="Roboto" panose="02000000000000000000" pitchFamily="2" charset="0"/>
              <a:ea typeface="Roboto" panose="02000000000000000000" pitchFamily="2" charset="0"/>
            </a:endParaRPr>
          </a:p>
        </p:txBody>
      </p:sp>
      <p:pic>
        <p:nvPicPr>
          <p:cNvPr id="41" name="Image 40">
            <a:extLst>
              <a:ext uri="{FF2B5EF4-FFF2-40B4-BE49-F238E27FC236}">
                <a16:creationId xmlns:a16="http://schemas.microsoft.com/office/drawing/2014/main" id="{B95FC22B-3738-C371-BE40-8C2B5B71A5F7}"/>
              </a:ext>
            </a:extLst>
          </p:cNvPr>
          <p:cNvPicPr>
            <a:picLocks noChangeAspect="1"/>
          </p:cNvPicPr>
          <p:nvPr/>
        </p:nvPicPr>
        <p:blipFill>
          <a:blip r:embed="rId4"/>
          <a:stretch>
            <a:fillRect/>
          </a:stretch>
        </p:blipFill>
        <p:spPr>
          <a:xfrm>
            <a:off x="1904768" y="5301118"/>
            <a:ext cx="508000" cy="508000"/>
          </a:xfrm>
          <a:prstGeom prst="rect">
            <a:avLst/>
          </a:prstGeom>
        </p:spPr>
      </p:pic>
      <p:pic>
        <p:nvPicPr>
          <p:cNvPr id="47" name="Image 46">
            <a:extLst>
              <a:ext uri="{FF2B5EF4-FFF2-40B4-BE49-F238E27FC236}">
                <a16:creationId xmlns:a16="http://schemas.microsoft.com/office/drawing/2014/main" id="{CEEE7265-38E2-2FA9-EA73-AB5682C56C03}"/>
              </a:ext>
            </a:extLst>
          </p:cNvPr>
          <p:cNvPicPr>
            <a:picLocks noChangeAspect="1"/>
          </p:cNvPicPr>
          <p:nvPr/>
        </p:nvPicPr>
        <p:blipFill>
          <a:blip r:embed="rId5"/>
          <a:stretch>
            <a:fillRect/>
          </a:stretch>
        </p:blipFill>
        <p:spPr>
          <a:xfrm>
            <a:off x="1904768" y="2360861"/>
            <a:ext cx="508000" cy="508000"/>
          </a:xfrm>
          <a:prstGeom prst="rect">
            <a:avLst/>
          </a:prstGeom>
        </p:spPr>
      </p:pic>
      <p:pic>
        <p:nvPicPr>
          <p:cNvPr id="2" name="Image 1">
            <a:extLst>
              <a:ext uri="{FF2B5EF4-FFF2-40B4-BE49-F238E27FC236}">
                <a16:creationId xmlns:a16="http://schemas.microsoft.com/office/drawing/2014/main" id="{4840E722-4F97-4C83-A130-5833548B233D}"/>
              </a:ext>
            </a:extLst>
          </p:cNvPr>
          <p:cNvPicPr>
            <a:picLocks noChangeAspect="1"/>
          </p:cNvPicPr>
          <p:nvPr/>
        </p:nvPicPr>
        <p:blipFill>
          <a:blip r:embed="rId6"/>
          <a:stretch>
            <a:fillRect/>
          </a:stretch>
        </p:blipFill>
        <p:spPr>
          <a:xfrm>
            <a:off x="1761099" y="7195757"/>
            <a:ext cx="795338" cy="781050"/>
          </a:xfrm>
          <a:prstGeom prst="rect">
            <a:avLst/>
          </a:prstGeom>
        </p:spPr>
      </p:pic>
      <p:pic>
        <p:nvPicPr>
          <p:cNvPr id="22" name="Image 21">
            <a:extLst>
              <a:ext uri="{FF2B5EF4-FFF2-40B4-BE49-F238E27FC236}">
                <a16:creationId xmlns:a16="http://schemas.microsoft.com/office/drawing/2014/main" id="{45C0DA01-6448-4C0B-9B75-A85EC3A087D3}"/>
              </a:ext>
            </a:extLst>
          </p:cNvPr>
          <p:cNvPicPr>
            <a:picLocks noChangeAspect="1"/>
          </p:cNvPicPr>
          <p:nvPr/>
        </p:nvPicPr>
        <p:blipFill>
          <a:blip r:embed="rId7"/>
          <a:stretch>
            <a:fillRect/>
          </a:stretch>
        </p:blipFill>
        <p:spPr>
          <a:xfrm>
            <a:off x="7937" y="4536"/>
            <a:ext cx="2743200" cy="660400"/>
          </a:xfrm>
          <a:prstGeom prst="rect">
            <a:avLst/>
          </a:prstGeom>
        </p:spPr>
      </p:pic>
      <p:pic>
        <p:nvPicPr>
          <p:cNvPr id="4" name="Image 3">
            <a:extLst>
              <a:ext uri="{FF2B5EF4-FFF2-40B4-BE49-F238E27FC236}">
                <a16:creationId xmlns:a16="http://schemas.microsoft.com/office/drawing/2014/main" id="{8D294563-C5B4-74DF-0DB5-C827DC97DE92}"/>
              </a:ext>
            </a:extLst>
          </p:cNvPr>
          <p:cNvPicPr>
            <a:picLocks noChangeAspect="1"/>
          </p:cNvPicPr>
          <p:nvPr/>
        </p:nvPicPr>
        <p:blipFill>
          <a:blip r:embed="rId8"/>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AFD64F-AA25-7413-5C09-FD6F4519617D}"/>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4211958267"/>
              </p:ext>
            </p:extLst>
          </p:nvPr>
        </p:nvGraphicFramePr>
        <p:xfrm>
          <a:off x="3954097" y="1224642"/>
          <a:ext cx="3279702" cy="1003105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pPr algn="just"/>
                      <a:r>
                        <a:rPr lang="fr-FR" sz="1000" b="0" i="0" kern="1300" baseline="0" dirty="0">
                          <a:solidFill>
                            <a:schemeClr val="dk1"/>
                          </a:solidFill>
                          <a:effectLst/>
                          <a:latin typeface="Roboto Medium" panose="02000000000000000000" pitchFamily="2" charset="0"/>
                          <a:cs typeface="+mn-cs"/>
                        </a:rPr>
                        <a:t>B. </a:t>
                      </a:r>
                      <a:r>
                        <a:rPr lang="fr-FR" sz="1000" b="0" i="1" kern="1300" baseline="0" dirty="0">
                          <a:solidFill>
                            <a:schemeClr val="dk1"/>
                          </a:solidFill>
                          <a:effectLst/>
                          <a:latin typeface="Roboto Medium" panose="02000000000000000000" pitchFamily="2" charset="0"/>
                          <a:cs typeface="+mn-cs"/>
                        </a:rPr>
                        <a:t>À deux. </a:t>
                      </a:r>
                    </a:p>
                    <a:p>
                      <a:pPr algn="just"/>
                      <a:r>
                        <a:rPr lang="fr-FR" sz="1000" b="0" i="0" kern="1300" baseline="0" dirty="0">
                          <a:solidFill>
                            <a:schemeClr val="dk1"/>
                          </a:solidFill>
                          <a:effectLst/>
                          <a:latin typeface="Roboto Medium" panose="02000000000000000000" pitchFamily="2" charset="0"/>
                          <a:cs typeface="+mn-cs"/>
                        </a:rPr>
                        <a:t>Projeter les paroles au tableau. Retrouvez les éléments qui illustrent les réponses de l’activité précédente. Si besoin, aidez-vous des notes de vocabulaire pour réaliser l’activité. </a:t>
                      </a:r>
                    </a:p>
                    <a:p>
                      <a:pPr algn="just"/>
                      <a:endParaRPr lang="fr-FR" sz="1000" b="0" i="0" kern="1300" baseline="0" dirty="0">
                        <a:solidFill>
                          <a:schemeClr val="dk1"/>
                        </a:solidFill>
                        <a:effectLst/>
                        <a:latin typeface="Roboto Medium" panose="02000000000000000000" pitchFamily="2" charset="0"/>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Corrigés : </a:t>
                      </a:r>
                    </a:p>
                    <a:p>
                      <a:pPr algn="just"/>
                      <a:r>
                        <a:rPr lang="fr-FR" sz="1000" i="1" kern="1300" dirty="0">
                          <a:solidFill>
                            <a:srgbClr val="E05329"/>
                          </a:solidFill>
                          <a:effectLst/>
                          <a:latin typeface="Roboto" panose="02000000000000000000" pitchFamily="2" charset="0"/>
                          <a:ea typeface="+mn-ea"/>
                          <a:cs typeface="+mn-cs"/>
                        </a:rPr>
                        <a:t>1. Je vous parle d'un temps que les moins de vingt ans - 2. Montmartre - 3. C'est là qu'on s'est connu -  4. Moi qui criais famine / Nous ne mangions qu'un jour sur deux / Et bien que miséreux avec le ventre creux. – 5. Le génie.</a:t>
                      </a:r>
                      <a:endParaRPr lang="fr-FR" sz="1600" b="1" i="0" kern="1300" baseline="0" dirty="0">
                        <a:solidFill>
                          <a:srgbClr val="E05329"/>
                        </a:solidFill>
                        <a:effectLst/>
                        <a:latin typeface="Roboto" panose="02000000000000000000" pitchFamily="2" charset="0"/>
                        <a:ea typeface="+mn-ea"/>
                        <a:cs typeface="+mn-cs"/>
                      </a:endParaRPr>
                    </a:p>
                    <a:p>
                      <a:pPr algn="just"/>
                      <a:endParaRPr lang="fr-FR" sz="1600" b="1" i="0" kern="1300" baseline="0" dirty="0">
                        <a:latin typeface="Roboto" panose="02000000000000000000" pitchFamily="2" charset="0"/>
                      </a:endParaRPr>
                    </a:p>
                    <a:p>
                      <a:pPr algn="just"/>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pPr algn="just"/>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2266645">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chemeClr val="dk1"/>
                          </a:solidFill>
                          <a:effectLst/>
                          <a:latin typeface="Roboto Medium" panose="02000000000000000000" pitchFamily="2" charset="0"/>
                          <a:ea typeface="+mn-ea"/>
                          <a:cs typeface="+mn-cs"/>
                        </a:rPr>
                        <a:t>En petits groupes. </a:t>
                      </a:r>
                    </a:p>
                    <a:p>
                      <a:pPr algn="just"/>
                      <a:r>
                        <a:rPr lang="fr-FR" sz="1000" b="0" i="0" kern="1300" baseline="0" dirty="0">
                          <a:solidFill>
                            <a:schemeClr val="dk1"/>
                          </a:solidFill>
                          <a:effectLst/>
                          <a:latin typeface="Roboto Medium" panose="02000000000000000000" pitchFamily="2" charset="0"/>
                          <a:ea typeface="+mn-ea"/>
                          <a:cs typeface="+mn-cs"/>
                        </a:rPr>
                        <a:t>Montmartre était l’emblème du quartier bohème populaire et des artistes menant une vie simple. Aujourd’hui, Montmartre est devenu un quartier bobo* où on observe la gentrification*. Imaginez une description de Montmartre aujourd’hui. Qu’est-ce qui a changé ? Que font les gens ? Comment vivent-ils ? Quelle est leur profession ? </a:t>
                      </a:r>
                    </a:p>
                    <a:p>
                      <a:pPr algn="just"/>
                      <a:endParaRPr lang="fr-FR" sz="1000" b="0" i="0" kern="1300" baseline="0" dirty="0">
                        <a:solidFill>
                          <a:schemeClr val="dk1"/>
                        </a:solidFill>
                        <a:effectLst/>
                        <a:highlight>
                          <a:srgbClr val="FFFF00"/>
                        </a:highlight>
                        <a:latin typeface="Roboto Medium" panose="02000000000000000000" pitchFamily="2" charset="0"/>
                        <a:ea typeface="+mn-ea"/>
                        <a:cs typeface="+mn-cs"/>
                      </a:endParaRPr>
                    </a:p>
                    <a:p>
                      <a:pPr algn="just"/>
                      <a:r>
                        <a:rPr lang="fr-FR" sz="1000" i="1" kern="1300" baseline="0" dirty="0">
                          <a:solidFill>
                            <a:srgbClr val="E05329"/>
                          </a:solidFill>
                          <a:effectLst/>
                          <a:latin typeface="Roboto" panose="02000000000000000000" pitchFamily="2" charset="0"/>
                          <a:ea typeface="+mn-ea"/>
                          <a:cs typeface="+mn-cs"/>
                        </a:rPr>
                        <a:t>Exemples de réponses possibles : </a:t>
                      </a:r>
                    </a:p>
                    <a:p>
                      <a:pPr algn="just"/>
                      <a:endParaRPr lang="fr-FR" sz="6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Montmartre qui était le symbole de la bohème artistique, a progressivement cédé la place à la gentrification. Les nouveaux bohèmes, appelés les bobos, se déplacent à vélo, sont très écolos et ont une vie moins simple que dans le passé. Ils sont un peu artistes et travaillent peut-être dans la communication. Les magasins bio ont remplacé les vieux cafés, et les loyers augmentent, forçant certains résidents à partir. Heureusement, certains habitants résistent et essaient de garder le Montmartre authentique vivant.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latin typeface="Roboto" panose="02000000000000000000" pitchFamily="2" charset="0"/>
                        </a:rPr>
                        <a:t>« Je vous parle d’un temps que les moins de vingt ans ne peuvent pas connaître. »</a:t>
                      </a:r>
                    </a:p>
                    <a:p>
                      <a:pPr algn="just"/>
                      <a:endParaRPr lang="fr-FR" sz="1000" b="0" i="0" kern="1300" baseline="0" dirty="0">
                        <a:latin typeface="Roboto" panose="02000000000000000000" pitchFamily="2" charset="0"/>
                      </a:endParaRPr>
                    </a:p>
                    <a:p>
                      <a:pPr algn="just"/>
                      <a:r>
                        <a:rPr lang="fr-FR" sz="1000" b="0" i="0" kern="1300" baseline="0" dirty="0">
                          <a:latin typeface="Roboto" panose="02000000000000000000" pitchFamily="2" charset="0"/>
                        </a:rPr>
                        <a:t>Le début de cette chanson est aujourd’hui un adage populaire (un proverbe ou un dicton qui résume une sagesse populaire). Pour vous, à quelle époque passée cela correspondrait-il ? Décrivez-la dans un paragraphe et parlez de ce que vous faisiez, de l’ambiance, etc.</a:t>
                      </a:r>
                    </a:p>
                    <a:p>
                      <a:endParaRPr lang="fr-FR" sz="1000" b="0" i="0" kern="1300" baseline="0" dirty="0">
                        <a:latin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Exemples de réponses possibles : </a:t>
                      </a:r>
                    </a:p>
                    <a:p>
                      <a:endParaRPr lang="fr-FR" sz="600" b="0" i="0" kern="1300" baseline="0" dirty="0">
                        <a:latin typeface="Roboto" panose="02000000000000000000" pitchFamily="2" charset="0"/>
                      </a:endParaRPr>
                    </a:p>
                    <a:p>
                      <a:pPr algn="just"/>
                      <a:r>
                        <a:rPr lang="fr-FR" sz="1000" i="1" kern="1300" dirty="0">
                          <a:solidFill>
                            <a:srgbClr val="E05329"/>
                          </a:solidFill>
                          <a:effectLst/>
                          <a:latin typeface="Roboto" panose="02000000000000000000" pitchFamily="2" charset="0"/>
                          <a:ea typeface="+mn-ea"/>
                          <a:cs typeface="+mn-cs"/>
                        </a:rPr>
                        <a:t>Je pense que la chanson fait référence à une époque où tout était joyeux, facile. Les gens étaient heureux, il n’y avait pas de conflits. Pour moi, ce serait l’époque des années 90. À cette époque, j’étais à l’université, je sortais en discothèque avec mes amies, je m’amusais vraiment beaucoup. J’apprenais l’italien en Italie, c’était la belle vie.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bohème » </a:t>
            </a:r>
            <a:r>
              <a:rPr lang="fr-FR" sz="1200" dirty="0" err="1">
                <a:latin typeface="Roboto" panose="02000000000000000000" pitchFamily="2" charset="0"/>
                <a:ea typeface="Roboto" panose="02000000000000000000" pitchFamily="2" charset="0"/>
              </a:rPr>
              <a:t>Yamê</a:t>
            </a:r>
            <a:endParaRPr lang="fr-FR" sz="1200" dirty="0">
              <a:latin typeface="Roboto" panose="02000000000000000000" pitchFamily="2" charset="0"/>
              <a:ea typeface="Roboto" panose="02000000000000000000" pitchFamily="2" charset="0"/>
            </a:endParaRP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3201179327"/>
              </p:ext>
            </p:extLst>
          </p:nvPr>
        </p:nvGraphicFramePr>
        <p:xfrm>
          <a:off x="339213" y="1065065"/>
          <a:ext cx="3266366" cy="7922998"/>
        </p:xfrm>
        <a:graphic>
          <a:graphicData uri="http://schemas.openxmlformats.org/drawingml/2006/table">
            <a:tbl>
              <a:tblPr bandRow="1">
                <a:tableStyleId>{073A0DAA-6AF3-43AB-8588-CEC1D06C72B9}</a:tableStyleId>
              </a:tblPr>
              <a:tblGrid>
                <a:gridCol w="3266366">
                  <a:extLst>
                    <a:ext uri="{9D8B030D-6E8A-4147-A177-3AD203B41FA5}">
                      <a16:colId xmlns:a16="http://schemas.microsoft.com/office/drawing/2014/main" val="9856797"/>
                    </a:ext>
                  </a:extLst>
                </a:gridCol>
              </a:tblGrid>
              <a:tr h="241252">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864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2176198">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Retrouvez le nom d’un quartier de Paris à l’aide des indices du nuage de mots :</a:t>
                      </a:r>
                    </a:p>
                    <a:p>
                      <a:pPr marL="0" marR="0" lvl="0" indent="0" algn="just" defTabSz="755934" rtl="0" eaLnBrk="1" fontAlgn="auto" latinLnBrk="0" hangingPunct="1">
                        <a:lnSpc>
                          <a:spcPct val="100000"/>
                        </a:lnSpc>
                        <a:spcBef>
                          <a:spcPts val="0"/>
                        </a:spcBef>
                        <a:spcAft>
                          <a:spcPts val="0"/>
                        </a:spcAft>
                        <a:buClrTx/>
                        <a:buSzTx/>
                        <a:buFontTx/>
                        <a:buNone/>
                        <a:tabLst/>
                        <a:defRPr/>
                      </a:pPr>
                      <a:br>
                        <a:rPr lang="fr-FR" sz="1000" b="0" i="0" kern="1300" baseline="0" dirty="0">
                          <a:solidFill>
                            <a:srgbClr val="E05329"/>
                          </a:solidFill>
                          <a:effectLst/>
                          <a:latin typeface="Roboto Medium" panose="02000000000000000000" pitchFamily="2" charset="0"/>
                          <a:ea typeface="Roboto Medium" panose="02000000000000000000" pitchFamily="2" charset="0"/>
                          <a:cs typeface="+mn-cs"/>
                        </a:rPr>
                      </a:br>
                      <a:r>
                        <a:rPr lang="fr-FR" sz="1000" b="0" i="0" kern="1300" baseline="0" dirty="0">
                          <a:solidFill>
                            <a:srgbClr val="E05329"/>
                          </a:solidFill>
                          <a:effectLst/>
                          <a:latin typeface="Roboto Medium" panose="02000000000000000000" pitchFamily="2" charset="0"/>
                          <a:ea typeface="Roboto Medium" panose="02000000000000000000" pitchFamily="2" charset="0"/>
                          <a:cs typeface="+mn-cs"/>
                        </a:rPr>
                        <a:t>MONTMARTRE</a:t>
                      </a: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r>
                        <a:rPr lang="fr-FR" sz="1000" i="1" kern="1300" baseline="0" dirty="0">
                          <a:solidFill>
                            <a:srgbClr val="E05329"/>
                          </a:solidFill>
                          <a:effectLst/>
                          <a:latin typeface="Roboto" panose="02000000000000000000" pitchFamily="2" charset="0"/>
                          <a:ea typeface="+mn-ea"/>
                          <a:cs typeface="+mn-cs"/>
                        </a:rPr>
                        <a:t>Exemples de réponses possibles : </a:t>
                      </a:r>
                    </a:p>
                    <a:p>
                      <a:pPr algn="just"/>
                      <a:endParaRPr lang="fr-FR" sz="6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Dans ma ville, à Sydney, il y a un quartier similaire. Il s’appelle Newton. Le quartier est souvent décrit comme bohème et alternatif, avec de nombreux artistes, musiciens et créateurs qui y résident et exposent leur travail.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41252">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864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2514414">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marL="0" indent="0" algn="just">
                        <a:buNone/>
                      </a:pPr>
                      <a:r>
                        <a:rPr lang="fr-FR" sz="1000" b="0" i="0" kern="1300" baseline="0" dirty="0">
                          <a:solidFill>
                            <a:schemeClr val="dk1"/>
                          </a:solidFill>
                          <a:effectLst/>
                          <a:latin typeface="Roboto Medium" panose="02000000000000000000" pitchFamily="2" charset="0"/>
                          <a:ea typeface="+mn-ea"/>
                          <a:cs typeface="+mn-cs"/>
                        </a:rPr>
                        <a:t>A. Fermez les yeux. Quelle critique musicale reflète le mieux la chanson ? Écoutez-la et choisissez la bonne proposition.</a:t>
                      </a:r>
                    </a:p>
                    <a:p>
                      <a:pPr marL="0" indent="0" algn="just">
                        <a:buNone/>
                      </a:pPr>
                      <a:endParaRPr lang="fr-FR" sz="1000" i="1" kern="1300" baseline="0" dirty="0">
                        <a:solidFill>
                          <a:srgbClr val="E05329"/>
                        </a:solidFill>
                        <a:effectLst/>
                        <a:latin typeface="Roboto" panose="02000000000000000000" pitchFamily="2" charset="0"/>
                        <a:ea typeface="+mn-ea"/>
                        <a:cs typeface="+mn-cs"/>
                      </a:endParaRPr>
                    </a:p>
                    <a:p>
                      <a:pPr marL="0" indent="0" algn="just">
                        <a:buNone/>
                      </a:pPr>
                      <a:r>
                        <a:rPr lang="fr-FR" sz="1000" i="1" kern="1300" baseline="0" dirty="0">
                          <a:solidFill>
                            <a:srgbClr val="E05329"/>
                          </a:solidFill>
                          <a:effectLst/>
                          <a:latin typeface="Roboto" panose="02000000000000000000" pitchFamily="2" charset="0"/>
                          <a:ea typeface="+mn-ea"/>
                          <a:cs typeface="+mn-cs"/>
                        </a:rPr>
                        <a:t>Corrigés  : </a:t>
                      </a:r>
                    </a:p>
                    <a:p>
                      <a:pPr marL="0" indent="0" algn="just">
                        <a:buNone/>
                      </a:pPr>
                      <a:endParaRPr lang="fr-FR" sz="600" i="0" kern="1300" baseline="0" dirty="0">
                        <a:solidFill>
                          <a:srgbClr val="E05329"/>
                        </a:solidFill>
                        <a:effectLst/>
                        <a:latin typeface="Roboto" panose="02000000000000000000" pitchFamily="2" charset="0"/>
                        <a:ea typeface="+mn-ea"/>
                        <a:cs typeface="+mn-cs"/>
                      </a:endParaRPr>
                    </a:p>
                    <a:p>
                      <a:pPr marL="0" indent="0" algn="just">
                        <a:buNone/>
                      </a:pPr>
                      <a:r>
                        <a:rPr lang="fr-FR" sz="1000" i="0" kern="1300" baseline="0" dirty="0">
                          <a:solidFill>
                            <a:srgbClr val="E05329"/>
                          </a:solidFill>
                          <a:effectLst/>
                          <a:latin typeface="Roboto" panose="02000000000000000000" pitchFamily="2" charset="0"/>
                          <a:ea typeface="+mn-ea"/>
                          <a:cs typeface="+mn-cs"/>
                        </a:rPr>
                        <a:t>Critique musicale 1. (La critique musicale 2 ne correspond pas à la chanson, mais elle est vraie. </a:t>
                      </a:r>
                      <a:r>
                        <a:rPr lang="fr-FR" sz="1000" i="0" kern="1300" baseline="0" dirty="0" err="1">
                          <a:solidFill>
                            <a:srgbClr val="E05329"/>
                          </a:solidFill>
                          <a:effectLst/>
                          <a:latin typeface="Roboto" panose="02000000000000000000" pitchFamily="2" charset="0"/>
                          <a:ea typeface="+mn-ea"/>
                          <a:cs typeface="+mn-cs"/>
                        </a:rPr>
                        <a:t>Yamê</a:t>
                      </a:r>
                      <a:r>
                        <a:rPr lang="fr-FR" sz="1000" i="0" kern="1300" baseline="0" dirty="0">
                          <a:solidFill>
                            <a:srgbClr val="E05329"/>
                          </a:solidFill>
                          <a:effectLst/>
                          <a:latin typeface="Roboto" panose="02000000000000000000" pitchFamily="2" charset="0"/>
                          <a:ea typeface="+mn-ea"/>
                          <a:cs typeface="+mn-cs"/>
                        </a:rPr>
                        <a:t> est un artiste éclectique.)</a:t>
                      </a:r>
                    </a:p>
                    <a:p>
                      <a:pPr marL="0" indent="0" algn="just">
                        <a:buNone/>
                      </a:pPr>
                      <a:endParaRPr lang="fr-FR" sz="1000" b="0" i="0" kern="1300" baseline="0" dirty="0">
                        <a:solidFill>
                          <a:schemeClr val="dk1"/>
                        </a:solidFill>
                        <a:effectLst/>
                        <a:latin typeface="Roboto Medium" panose="02000000000000000000" pitchFamily="2" charset="0"/>
                        <a:ea typeface="+mn-ea"/>
                        <a:cs typeface="+mn-cs"/>
                      </a:endParaRPr>
                    </a:p>
                    <a:p>
                      <a:pPr marL="0" indent="0" algn="just">
                        <a:buNone/>
                      </a:pPr>
                      <a:r>
                        <a:rPr lang="fr-FR" sz="1000" b="0" i="0" kern="1300" baseline="0" dirty="0">
                          <a:solidFill>
                            <a:schemeClr val="dk1"/>
                          </a:solidFill>
                          <a:effectLst/>
                          <a:latin typeface="Roboto Medium" panose="02000000000000000000" pitchFamily="2" charset="0"/>
                          <a:ea typeface="+mn-ea"/>
                          <a:cs typeface="+mn-cs"/>
                        </a:rPr>
                        <a:t>B. Caractérisez la voix du chanteur. Qu’apporte la voix de l’artiste à l’univers de la chanson ? </a:t>
                      </a:r>
                    </a:p>
                    <a:p>
                      <a:pPr marL="0" indent="0" algn="just">
                        <a:buNone/>
                      </a:pPr>
                      <a:r>
                        <a:rPr lang="fr-FR" sz="1000" b="0" i="0" kern="1300" baseline="0" dirty="0">
                          <a:solidFill>
                            <a:schemeClr val="dk1"/>
                          </a:solidFill>
                          <a:effectLst/>
                          <a:latin typeface="Roboto Medium" panose="02000000000000000000" pitchFamily="2" charset="0"/>
                          <a:ea typeface="+mn-ea"/>
                          <a:cs typeface="+mn-cs"/>
                        </a:rPr>
                        <a:t>Cochez les bonnes réponses. </a:t>
                      </a:r>
                    </a:p>
                    <a:p>
                      <a:pPr marL="0" indent="0" algn="just">
                        <a:buNone/>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Corrigés  :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600" b="0" i="0" kern="1300" baseline="0" dirty="0">
                        <a:solidFill>
                          <a:schemeClr val="dk1"/>
                        </a:solidFill>
                        <a:effectLst/>
                        <a:latin typeface="Roboto Medium" panose="02000000000000000000" pitchFamily="2" charset="0"/>
                        <a:ea typeface="+mn-ea"/>
                        <a:cs typeface="+mn-cs"/>
                      </a:endParaRPr>
                    </a:p>
                    <a:p>
                      <a:pPr marL="0" indent="0" algn="just">
                        <a:buNone/>
                      </a:pPr>
                      <a:r>
                        <a:rPr lang="fr-FR" sz="100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i="0" kern="1300" baseline="0" dirty="0">
                          <a:solidFill>
                            <a:srgbClr val="E05329"/>
                          </a:solidFill>
                          <a:effectLst/>
                          <a:latin typeface="Roboto" panose="02000000000000000000" pitchFamily="2" charset="0"/>
                          <a:ea typeface="+mn-ea"/>
                          <a:cs typeface="+mn-cs"/>
                        </a:rPr>
                        <a:t>de l’insouciance </a:t>
                      </a:r>
                      <a:r>
                        <a:rPr lang="fr-FR" sz="100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i="0" kern="1300" baseline="0" dirty="0">
                          <a:solidFill>
                            <a:srgbClr val="E05329"/>
                          </a:solidFill>
                          <a:effectLst/>
                          <a:latin typeface="Roboto" panose="02000000000000000000" pitchFamily="2" charset="0"/>
                          <a:ea typeface="+mn-ea"/>
                          <a:cs typeface="+mn-cs"/>
                        </a:rPr>
                        <a:t>de la lenteur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50782">
                <a:tc>
                  <a:txBody>
                    <a:bodyPr/>
                    <a:lstStyle/>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186400">
                <a:tc>
                  <a:txBody>
                    <a:bodyPr/>
                    <a:lstStyle/>
                    <a:p>
                      <a:pPr algn="just"/>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1809388">
                <a:tc>
                  <a:txBody>
                    <a:bodyPr/>
                    <a:lstStyle/>
                    <a:p>
                      <a:pPr algn="just"/>
                      <a:r>
                        <a:rPr lang="fr-FR" sz="1000" b="0" kern="1300" baseline="0" dirty="0">
                          <a:solidFill>
                            <a:schemeClr val="dk1"/>
                          </a:solidFill>
                          <a:effectLst/>
                          <a:latin typeface="Roboto" panose="02000000000000000000" pitchFamily="2" charset="0"/>
                          <a:ea typeface="+mn-ea"/>
                          <a:cs typeface="+mn-cs"/>
                        </a:rPr>
                        <a:t>A. Écoutez la chanson. De quoi parle le chanteur dans la bohème ?</a:t>
                      </a:r>
                    </a:p>
                    <a:p>
                      <a:pPr algn="just"/>
                      <a:r>
                        <a:rPr lang="fr-FR" sz="1000" b="0" kern="1300" baseline="0" dirty="0">
                          <a:solidFill>
                            <a:schemeClr val="dk1"/>
                          </a:solidFill>
                          <a:effectLst/>
                          <a:latin typeface="Roboto" panose="02000000000000000000" pitchFamily="2" charset="0"/>
                          <a:ea typeface="+mn-ea"/>
                          <a:cs typeface="+mn-cs"/>
                        </a:rPr>
                        <a:t>Soulignez les bonnes réponses. </a:t>
                      </a:r>
                    </a:p>
                    <a:p>
                      <a:pPr algn="just"/>
                      <a:endParaRPr lang="fr-FR" sz="1000" b="0" i="1"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Corrigés  :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600" b="0" i="1"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1 - Il évoque un temps </a:t>
                      </a:r>
                      <a:r>
                        <a:rPr lang="fr-FR" sz="1000" i="1" u="sng" kern="1300" baseline="0" dirty="0">
                          <a:solidFill>
                            <a:srgbClr val="E05329"/>
                          </a:solidFill>
                          <a:effectLst/>
                          <a:latin typeface="Roboto" panose="02000000000000000000" pitchFamily="2" charset="0"/>
                          <a:ea typeface="+mn-ea"/>
                          <a:cs typeface="+mn-cs"/>
                        </a:rPr>
                        <a:t>passé</a:t>
                      </a:r>
                      <a:r>
                        <a:rPr lang="fr-FR" sz="1000" i="1" kern="1300" baseline="0" dirty="0">
                          <a:solidFill>
                            <a:srgbClr val="E05329"/>
                          </a:solidFill>
                          <a:effectLst/>
                          <a:latin typeface="Roboto" panose="02000000000000000000" pitchFamily="2" charset="0"/>
                          <a:ea typeface="+mn-ea"/>
                          <a:cs typeface="+mn-cs"/>
                        </a:rPr>
                        <a:t> / présent.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2 - Il fait allusion à un quartier de Londres / </a:t>
                      </a:r>
                      <a:r>
                        <a:rPr lang="fr-FR" sz="1000" i="1" u="sng" kern="1300" baseline="0" dirty="0">
                          <a:solidFill>
                            <a:srgbClr val="E05329"/>
                          </a:solidFill>
                          <a:effectLst/>
                          <a:latin typeface="Roboto" panose="02000000000000000000" pitchFamily="2" charset="0"/>
                          <a:ea typeface="+mn-ea"/>
                          <a:cs typeface="+mn-cs"/>
                        </a:rPr>
                        <a:t>Paris</a:t>
                      </a:r>
                      <a:r>
                        <a:rPr lang="fr-FR" sz="1000" i="1" kern="1300" baseline="0" dirty="0">
                          <a:solidFill>
                            <a:srgbClr val="E05329"/>
                          </a:solidFill>
                          <a:effectLst/>
                          <a:latin typeface="Roboto" panose="02000000000000000000" pitchFamily="2" charset="0"/>
                          <a:ea typeface="+mn-ea"/>
                          <a:cs typeface="+mn-cs"/>
                        </a:rPr>
                        <a:t>.</a:t>
                      </a:r>
                    </a:p>
                    <a:p>
                      <a:pPr algn="just"/>
                      <a:r>
                        <a:rPr lang="fr-FR" sz="1000" i="1" kern="1300" baseline="0" dirty="0">
                          <a:solidFill>
                            <a:srgbClr val="E05329"/>
                          </a:solidFill>
                          <a:effectLst/>
                          <a:latin typeface="Roboto" panose="02000000000000000000" pitchFamily="2" charset="0"/>
                          <a:ea typeface="+mn-ea"/>
                          <a:cs typeface="+mn-cs"/>
                        </a:rPr>
                        <a:t>3 - Il mentionne une </a:t>
                      </a:r>
                      <a:r>
                        <a:rPr lang="fr-FR" sz="1000" i="1" u="sng" kern="1300" baseline="0" dirty="0">
                          <a:solidFill>
                            <a:srgbClr val="E05329"/>
                          </a:solidFill>
                          <a:effectLst/>
                          <a:latin typeface="Roboto" panose="02000000000000000000" pitchFamily="2" charset="0"/>
                          <a:ea typeface="+mn-ea"/>
                          <a:cs typeface="+mn-cs"/>
                        </a:rPr>
                        <a:t>rencontre</a:t>
                      </a:r>
                      <a:r>
                        <a:rPr lang="fr-FR" sz="1000" i="1" kern="1300" baseline="0" dirty="0">
                          <a:solidFill>
                            <a:srgbClr val="E05329"/>
                          </a:solidFill>
                          <a:effectLst/>
                          <a:latin typeface="Roboto" panose="02000000000000000000" pitchFamily="2" charset="0"/>
                          <a:ea typeface="+mn-ea"/>
                          <a:cs typeface="+mn-cs"/>
                        </a:rPr>
                        <a:t> / dispute. </a:t>
                      </a:r>
                    </a:p>
                    <a:p>
                      <a:pPr algn="just"/>
                      <a:r>
                        <a:rPr lang="fr-FR" sz="1000" i="1" kern="1300" baseline="0" dirty="0">
                          <a:solidFill>
                            <a:srgbClr val="E05329"/>
                          </a:solidFill>
                          <a:effectLst/>
                          <a:latin typeface="Roboto" panose="02000000000000000000" pitchFamily="2" charset="0"/>
                          <a:ea typeface="+mn-ea"/>
                          <a:cs typeface="+mn-cs"/>
                        </a:rPr>
                        <a:t>4 - Il décrit la vie de bohème avec ses divertissements / </a:t>
                      </a:r>
                      <a:r>
                        <a:rPr lang="fr-FR" sz="1000" i="1" u="sng" kern="1300" baseline="0" dirty="0">
                          <a:solidFill>
                            <a:srgbClr val="E05329"/>
                          </a:solidFill>
                          <a:effectLst/>
                          <a:latin typeface="Roboto" panose="02000000000000000000" pitchFamily="2" charset="0"/>
                          <a:ea typeface="+mn-ea"/>
                          <a:cs typeface="+mn-cs"/>
                        </a:rPr>
                        <a:t>difficultés</a:t>
                      </a:r>
                      <a:r>
                        <a:rPr lang="fr-FR" sz="1000" i="1" kern="1300" baseline="0" dirty="0">
                          <a:solidFill>
                            <a:srgbClr val="E05329"/>
                          </a:solidFill>
                          <a:effectLst/>
                          <a:latin typeface="Roboto" panose="02000000000000000000" pitchFamily="2" charset="0"/>
                          <a:ea typeface="+mn-ea"/>
                          <a:cs typeface="+mn-cs"/>
                        </a:rPr>
                        <a:t>. </a:t>
                      </a:r>
                    </a:p>
                    <a:p>
                      <a:pPr algn="just"/>
                      <a:r>
                        <a:rPr lang="fr-FR" sz="1000" i="1" kern="1300" baseline="0" dirty="0">
                          <a:solidFill>
                            <a:srgbClr val="E05329"/>
                          </a:solidFill>
                          <a:effectLst/>
                          <a:latin typeface="Roboto" panose="02000000000000000000" pitchFamily="2" charset="0"/>
                          <a:ea typeface="+mn-ea"/>
                          <a:cs typeface="+mn-cs"/>
                        </a:rPr>
                        <a:t>5 - Il parle du talent / </a:t>
                      </a:r>
                      <a:r>
                        <a:rPr lang="fr-FR" sz="1000" i="1" u="sng" kern="1300" baseline="0" dirty="0">
                          <a:solidFill>
                            <a:srgbClr val="E05329"/>
                          </a:solidFill>
                          <a:effectLst/>
                          <a:latin typeface="Roboto" panose="02000000000000000000" pitchFamily="2" charset="0"/>
                          <a:ea typeface="+mn-ea"/>
                          <a:cs typeface="+mn-cs"/>
                        </a:rPr>
                        <a:t>manque d’inspiration</a:t>
                      </a:r>
                      <a:r>
                        <a:rPr lang="fr-FR" sz="1000" i="1" u="none" kern="1300" baseline="0" dirty="0">
                          <a:solidFill>
                            <a:srgbClr val="E05329"/>
                          </a:solidFill>
                          <a:effectLst/>
                          <a:latin typeface="Roboto" panose="02000000000000000000" pitchFamily="2" charset="0"/>
                          <a:ea typeface="+mn-ea"/>
                          <a:cs typeface="+mn-cs"/>
                        </a:rPr>
                        <a:t> </a:t>
                      </a:r>
                      <a:r>
                        <a:rPr lang="fr-FR" sz="1000" i="1" kern="1300" baseline="0" dirty="0">
                          <a:solidFill>
                            <a:srgbClr val="E05329"/>
                          </a:solidFill>
                          <a:effectLst/>
                          <a:latin typeface="Roboto" panose="02000000000000000000" pitchFamily="2" charset="0"/>
                          <a:ea typeface="+mn-ea"/>
                          <a:cs typeface="+mn-cs"/>
                        </a:rPr>
                        <a:t>des artistes. </a:t>
                      </a:r>
                    </a:p>
                    <a:p>
                      <a:pPr algn="just"/>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 </a:t>
            </a:r>
          </a:p>
        </p:txBody>
      </p:sp>
      <p:sp>
        <p:nvSpPr>
          <p:cNvPr id="12" name="ZoneTexte 11">
            <a:extLst>
              <a:ext uri="{FF2B5EF4-FFF2-40B4-BE49-F238E27FC236}">
                <a16:creationId xmlns:a16="http://schemas.microsoft.com/office/drawing/2014/main" id="{DDFCC8C6-2E26-452A-B778-89F162ADC63D}"/>
              </a:ext>
            </a:extLst>
          </p:cNvPr>
          <p:cNvSpPr txBox="1"/>
          <p:nvPr/>
        </p:nvSpPr>
        <p:spPr>
          <a:xfrm>
            <a:off x="5828306" y="717970"/>
            <a:ext cx="1814796" cy="191293"/>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Public : adultes</a:t>
            </a:r>
            <a:endParaRPr lang="fr-FR" sz="1200" dirty="0">
              <a:latin typeface="Roboto" panose="02000000000000000000" pitchFamily="2" charset="0"/>
              <a:ea typeface="Roboto" panose="02000000000000000000" pitchFamily="2" charset="0"/>
            </a:endParaRPr>
          </a:p>
        </p:txBody>
      </p:sp>
      <p:pic>
        <p:nvPicPr>
          <p:cNvPr id="2" name="Image 1">
            <a:extLst>
              <a:ext uri="{FF2B5EF4-FFF2-40B4-BE49-F238E27FC236}">
                <a16:creationId xmlns:a16="http://schemas.microsoft.com/office/drawing/2014/main" id="{B3C87765-D6B4-FF36-508F-BDB364E468DD}"/>
              </a:ext>
            </a:extLst>
          </p:cNvPr>
          <p:cNvPicPr>
            <a:picLocks noChangeAspect="1"/>
          </p:cNvPicPr>
          <p:nvPr/>
        </p:nvPicPr>
        <p:blipFill>
          <a:blip r:embed="rId4"/>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9CC130F-A3BC-CFBE-7046-FE5553DB5D3F}"/>
              </a:ext>
            </a:extLst>
          </p:cNvPr>
          <p:cNvPicPr>
            <a:picLocks noChangeAspect="1"/>
          </p:cNvPicPr>
          <p:nvPr/>
        </p:nvPicPr>
        <p:blipFill>
          <a:blip r:embed="rId4"/>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La bohème » </a:t>
            </a:r>
            <a:r>
              <a:rPr lang="fr-FR" sz="1200" dirty="0" err="1">
                <a:latin typeface="Roboto" panose="02000000000000000000" pitchFamily="2" charset="0"/>
                <a:ea typeface="Roboto" panose="02000000000000000000" pitchFamily="2" charset="0"/>
              </a:rPr>
              <a:t>Yamê</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294347" y="9692905"/>
            <a:ext cx="2743326" cy="378309"/>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Soizic </a:t>
            </a:r>
            <a:r>
              <a:rPr lang="fr-FR" sz="800" kern="1000" dirty="0" err="1">
                <a:latin typeface="Roboto Light" panose="02000000000000000000" pitchFamily="2" charset="0"/>
                <a:ea typeface="Roboto" panose="02000000000000000000" pitchFamily="2" charset="0"/>
              </a:rPr>
              <a:t>Ramananjohary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du CAVILAM - Alliance Française</a:t>
            </a:r>
          </a:p>
          <a:p>
            <a:pPr>
              <a:lnSpc>
                <a:spcPts val="960"/>
              </a:lnSpc>
            </a:pPr>
            <a:r>
              <a:rPr lang="fr-FR" sz="800" kern="1000" dirty="0">
                <a:latin typeface="Roboto Light" panose="02000000000000000000" pitchFamily="2" charset="0"/>
                <a:ea typeface="Roboto" panose="02000000000000000000" pitchFamily="2" charset="0"/>
              </a:rPr>
              <a:t>pour l’Institut français et le CNM</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a:ea typeface="Roboto" panose="02000000000000000000" pitchFamily="2" charset="0"/>
              </a:rPr>
              <a:t>SOCI</a:t>
            </a:r>
            <a:r>
              <a:rPr lang="fr-FR" sz="1300" b="1" dirty="0">
                <a:solidFill>
                  <a:schemeClr val="bg1"/>
                </a:solidFill>
                <a:latin typeface="Roboto" panose="02000000000000000000"/>
                <a:ea typeface="Tahoma" panose="020B0604030504040204" pitchFamily="34" charset="0"/>
                <a:cs typeface="Tahoma" panose="020B0604030504040204" pitchFamily="34" charset="0"/>
              </a:rPr>
              <a:t>ÉTÉ</a:t>
            </a:r>
            <a:r>
              <a:rPr lang="fr-FR" sz="1300" b="1" dirty="0">
                <a:solidFill>
                  <a:schemeClr val="bg1"/>
                </a:solidFill>
                <a:latin typeface="Roboto" panose="02000000000000000000" pitchFamily="2" charset="0"/>
                <a:ea typeface="Roboto" panose="02000000000000000000" pitchFamily="2" charset="0"/>
              </a:rPr>
              <a:t> </a:t>
            </a:r>
          </a:p>
        </p:txBody>
      </p:sp>
      <p:sp>
        <p:nvSpPr>
          <p:cNvPr id="12" name="ZoneTexte 11">
            <a:extLst>
              <a:ext uri="{FF2B5EF4-FFF2-40B4-BE49-F238E27FC236}">
                <a16:creationId xmlns:a16="http://schemas.microsoft.com/office/drawing/2014/main" id="{4DD95A50-527F-18CC-A104-64E32B83E55B}"/>
              </a:ext>
            </a:extLst>
          </p:cNvPr>
          <p:cNvSpPr txBox="1"/>
          <p:nvPr/>
        </p:nvSpPr>
        <p:spPr>
          <a:xfrm>
            <a:off x="325877" y="1255019"/>
            <a:ext cx="6790540" cy="3539430"/>
          </a:xfrm>
          <a:prstGeom prst="rect">
            <a:avLst/>
          </a:prstGeom>
          <a:noFill/>
        </p:spPr>
        <p:txBody>
          <a:bodyPr wrap="square" lIns="0" tIns="0" rIns="0" bIns="0" rtlCol="0">
            <a:spAutoFit/>
          </a:bodyPr>
          <a:lstStyle/>
          <a:p>
            <a:r>
              <a:rPr lang="fr-FR" sz="1000" b="1" kern="1300" dirty="0">
                <a:solidFill>
                  <a:schemeClr val="dk1"/>
                </a:solidFill>
                <a:latin typeface="Roboto Medium" panose="02000000000000000000" pitchFamily="2" charset="0"/>
              </a:rPr>
              <a:t>Parcours découverte </a:t>
            </a:r>
            <a:r>
              <a:rPr lang="fr-FR" sz="1000" kern="1300" dirty="0">
                <a:solidFill>
                  <a:schemeClr val="dk1"/>
                </a:solidFill>
                <a:latin typeface="Roboto Medium" panose="02000000000000000000" pitchFamily="2" charset="0"/>
              </a:rPr>
              <a:t>– Troisième temps </a:t>
            </a:r>
          </a:p>
          <a:p>
            <a:endParaRPr lang="fr-FR" sz="1000" kern="1300" dirty="0">
              <a:solidFill>
                <a:schemeClr val="dk1"/>
              </a:solidFill>
              <a:latin typeface="Roboto Medium" panose="02000000000000000000" pitchFamily="2" charset="0"/>
            </a:endParaRPr>
          </a:p>
          <a:p>
            <a:pPr algn="just"/>
            <a:r>
              <a:rPr lang="fr-FR" sz="1000" kern="1300" dirty="0">
                <a:solidFill>
                  <a:schemeClr val="dk1"/>
                </a:solidFill>
                <a:latin typeface="Roboto Medium" panose="02000000000000000000" pitchFamily="2" charset="0"/>
              </a:rPr>
              <a:t>Consignes pour l’enseignant :</a:t>
            </a:r>
          </a:p>
          <a:p>
            <a:pPr algn="just"/>
            <a:r>
              <a:rPr lang="fr-FR" sz="1000" kern="1300" dirty="0">
                <a:solidFill>
                  <a:schemeClr val="dk1"/>
                </a:solidFill>
                <a:latin typeface="Roboto" panose="02000000000000000000"/>
              </a:rPr>
              <a:t>Diviser la classe en 2 espaces  : à gauche les « bobos » (bourgeois bohèmes) et à droite les « </a:t>
            </a:r>
            <a:r>
              <a:rPr lang="fr-FR" sz="1000" kern="1300" dirty="0" err="1">
                <a:solidFill>
                  <a:schemeClr val="dk1"/>
                </a:solidFill>
                <a:latin typeface="Roboto" panose="02000000000000000000"/>
              </a:rPr>
              <a:t>tradis</a:t>
            </a:r>
            <a:r>
              <a:rPr lang="fr-FR" sz="1000" kern="1300" dirty="0">
                <a:solidFill>
                  <a:schemeClr val="dk1"/>
                </a:solidFill>
                <a:latin typeface="Roboto" panose="02000000000000000000"/>
              </a:rPr>
              <a:t> » (les traditionnels). </a:t>
            </a:r>
          </a:p>
          <a:p>
            <a:pPr algn="just"/>
            <a:r>
              <a:rPr lang="fr-FR" sz="1000" kern="1300" dirty="0">
                <a:solidFill>
                  <a:schemeClr val="dk1"/>
                </a:solidFill>
                <a:latin typeface="Roboto" panose="02000000000000000000"/>
              </a:rPr>
              <a:t>Lire les informations qui caractérisent ces personnes. </a:t>
            </a:r>
          </a:p>
          <a:p>
            <a:pPr algn="just"/>
            <a:r>
              <a:rPr lang="fr-FR" sz="1000" kern="1300" dirty="0">
                <a:solidFill>
                  <a:schemeClr val="dk1"/>
                </a:solidFill>
                <a:latin typeface="Roboto" panose="02000000000000000000"/>
              </a:rPr>
              <a:t>Les lire les unes après les autres, en faisant des pauses entre chacune d’elles, de façon à laisser le temps aux apprenants de se positionner dans l’espace qui est associé à la caractéristique donnée. </a:t>
            </a:r>
          </a:p>
          <a:p>
            <a:pPr algn="just"/>
            <a:endParaRPr lang="fr-FR" sz="1000" kern="1300" dirty="0">
              <a:solidFill>
                <a:schemeClr val="dk1"/>
              </a:solidFill>
              <a:latin typeface="Roboto" panose="02000000000000000000"/>
            </a:endParaRPr>
          </a:p>
          <a:p>
            <a:pPr algn="just"/>
            <a:r>
              <a:rPr lang="fr-FR" sz="1000" kern="1300" dirty="0">
                <a:solidFill>
                  <a:schemeClr val="dk1"/>
                </a:solidFill>
                <a:latin typeface="Roboto" panose="02000000000000000000"/>
              </a:rPr>
              <a:t>Réponses  : (B = bobo – T = </a:t>
            </a:r>
            <a:r>
              <a:rPr lang="fr-FR" sz="1000" kern="1300" dirty="0" err="1">
                <a:solidFill>
                  <a:schemeClr val="dk1"/>
                </a:solidFill>
                <a:latin typeface="Roboto" panose="02000000000000000000"/>
              </a:rPr>
              <a:t>tradi</a:t>
            </a:r>
            <a:r>
              <a:rPr lang="fr-FR" sz="1000" kern="1300" dirty="0">
                <a:solidFill>
                  <a:schemeClr val="dk1"/>
                </a:solidFill>
                <a:latin typeface="Roboto" panose="02000000000000000000"/>
              </a:rPr>
              <a:t>) </a:t>
            </a:r>
          </a:p>
          <a:p>
            <a:pPr algn="just"/>
            <a:endParaRPr lang="fr-FR" sz="1000" kern="1300" dirty="0">
              <a:solidFill>
                <a:schemeClr val="dk1"/>
              </a:solidFill>
              <a:latin typeface="Roboto" panose="02000000000000000000"/>
            </a:endParaRPr>
          </a:p>
          <a:p>
            <a:pPr marL="171450" indent="-171450" algn="just">
              <a:lnSpc>
                <a:spcPct val="150000"/>
              </a:lnSpc>
              <a:buFont typeface="Wingdings" panose="05000000000000000000" pitchFamily="2" charset="2"/>
              <a:buChar char="v"/>
            </a:pPr>
            <a:r>
              <a:rPr lang="fr-FR" sz="1000" kern="1300" dirty="0">
                <a:solidFill>
                  <a:schemeClr val="dk1"/>
                </a:solidFill>
                <a:latin typeface="Roboto" panose="02000000000000000000"/>
              </a:rPr>
              <a:t>Nous avons un style de vêtements plutôt original. (B)</a:t>
            </a:r>
          </a:p>
          <a:p>
            <a:pPr marL="171450" indent="-171450" algn="just">
              <a:lnSpc>
                <a:spcPct val="150000"/>
              </a:lnSpc>
              <a:buFont typeface="Wingdings" panose="05000000000000000000" pitchFamily="2" charset="2"/>
              <a:buChar char="v"/>
            </a:pPr>
            <a:r>
              <a:rPr lang="fr-FR" sz="1000" kern="1300" dirty="0">
                <a:solidFill>
                  <a:schemeClr val="dk1"/>
                </a:solidFill>
                <a:latin typeface="Roboto" panose="02000000000000000000"/>
              </a:rPr>
              <a:t>Nous aimons passer des vacances toujours dans le même lieu. (T)</a:t>
            </a:r>
          </a:p>
          <a:p>
            <a:pPr marL="171450" indent="-171450" algn="just">
              <a:lnSpc>
                <a:spcPct val="150000"/>
              </a:lnSpc>
              <a:buFont typeface="Wingdings" panose="05000000000000000000" pitchFamily="2" charset="2"/>
              <a:buChar char="v"/>
            </a:pPr>
            <a:r>
              <a:rPr lang="fr-FR" sz="1000" kern="1300" dirty="0">
                <a:solidFill>
                  <a:schemeClr val="dk1"/>
                </a:solidFill>
                <a:latin typeface="Roboto" panose="02000000000000000000"/>
              </a:rPr>
              <a:t>Nous travaillons dans des domaines créatifs. (B)</a:t>
            </a:r>
          </a:p>
          <a:p>
            <a:pPr marL="171450" indent="-171450" algn="just">
              <a:lnSpc>
                <a:spcPct val="150000"/>
              </a:lnSpc>
              <a:buFont typeface="Wingdings" panose="05000000000000000000" pitchFamily="2" charset="2"/>
              <a:buChar char="v"/>
            </a:pPr>
            <a:r>
              <a:rPr lang="fr-FR" sz="1000" kern="1300" dirty="0">
                <a:solidFill>
                  <a:schemeClr val="dk1"/>
                </a:solidFill>
                <a:latin typeface="Roboto" panose="02000000000000000000"/>
              </a:rPr>
              <a:t>Nous adoptons un mode de vie minimaliste. (B)</a:t>
            </a:r>
          </a:p>
          <a:p>
            <a:pPr marL="171450" indent="-171450" algn="just">
              <a:lnSpc>
                <a:spcPct val="150000"/>
              </a:lnSpc>
              <a:buFont typeface="Wingdings" panose="05000000000000000000" pitchFamily="2" charset="2"/>
              <a:buChar char="v"/>
            </a:pPr>
            <a:r>
              <a:rPr lang="fr-FR" sz="1000" kern="1300" dirty="0">
                <a:solidFill>
                  <a:schemeClr val="dk1"/>
                </a:solidFill>
                <a:latin typeface="Roboto" panose="02000000000000000000"/>
              </a:rPr>
              <a:t>Nous ne sommes pas rebelles. (T)</a:t>
            </a:r>
          </a:p>
          <a:p>
            <a:pPr marL="171450" indent="-171450" algn="just">
              <a:lnSpc>
                <a:spcPct val="150000"/>
              </a:lnSpc>
              <a:buFont typeface="Wingdings" panose="05000000000000000000" pitchFamily="2" charset="2"/>
              <a:buChar char="v"/>
            </a:pPr>
            <a:r>
              <a:rPr lang="fr-FR" sz="1000" kern="1300" dirty="0">
                <a:solidFill>
                  <a:schemeClr val="dk1"/>
                </a:solidFill>
                <a:latin typeface="Roboto" panose="02000000000000000000"/>
              </a:rPr>
              <a:t>Nous essayons de résister aux changements modernes. (T)</a:t>
            </a:r>
          </a:p>
          <a:p>
            <a:pPr marL="171450" indent="-171450" algn="just">
              <a:lnSpc>
                <a:spcPct val="150000"/>
              </a:lnSpc>
              <a:buFont typeface="Wingdings" panose="05000000000000000000" pitchFamily="2" charset="2"/>
              <a:buChar char="v"/>
            </a:pPr>
            <a:r>
              <a:rPr lang="fr-FR" sz="1000" kern="1300" dirty="0">
                <a:solidFill>
                  <a:schemeClr val="dk1"/>
                </a:solidFill>
                <a:latin typeface="Roboto" panose="02000000000000000000"/>
              </a:rPr>
              <a:t>Nous sommes attirés par l’aventure, les expériences nouvelles. (B)</a:t>
            </a:r>
          </a:p>
          <a:p>
            <a:pPr marL="171450" indent="-171450" algn="just">
              <a:lnSpc>
                <a:spcPct val="150000"/>
              </a:lnSpc>
              <a:buFont typeface="Wingdings" panose="05000000000000000000" pitchFamily="2" charset="2"/>
              <a:buChar char="v"/>
            </a:pPr>
            <a:r>
              <a:rPr lang="fr-FR" sz="1000" kern="1300" dirty="0">
                <a:solidFill>
                  <a:schemeClr val="dk1"/>
                </a:solidFill>
                <a:latin typeface="Roboto" panose="02000000000000000000"/>
              </a:rPr>
              <a:t>Nous aimons les choses du passé. (T)</a:t>
            </a:r>
          </a:p>
          <a:p>
            <a:endParaRPr lang="fr-FR" sz="1000" kern="1300" dirty="0">
              <a:solidFill>
                <a:schemeClr val="dk1"/>
              </a:solidFill>
              <a:latin typeface="Roboto" panose="02000000000000000000"/>
            </a:endParaRPr>
          </a:p>
        </p:txBody>
      </p:sp>
      <p:pic>
        <p:nvPicPr>
          <p:cNvPr id="2" name="Image 1">
            <a:extLst>
              <a:ext uri="{FF2B5EF4-FFF2-40B4-BE49-F238E27FC236}">
                <a16:creationId xmlns:a16="http://schemas.microsoft.com/office/drawing/2014/main" id="{B9199D1A-A14D-4ACE-95C4-11719DCE913C}"/>
              </a:ext>
            </a:extLst>
          </p:cNvPr>
          <p:cNvPicPr>
            <a:picLocks noChangeAspect="1"/>
          </p:cNvPicPr>
          <p:nvPr/>
        </p:nvPicPr>
        <p:blipFill>
          <a:blip r:embed="rId5"/>
          <a:stretch>
            <a:fillRect/>
          </a:stretch>
        </p:blipFill>
        <p:spPr>
          <a:xfrm>
            <a:off x="3859847" y="371967"/>
            <a:ext cx="2063875" cy="270269"/>
          </a:xfrm>
          <a:prstGeom prst="rect">
            <a:avLst/>
          </a:prstGeom>
        </p:spPr>
      </p:pic>
      <p:pic>
        <p:nvPicPr>
          <p:cNvPr id="3" name="Image 2">
            <a:extLst>
              <a:ext uri="{FF2B5EF4-FFF2-40B4-BE49-F238E27FC236}">
                <a16:creationId xmlns:a16="http://schemas.microsoft.com/office/drawing/2014/main" id="{F8D83941-B22E-AD94-EB96-4C2563C36083}"/>
              </a:ext>
            </a:extLst>
          </p:cNvPr>
          <p:cNvPicPr>
            <a:picLocks noChangeAspect="1"/>
          </p:cNvPicPr>
          <p:nvPr/>
        </p:nvPicPr>
        <p:blipFill>
          <a:blip r:embed="rId6"/>
          <a:srcRect/>
          <a:stretch/>
        </p:blipFill>
        <p:spPr>
          <a:xfrm>
            <a:off x="0" y="10098176"/>
            <a:ext cx="7559675" cy="591295"/>
          </a:xfrm>
          <a:prstGeom prst="rect">
            <a:avLst/>
          </a:prstGeom>
        </p:spPr>
      </p:pic>
    </p:spTree>
    <p:custDataLst>
      <p:tags r:id="rId1"/>
    </p:custDataLst>
    <p:extLst>
      <p:ext uri="{BB962C8B-B14F-4D97-AF65-F5344CB8AC3E}">
        <p14:creationId xmlns:p14="http://schemas.microsoft.com/office/powerpoint/2010/main" val="156427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
  <p:tag name="ARTICULATE_DESIGN_ID_THÈME OFFICE" val="sbfHfj6k"/>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2099</TotalTime>
  <Words>2155</Words>
  <Application>Microsoft Office PowerPoint</Application>
  <PresentationFormat>Personnalisé</PresentationFormat>
  <Paragraphs>256</Paragraphs>
  <Slides>6</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vt:i4>
      </vt:variant>
    </vt:vector>
  </HeadingPairs>
  <TitlesOfParts>
    <vt:vector size="16" baseType="lpstr">
      <vt:lpstr>Arial</vt:lpstr>
      <vt:lpstr>Calibri</vt:lpstr>
      <vt:lpstr>Calibri Light</vt:lpstr>
      <vt:lpstr>Proto Grotesk</vt:lpstr>
      <vt:lpstr>Roboto</vt:lpstr>
      <vt:lpstr>Roboto </vt:lpstr>
      <vt:lpstr>Roboto Light</vt:lpstr>
      <vt:lpstr>Roboto Medium</vt:lpstr>
      <vt:lpstr>Wingdings</vt:lpstr>
      <vt:lpstr>Thème Office</vt:lpstr>
      <vt:lpstr>La bohème1</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138</cp:revision>
  <cp:lastPrinted>2024-04-04T13:53:27Z</cp:lastPrinted>
  <dcterms:created xsi:type="dcterms:W3CDTF">2022-03-24T14:32:05Z</dcterms:created>
  <dcterms:modified xsi:type="dcterms:W3CDTF">2024-04-25T16:24:53Z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36EB3AF9-0C8C-4B86-AD2E-1DF0D881703F</vt:lpwstr>
  </property>
  <property fmtid="{D5CDD505-2E9C-101B-9397-08002B2CF9AE}" pid="3" name="ArticulatePath">
    <vt:lpwstr>https://d.docs.live.net/ddf56c7c4acd496c/Bureau/Aznavour/B1-AOC_Yame_LaBoheme_VF</vt:lpwstr>
  </property>
</Properties>
</file>