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A879A8"/>
    <a:srgbClr val="D9117E"/>
    <a:srgbClr val="5194C4"/>
    <a:srgbClr val="46B8B7"/>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317"/>
  </p:normalViewPr>
  <p:slideViewPr>
    <p:cSldViewPr snapToGrid="0" snapToObjects="1">
      <p:cViewPr varScale="1">
        <p:scale>
          <a:sx n="53" d="100"/>
          <a:sy n="53" d="100"/>
        </p:scale>
        <p:origin x="2467" y="67"/>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C08C42-6EFF-BE45-8A7D-489337A85A8B}" type="datetimeFigureOut">
              <a:rPr lang="fr-FR" smtClean="0"/>
              <a:t>19/02/2025</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A6303-4D29-A745-91A8-F3AEACDB41EE}" type="datetimeFigureOut">
              <a:rPr lang="fr-FR" smtClean="0"/>
              <a:t>19/02/2025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65F82D-CB1F-334C-AB48-FC566FA056BD}" type="slidenum">
              <a:rPr lang="fr-FR" smtClean="0"/>
              <a:t>1</a:t>
            </a:fld>
            <a:endParaRPr lang="fr-FR"/>
          </a:p>
        </p:txBody>
      </p:sp>
    </p:spTree>
    <p:extLst>
      <p:ext uri="{BB962C8B-B14F-4D97-AF65-F5344CB8AC3E}">
        <p14:creationId xmlns:p14="http://schemas.microsoft.com/office/powerpoint/2010/main" val="1878355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19/02/2025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19/02/2025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19/02/2025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19/02/2025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19/02/2025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19/02/2025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19/02/2025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19/02/2025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19/02/2025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19/02/2025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19/02/2025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19/02/2025</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pic>
        <p:nvPicPr>
          <p:cNvPr id="7" name="Image 6">
            <a:extLst>
              <a:ext uri="{FF2B5EF4-FFF2-40B4-BE49-F238E27FC236}">
                <a16:creationId xmlns:a16="http://schemas.microsoft.com/office/drawing/2014/main" id="{9164A0B2-D876-2FFE-46E2-96FFBB4A5D68}"/>
              </a:ext>
            </a:extLst>
          </p:cNvPr>
          <p:cNvPicPr>
            <a:picLocks noChangeAspect="1"/>
          </p:cNvPicPr>
          <p:nvPr userDrawn="1"/>
        </p:nvPicPr>
        <p:blipFill>
          <a:blip r:embed="rId14"/>
          <a:srcRect/>
          <a:stretch/>
        </p:blipFill>
        <p:spPr>
          <a:xfrm>
            <a:off x="0" y="10098176"/>
            <a:ext cx="7559675" cy="591295"/>
          </a:xfrm>
          <a:prstGeom prst="rect">
            <a:avLst/>
          </a:prstGeom>
        </p:spPr>
      </p:pic>
    </p:spTree>
    <p:custDataLst>
      <p:tags r:id="rId13"/>
    </p:custDataLst>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8.emf"/><Relationship Id="rId11" Type="http://schemas.openxmlformats.org/officeDocument/2006/relationships/image" Target="../media/image1.png"/><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3.emf"/><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jpg"/><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4.emf"/><Relationship Id="rId5" Type="http://schemas.openxmlformats.org/officeDocument/2006/relationships/image" Target="../media/image7.emf"/><Relationship Id="rId4" Type="http://schemas.openxmlformats.org/officeDocument/2006/relationships/image" Target="../media/image3.emf"/><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g"/><Relationship Id="rId7" Type="http://schemas.openxmlformats.org/officeDocument/2006/relationships/hyperlink" Target="https://www.francetvinfo.fr/economie/emploi/metiers/restauration-hotellerie-sports-loisirs/video-la-verite-sur-tayc_4854731.html" TargetMode="Externa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3.emf"/><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EBED290-983F-C0F2-128F-19DF6988E64C}"/>
              </a:ext>
            </a:extLst>
          </p:cNvPr>
          <p:cNvPicPr>
            <a:picLocks noChangeAspect="1"/>
          </p:cNvPicPr>
          <p:nvPr/>
        </p:nvPicPr>
        <p:blipFill>
          <a:blip r:embed="rId4"/>
          <a:stretch>
            <a:fillRect/>
          </a:stretch>
        </p:blipFill>
        <p:spPr>
          <a:xfrm>
            <a:off x="79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Le temps</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74341" y="1683538"/>
            <a:ext cx="4490979" cy="8338180"/>
          </a:xfrm>
          <a:prstGeom prst="rect">
            <a:avLst/>
          </a:prstGeom>
          <a:noFill/>
        </p:spPr>
        <p:txBody>
          <a:bodyPr wrap="square" lIns="0" tIns="0" rIns="0" bIns="0" rtlCol="0">
            <a:spAutoFit/>
          </a:bodyPr>
          <a:lstStyle/>
          <a:p>
            <a:r>
              <a:rPr lang="fr-FR" sz="900" i="1" dirty="0">
                <a:latin typeface="Roboto Medium" panose="02000000000000000000"/>
              </a:rPr>
              <a:t>Eh</a:t>
            </a:r>
            <a:br>
              <a:rPr lang="fr-FR" sz="900" i="1" dirty="0">
                <a:latin typeface="Roboto Medium" panose="02000000000000000000"/>
              </a:rPr>
            </a:br>
            <a:r>
              <a:rPr lang="fr-FR" sz="900" i="1" dirty="0">
                <a:latin typeface="Roboto Medium" panose="02000000000000000000"/>
              </a:rPr>
              <a:t>Eh-eh-eh</a:t>
            </a:r>
            <a:br>
              <a:rPr lang="fr-FR" sz="900" i="1" dirty="0">
                <a:latin typeface="Roboto Medium" panose="02000000000000000000"/>
              </a:rPr>
            </a:br>
            <a:r>
              <a:rPr lang="fr-FR" sz="900" i="1" dirty="0">
                <a:latin typeface="Roboto Medium" panose="02000000000000000000"/>
              </a:rPr>
              <a:t>Oh, oh</a:t>
            </a:r>
            <a:br>
              <a:rPr lang="fr-FR" sz="900" i="1" dirty="0">
                <a:latin typeface="Roboto Medium" panose="02000000000000000000"/>
              </a:rPr>
            </a:br>
            <a:r>
              <a:rPr lang="fr-FR" sz="900" i="1" dirty="0">
                <a:latin typeface="Roboto Medium" panose="02000000000000000000"/>
              </a:rPr>
              <a:t>Tayc </a:t>
            </a:r>
            <a:r>
              <a:rPr lang="fr-FR" sz="900" i="1" dirty="0" err="1">
                <a:latin typeface="Roboto Medium" panose="02000000000000000000"/>
              </a:rPr>
              <a:t>day</a:t>
            </a:r>
            <a:r>
              <a:rPr lang="fr-FR" sz="900" i="1" dirty="0">
                <a:latin typeface="Roboto Medium" panose="02000000000000000000"/>
              </a:rPr>
              <a:t> Tayc</a:t>
            </a:r>
            <a:br>
              <a:rPr lang="fr-FR" sz="900" i="1" dirty="0">
                <a:latin typeface="Roboto Medium" panose="02000000000000000000"/>
              </a:rPr>
            </a:br>
            <a:r>
              <a:rPr lang="fr-FR" sz="900" i="1" dirty="0" err="1">
                <a:latin typeface="Roboto Medium" panose="02000000000000000000"/>
              </a:rPr>
              <a:t>Wanna</a:t>
            </a:r>
            <a:r>
              <a:rPr lang="fr-FR" sz="900" i="1" dirty="0">
                <a:latin typeface="Roboto Medium" panose="02000000000000000000"/>
              </a:rPr>
              <a:t> do, </a:t>
            </a:r>
            <a:r>
              <a:rPr lang="fr-FR" sz="900" i="1" dirty="0" err="1">
                <a:latin typeface="Roboto Medium" panose="02000000000000000000"/>
              </a:rPr>
              <a:t>wanna</a:t>
            </a:r>
            <a:r>
              <a:rPr lang="fr-FR" sz="900" i="1" dirty="0">
                <a:latin typeface="Roboto Medium" panose="02000000000000000000"/>
              </a:rPr>
              <a:t> do, </a:t>
            </a:r>
            <a:r>
              <a:rPr lang="fr-FR" sz="900" i="1" dirty="0" err="1">
                <a:latin typeface="Roboto Medium" panose="02000000000000000000"/>
              </a:rPr>
              <a:t>wanna</a:t>
            </a:r>
            <a:r>
              <a:rPr lang="fr-FR" sz="900" i="1" dirty="0">
                <a:latin typeface="Roboto Medium" panose="02000000000000000000"/>
              </a:rPr>
              <a:t> do, </a:t>
            </a:r>
            <a:r>
              <a:rPr lang="fr-FR" sz="900" i="1" dirty="0" err="1">
                <a:latin typeface="Roboto Medium" panose="02000000000000000000"/>
              </a:rPr>
              <a:t>wanna</a:t>
            </a:r>
            <a:r>
              <a:rPr lang="fr-FR" sz="900" i="1" dirty="0">
                <a:latin typeface="Roboto Medium" panose="02000000000000000000"/>
              </a:rPr>
              <a:t> do, </a:t>
            </a:r>
            <a:r>
              <a:rPr lang="fr-FR" sz="900" i="1" dirty="0" err="1">
                <a:latin typeface="Roboto Medium" panose="02000000000000000000"/>
              </a:rPr>
              <a:t>wanna</a:t>
            </a:r>
            <a:r>
              <a:rPr lang="fr-FR" sz="900" i="1" dirty="0">
                <a:latin typeface="Roboto Medium" panose="02000000000000000000"/>
              </a:rPr>
              <a:t> do, </a:t>
            </a:r>
            <a:r>
              <a:rPr lang="fr-FR" sz="900" i="1" dirty="0" err="1">
                <a:latin typeface="Roboto Medium" panose="02000000000000000000"/>
              </a:rPr>
              <a:t>wanna</a:t>
            </a:r>
            <a:r>
              <a:rPr lang="fr-FR" sz="900" i="1" dirty="0">
                <a:latin typeface="Roboto Medium" panose="02000000000000000000"/>
              </a:rPr>
              <a:t> do, </a:t>
            </a:r>
            <a:r>
              <a:rPr lang="fr-FR" sz="900" i="1" dirty="0" err="1">
                <a:latin typeface="Roboto Medium" panose="02000000000000000000"/>
              </a:rPr>
              <a:t>wanna</a:t>
            </a:r>
            <a:r>
              <a:rPr lang="fr-FR" sz="900" i="1" dirty="0">
                <a:latin typeface="Roboto Medium" panose="02000000000000000000"/>
              </a:rPr>
              <a:t> do</a:t>
            </a:r>
            <a:br>
              <a:rPr lang="fr-FR" sz="900" i="1" dirty="0">
                <a:latin typeface="Roboto Medium" panose="02000000000000000000"/>
              </a:rPr>
            </a:br>
            <a:r>
              <a:rPr lang="fr-FR" sz="900" i="1" dirty="0">
                <a:latin typeface="Roboto Medium" panose="02000000000000000000"/>
              </a:rPr>
              <a:t>Mami ouh, </a:t>
            </a:r>
            <a:r>
              <a:rPr lang="fr-FR" sz="900" i="1" dirty="0" err="1">
                <a:latin typeface="Roboto Medium" panose="02000000000000000000"/>
              </a:rPr>
              <a:t>mami</a:t>
            </a:r>
            <a:r>
              <a:rPr lang="fr-FR" sz="900" i="1" dirty="0">
                <a:latin typeface="Roboto Medium" panose="02000000000000000000"/>
              </a:rPr>
              <a:t> ouh, </a:t>
            </a:r>
            <a:r>
              <a:rPr lang="fr-FR" sz="900" i="1" dirty="0" err="1">
                <a:latin typeface="Roboto Medium" panose="02000000000000000000"/>
              </a:rPr>
              <a:t>mami</a:t>
            </a:r>
            <a:r>
              <a:rPr lang="fr-FR" sz="900" i="1" dirty="0">
                <a:latin typeface="Roboto Medium" panose="02000000000000000000"/>
              </a:rPr>
              <a:t> ouh, </a:t>
            </a:r>
            <a:r>
              <a:rPr lang="fr-FR" sz="900" i="1" dirty="0" err="1">
                <a:latin typeface="Roboto Medium" panose="02000000000000000000"/>
              </a:rPr>
              <a:t>mami</a:t>
            </a:r>
            <a:r>
              <a:rPr lang="fr-FR" sz="900" i="1" dirty="0">
                <a:latin typeface="Roboto Medium" panose="02000000000000000000"/>
              </a:rPr>
              <a:t> ouh, </a:t>
            </a:r>
            <a:r>
              <a:rPr lang="fr-FR" sz="900" i="1" dirty="0" err="1">
                <a:latin typeface="Roboto Medium" panose="02000000000000000000"/>
              </a:rPr>
              <a:t>mami</a:t>
            </a:r>
            <a:r>
              <a:rPr lang="fr-FR" sz="900" i="1" dirty="0">
                <a:latin typeface="Roboto Medium" panose="02000000000000000000"/>
              </a:rPr>
              <a:t> ouh, </a:t>
            </a:r>
            <a:r>
              <a:rPr lang="fr-FR" sz="900" i="1" dirty="0" err="1">
                <a:latin typeface="Roboto Medium" panose="02000000000000000000"/>
              </a:rPr>
              <a:t>mami</a:t>
            </a:r>
            <a:r>
              <a:rPr lang="fr-FR" sz="900" i="1" dirty="0">
                <a:latin typeface="Roboto Medium" panose="02000000000000000000"/>
              </a:rPr>
              <a:t> ouh, </a:t>
            </a:r>
            <a:r>
              <a:rPr lang="fr-FR" sz="900" i="1" dirty="0" err="1">
                <a:latin typeface="Roboto Medium" panose="02000000000000000000"/>
              </a:rPr>
              <a:t>mami</a:t>
            </a:r>
            <a:r>
              <a:rPr lang="fr-FR" sz="900" i="1" dirty="0">
                <a:latin typeface="Roboto Medium" panose="02000000000000000000"/>
              </a:rPr>
              <a:t> ouh</a:t>
            </a:r>
          </a:p>
          <a:p>
            <a:endParaRPr lang="fr-FR" sz="900" dirty="0">
              <a:latin typeface="Roboto Medium" panose="02000000000000000000"/>
            </a:endParaRPr>
          </a:p>
          <a:p>
            <a:r>
              <a:rPr lang="fr-FR" sz="900" i="1" dirty="0">
                <a:latin typeface="Roboto Medium" panose="02000000000000000000"/>
              </a:rPr>
              <a:t>Refrain :</a:t>
            </a:r>
          </a:p>
          <a:p>
            <a:r>
              <a:rPr lang="fr-FR" sz="900" dirty="0">
                <a:latin typeface="Roboto Medium" panose="02000000000000000000"/>
              </a:rPr>
              <a:t>Oh, le temps, le temps m'a réparé</a:t>
            </a:r>
            <a:br>
              <a:rPr lang="fr-FR" sz="900" dirty="0">
                <a:latin typeface="Roboto Medium" panose="02000000000000000000"/>
              </a:rPr>
            </a:br>
            <a:r>
              <a:rPr lang="fr-FR" sz="900" dirty="0">
                <a:latin typeface="Roboto Medium" panose="02000000000000000000"/>
              </a:rPr>
              <a:t>Plus rien n'est comme avant</a:t>
            </a:r>
            <a:br>
              <a:rPr lang="fr-FR" sz="900" dirty="0">
                <a:latin typeface="Roboto Medium" panose="02000000000000000000"/>
              </a:rPr>
            </a:br>
            <a:r>
              <a:rPr lang="fr-FR" sz="900" dirty="0">
                <a:latin typeface="Roboto Medium" panose="02000000000000000000"/>
              </a:rPr>
              <a:t>Quelqu'un m'a déjà soigné</a:t>
            </a:r>
            <a:br>
              <a:rPr lang="fr-FR" sz="900" dirty="0">
                <a:latin typeface="Roboto Medium" panose="02000000000000000000"/>
              </a:rPr>
            </a:br>
            <a:r>
              <a:rPr lang="fr-FR" sz="900" dirty="0">
                <a:latin typeface="Roboto Medium" panose="02000000000000000000"/>
              </a:rPr>
              <a:t>Oh </a:t>
            </a:r>
            <a:r>
              <a:rPr lang="fr-FR" sz="900" dirty="0" err="1">
                <a:latin typeface="Roboto Medium" panose="02000000000000000000"/>
              </a:rPr>
              <a:t>oh</a:t>
            </a:r>
            <a:r>
              <a:rPr lang="fr-FR" sz="900" dirty="0">
                <a:latin typeface="Roboto Medium" panose="02000000000000000000"/>
              </a:rPr>
              <a:t>, le vent, le vent a bien tourné</a:t>
            </a:r>
            <a:br>
              <a:rPr lang="fr-FR" sz="900" dirty="0">
                <a:latin typeface="Roboto Medium" panose="02000000000000000000"/>
              </a:rPr>
            </a:br>
            <a:r>
              <a:rPr lang="fr-FR" sz="900" dirty="0">
                <a:latin typeface="Roboto Medium" panose="02000000000000000000"/>
              </a:rPr>
              <a:t>Ne gaspille pas mon temps</a:t>
            </a:r>
            <a:br>
              <a:rPr lang="fr-FR" sz="900" dirty="0">
                <a:latin typeface="Roboto Medium" panose="02000000000000000000"/>
              </a:rPr>
            </a:br>
            <a:r>
              <a:rPr lang="fr-FR" sz="900" dirty="0">
                <a:latin typeface="Roboto Medium" panose="02000000000000000000"/>
              </a:rPr>
              <a:t>Une autre a su me soigner</a:t>
            </a:r>
          </a:p>
          <a:p>
            <a:endParaRPr lang="fr-FR" sz="900" dirty="0">
              <a:latin typeface="Roboto Medium" panose="02000000000000000000"/>
            </a:endParaRPr>
          </a:p>
          <a:p>
            <a:r>
              <a:rPr lang="fr-FR" sz="900" dirty="0">
                <a:latin typeface="Roboto Medium" panose="02000000000000000000"/>
              </a:rPr>
              <a:t>Toi là, tu disparais sans laisser un mot</a:t>
            </a:r>
            <a:br>
              <a:rPr lang="fr-FR" sz="900" dirty="0">
                <a:latin typeface="Roboto Medium" panose="02000000000000000000"/>
              </a:rPr>
            </a:br>
            <a:r>
              <a:rPr lang="fr-FR" sz="900" dirty="0">
                <a:latin typeface="Roboto Medium" panose="02000000000000000000"/>
              </a:rPr>
              <a:t>Tu as préféré fuir</a:t>
            </a:r>
            <a:r>
              <a:rPr lang="fr-FR" sz="900" baseline="30000" dirty="0">
                <a:latin typeface="Roboto Medium" panose="02000000000000000000"/>
              </a:rPr>
              <a:t>1</a:t>
            </a:r>
            <a:r>
              <a:rPr lang="fr-FR" sz="900" dirty="0">
                <a:latin typeface="Roboto Medium" panose="02000000000000000000"/>
              </a:rPr>
              <a:t> comme un enfant</a:t>
            </a:r>
            <a:br>
              <a:rPr lang="fr-FR" sz="900" dirty="0">
                <a:latin typeface="Roboto Medium" panose="02000000000000000000"/>
              </a:rPr>
            </a:br>
            <a:r>
              <a:rPr lang="fr-FR" sz="900" dirty="0">
                <a:latin typeface="Roboto Medium" panose="02000000000000000000"/>
              </a:rPr>
              <a:t>Partir sans te retourner</a:t>
            </a:r>
            <a:br>
              <a:rPr lang="fr-FR" sz="900" dirty="0">
                <a:latin typeface="Roboto Medium" panose="02000000000000000000"/>
              </a:rPr>
            </a:br>
            <a:r>
              <a:rPr lang="fr-FR" sz="900" dirty="0">
                <a:latin typeface="Roboto Medium" panose="02000000000000000000"/>
              </a:rPr>
              <a:t>Je t'ai prêté mon cœur et tu lui as donné ton dos</a:t>
            </a:r>
          </a:p>
          <a:p>
            <a:br>
              <a:rPr lang="fr-FR" sz="900" dirty="0">
                <a:latin typeface="Roboto Medium" panose="02000000000000000000"/>
              </a:rPr>
            </a:br>
            <a:r>
              <a:rPr lang="fr-FR" sz="900" dirty="0">
                <a:latin typeface="Roboto Medium" panose="02000000000000000000"/>
              </a:rPr>
              <a:t>Toi, tu m'as fait gaspiller mon temps</a:t>
            </a:r>
            <a:br>
              <a:rPr lang="fr-FR" sz="900" dirty="0">
                <a:latin typeface="Roboto Medium" panose="02000000000000000000"/>
              </a:rPr>
            </a:br>
            <a:r>
              <a:rPr lang="fr-FR" sz="900" dirty="0">
                <a:latin typeface="Roboto Medium" panose="02000000000000000000"/>
              </a:rPr>
              <a:t>Tu m'as pas laissé parler (ah, eh)</a:t>
            </a:r>
            <a:br>
              <a:rPr lang="fr-FR" sz="900" dirty="0">
                <a:latin typeface="Roboto Medium" panose="02000000000000000000"/>
              </a:rPr>
            </a:br>
            <a:r>
              <a:rPr lang="fr-FR" sz="900" dirty="0">
                <a:latin typeface="Roboto Medium" panose="02000000000000000000"/>
              </a:rPr>
              <a:t>Et maintenant (maintenant)</a:t>
            </a:r>
            <a:br>
              <a:rPr lang="fr-FR" sz="900" dirty="0">
                <a:latin typeface="Roboto Medium" panose="02000000000000000000"/>
              </a:rPr>
            </a:br>
            <a:r>
              <a:rPr lang="fr-FR" sz="900" dirty="0">
                <a:latin typeface="Roboto Medium" panose="02000000000000000000"/>
              </a:rPr>
              <a:t>Tu reviens (tu reviens)</a:t>
            </a:r>
            <a:br>
              <a:rPr lang="fr-FR" sz="900" dirty="0">
                <a:latin typeface="Roboto Medium" panose="02000000000000000000"/>
              </a:rPr>
            </a:br>
            <a:r>
              <a:rPr lang="fr-FR" sz="900" dirty="0">
                <a:latin typeface="Roboto Medium" panose="02000000000000000000"/>
              </a:rPr>
              <a:t>Et comme avant (comme avant)</a:t>
            </a:r>
            <a:br>
              <a:rPr lang="fr-FR" sz="900" dirty="0">
                <a:latin typeface="Roboto Medium" panose="02000000000000000000"/>
              </a:rPr>
            </a:br>
            <a:r>
              <a:rPr lang="fr-FR" sz="900" dirty="0">
                <a:latin typeface="Roboto Medium" panose="02000000000000000000"/>
              </a:rPr>
              <a:t>Tu espères retrouver celui qui t'a aimé</a:t>
            </a:r>
            <a:br>
              <a:rPr lang="fr-FR" sz="900" dirty="0">
                <a:latin typeface="Roboto Medium" panose="02000000000000000000"/>
              </a:rPr>
            </a:br>
            <a:r>
              <a:rPr lang="fr-FR" sz="900" dirty="0">
                <a:latin typeface="Roboto Medium" panose="02000000000000000000"/>
              </a:rPr>
              <a:t>Celui avec qui tu as joué, ah</a:t>
            </a:r>
            <a:br>
              <a:rPr lang="fr-FR" sz="900" dirty="0">
                <a:latin typeface="Roboto Medium" panose="02000000000000000000"/>
              </a:rPr>
            </a:br>
            <a:r>
              <a:rPr lang="fr-FR" sz="900" dirty="0">
                <a:latin typeface="Roboto Medium" panose="02000000000000000000"/>
              </a:rPr>
              <a:t>Et maintenant, maintenant c'est toi qui veux parler</a:t>
            </a:r>
            <a:br>
              <a:rPr lang="fr-FR" sz="900" dirty="0">
                <a:latin typeface="Roboto Medium" panose="02000000000000000000"/>
              </a:rPr>
            </a:br>
            <a:r>
              <a:rPr lang="fr-FR" sz="900" dirty="0">
                <a:latin typeface="Roboto Medium" panose="02000000000000000000"/>
              </a:rPr>
              <a:t>Et toutes tes meilleures phrases tu veux les caler</a:t>
            </a:r>
            <a:br>
              <a:rPr lang="fr-FR" sz="900" dirty="0">
                <a:latin typeface="Roboto Medium" panose="02000000000000000000"/>
              </a:rPr>
            </a:br>
            <a:r>
              <a:rPr lang="fr-FR" sz="900" dirty="0">
                <a:latin typeface="Roboto Medium" panose="02000000000000000000"/>
              </a:rPr>
              <a:t>Ne gaspille pas mon temps, </a:t>
            </a:r>
            <a:r>
              <a:rPr lang="fr-FR" sz="900" i="1" dirty="0">
                <a:latin typeface="Roboto Medium" panose="02000000000000000000"/>
              </a:rPr>
              <a:t>yeah, yeah</a:t>
            </a:r>
          </a:p>
          <a:p>
            <a:endParaRPr lang="fr-FR" sz="900" dirty="0">
              <a:latin typeface="Roboto Medium" panose="02000000000000000000"/>
            </a:endParaRPr>
          </a:p>
          <a:p>
            <a:r>
              <a:rPr lang="fr-FR" sz="900" i="1" dirty="0">
                <a:latin typeface="Roboto Medium" panose="02000000000000000000"/>
              </a:rPr>
              <a:t>Refrain</a:t>
            </a:r>
          </a:p>
          <a:p>
            <a:endParaRPr lang="fr-FR" sz="900" dirty="0">
              <a:latin typeface="Roboto Medium" panose="02000000000000000000"/>
            </a:endParaRPr>
          </a:p>
          <a:p>
            <a:r>
              <a:rPr lang="fr-FR" sz="900" dirty="0">
                <a:latin typeface="Roboto Medium" panose="02000000000000000000"/>
              </a:rPr>
              <a:t>Ne me fais pas croire</a:t>
            </a:r>
            <a:br>
              <a:rPr lang="fr-FR" sz="900" dirty="0">
                <a:latin typeface="Roboto Medium" panose="02000000000000000000"/>
              </a:rPr>
            </a:br>
            <a:r>
              <a:rPr lang="fr-FR" sz="900" dirty="0">
                <a:latin typeface="Roboto Medium" panose="02000000000000000000"/>
              </a:rPr>
              <a:t>Que je n'ai pas fait ce qu'il faut</a:t>
            </a:r>
            <a:br>
              <a:rPr lang="fr-FR" sz="900" dirty="0">
                <a:latin typeface="Roboto Medium" panose="02000000000000000000"/>
              </a:rPr>
            </a:br>
            <a:r>
              <a:rPr lang="fr-FR" sz="900" dirty="0">
                <a:latin typeface="Roboto Medium" panose="02000000000000000000"/>
              </a:rPr>
              <a:t>Moi je t'ai fait passer avant tout</a:t>
            </a:r>
            <a:br>
              <a:rPr lang="fr-FR" sz="900" dirty="0">
                <a:latin typeface="Roboto Medium" panose="02000000000000000000"/>
              </a:rPr>
            </a:br>
            <a:r>
              <a:rPr lang="fr-FR" sz="900" dirty="0">
                <a:latin typeface="Roboto Medium" panose="02000000000000000000"/>
              </a:rPr>
              <a:t>J'en ai perdu la raison</a:t>
            </a:r>
          </a:p>
          <a:p>
            <a:br>
              <a:rPr lang="fr-FR" sz="900" dirty="0">
                <a:latin typeface="Roboto Medium" panose="02000000000000000000"/>
              </a:rPr>
            </a:br>
            <a:r>
              <a:rPr lang="fr-FR" sz="900" dirty="0">
                <a:latin typeface="Roboto Medium" panose="02000000000000000000"/>
              </a:rPr>
              <a:t>Sans aucun remords</a:t>
            </a:r>
            <a:r>
              <a:rPr lang="fr-FR" sz="900" baseline="30000" dirty="0">
                <a:latin typeface="Roboto Medium" panose="02000000000000000000"/>
              </a:rPr>
              <a:t>2</a:t>
            </a:r>
          </a:p>
          <a:p>
            <a:r>
              <a:rPr lang="fr-FR" sz="900" dirty="0">
                <a:latin typeface="Roboto Medium" panose="02000000000000000000"/>
              </a:rPr>
              <a:t>Toi, tu as tout jeté à l'eau</a:t>
            </a:r>
            <a:r>
              <a:rPr lang="fr-FR" sz="900" baseline="30000" dirty="0">
                <a:latin typeface="Roboto Medium" panose="02000000000000000000"/>
              </a:rPr>
              <a:t>3</a:t>
            </a:r>
            <a:r>
              <a:rPr lang="fr-FR" sz="900" dirty="0">
                <a:latin typeface="Roboto Medium" panose="02000000000000000000"/>
              </a:rPr>
              <a:t>, oh-oh</a:t>
            </a:r>
            <a:br>
              <a:rPr lang="fr-FR" sz="900" dirty="0">
                <a:latin typeface="Roboto Medium" panose="02000000000000000000"/>
              </a:rPr>
            </a:br>
            <a:r>
              <a:rPr lang="fr-FR" sz="900" dirty="0">
                <a:latin typeface="Roboto Medium" panose="02000000000000000000"/>
              </a:rPr>
              <a:t>J'étais devenu accro</a:t>
            </a:r>
            <a:r>
              <a:rPr lang="fr-FR" sz="900" baseline="30000" dirty="0">
                <a:latin typeface="Roboto Medium" panose="02000000000000000000"/>
              </a:rPr>
              <a:t>4</a:t>
            </a:r>
            <a:r>
              <a:rPr lang="fr-FR" sz="900" dirty="0">
                <a:latin typeface="Roboto Medium" panose="02000000000000000000"/>
              </a:rPr>
              <a:t> à ton goût</a:t>
            </a:r>
            <a:br>
              <a:rPr lang="fr-FR" sz="900" dirty="0">
                <a:latin typeface="Roboto Medium" panose="02000000000000000000"/>
              </a:rPr>
            </a:br>
            <a:r>
              <a:rPr lang="fr-FR" sz="900" dirty="0">
                <a:latin typeface="Roboto Medium" panose="02000000000000000000"/>
              </a:rPr>
              <a:t>Le goût de ton poison, eh yeah</a:t>
            </a:r>
          </a:p>
          <a:p>
            <a:br>
              <a:rPr lang="fr-FR" sz="900" dirty="0">
                <a:latin typeface="Roboto Medium" panose="02000000000000000000"/>
              </a:rPr>
            </a:br>
            <a:r>
              <a:rPr lang="fr-FR" sz="900" dirty="0">
                <a:latin typeface="Roboto Medium" panose="02000000000000000000"/>
              </a:rPr>
              <a:t>Mais maintenant, yeah</a:t>
            </a:r>
            <a:br>
              <a:rPr lang="fr-FR" sz="900" dirty="0">
                <a:latin typeface="Roboto Medium" panose="02000000000000000000"/>
              </a:rPr>
            </a:br>
            <a:r>
              <a:rPr lang="fr-FR" sz="900" dirty="0">
                <a:latin typeface="Roboto Medium" panose="02000000000000000000"/>
              </a:rPr>
              <a:t>Moi ça va, avec toi</a:t>
            </a:r>
            <a:br>
              <a:rPr lang="fr-FR" sz="900" dirty="0">
                <a:latin typeface="Roboto Medium" panose="02000000000000000000"/>
              </a:rPr>
            </a:br>
            <a:r>
              <a:rPr lang="fr-FR" sz="900" dirty="0">
                <a:latin typeface="Roboto Medium" panose="02000000000000000000"/>
              </a:rPr>
              <a:t>J'avais comme l'impression de devoir supplier</a:t>
            </a:r>
            <a:r>
              <a:rPr lang="fr-FR" sz="900" baseline="30000" dirty="0">
                <a:latin typeface="Roboto Medium" panose="02000000000000000000"/>
              </a:rPr>
              <a:t>5</a:t>
            </a:r>
            <a:br>
              <a:rPr lang="fr-FR" sz="900" dirty="0">
                <a:latin typeface="Roboto Medium" panose="02000000000000000000"/>
              </a:rPr>
            </a:br>
            <a:r>
              <a:rPr lang="fr-FR" sz="900" dirty="0">
                <a:latin typeface="Roboto Medium" panose="02000000000000000000"/>
              </a:rPr>
              <a:t>Pour quelque chose que tu me dois, non</a:t>
            </a:r>
            <a:br>
              <a:rPr lang="fr-FR" sz="900" dirty="0">
                <a:latin typeface="Roboto Medium" panose="02000000000000000000"/>
              </a:rPr>
            </a:br>
            <a:r>
              <a:rPr lang="fr-FR" sz="900" dirty="0">
                <a:latin typeface="Roboto Medium" panose="02000000000000000000"/>
              </a:rPr>
              <a:t>Et maintenant toi tu veux enfin m'entendre</a:t>
            </a:r>
            <a:br>
              <a:rPr lang="fr-FR" sz="900" dirty="0">
                <a:latin typeface="Roboto Medium" panose="02000000000000000000"/>
              </a:rPr>
            </a:br>
            <a:r>
              <a:rPr lang="fr-FR" sz="900" dirty="0">
                <a:latin typeface="Roboto Medium" panose="02000000000000000000"/>
              </a:rPr>
              <a:t>Où on s'est arrêtés, tu veux reprendre</a:t>
            </a:r>
            <a:br>
              <a:rPr lang="fr-FR" sz="900" dirty="0">
                <a:latin typeface="Roboto Medium" panose="02000000000000000000"/>
              </a:rPr>
            </a:br>
            <a:r>
              <a:rPr lang="fr-FR" sz="900" dirty="0">
                <a:latin typeface="Roboto Medium" panose="02000000000000000000"/>
              </a:rPr>
              <a:t>Ne gaspille pas mon temps, non </a:t>
            </a:r>
            <a:r>
              <a:rPr lang="fr-FR" sz="900" dirty="0" err="1">
                <a:latin typeface="Roboto Medium" panose="02000000000000000000"/>
              </a:rPr>
              <a:t>non</a:t>
            </a:r>
            <a:r>
              <a:rPr lang="fr-FR" sz="900" dirty="0">
                <a:latin typeface="Roboto Medium" panose="02000000000000000000"/>
              </a:rPr>
              <a:t>, non </a:t>
            </a:r>
            <a:r>
              <a:rPr lang="fr-FR" sz="900" dirty="0" err="1">
                <a:latin typeface="Roboto Medium" panose="02000000000000000000"/>
              </a:rPr>
              <a:t>non</a:t>
            </a:r>
            <a:endParaRPr lang="fr-FR" sz="900" dirty="0">
              <a:latin typeface="Roboto Medium" panose="02000000000000000000"/>
            </a:endParaRPr>
          </a:p>
          <a:p>
            <a:endParaRPr lang="fr-FR" sz="900" dirty="0">
              <a:latin typeface="Roboto Medium" panose="02000000000000000000"/>
            </a:endParaRPr>
          </a:p>
          <a:p>
            <a:r>
              <a:rPr lang="fr-FR" sz="900" i="1" dirty="0">
                <a:latin typeface="Roboto Medium" panose="02000000000000000000"/>
              </a:rPr>
              <a:t>Refrain</a:t>
            </a:r>
          </a:p>
          <a:p>
            <a:endParaRPr lang="fr-FR" sz="900" dirty="0">
              <a:latin typeface="Roboto Medium" panose="02000000000000000000"/>
            </a:endParaRPr>
          </a:p>
          <a:p>
            <a:r>
              <a:rPr lang="fr-FR" sz="900" i="1" dirty="0">
                <a:latin typeface="Roboto Medium" panose="02000000000000000000"/>
              </a:rPr>
              <a:t>Oh, yeah, yeah, yeah</a:t>
            </a:r>
          </a:p>
          <a:p>
            <a:r>
              <a:rPr lang="fr-FR" sz="900" i="1" dirty="0" err="1">
                <a:latin typeface="Roboto Medium" panose="02000000000000000000"/>
              </a:rPr>
              <a:t>Wanna</a:t>
            </a:r>
            <a:r>
              <a:rPr lang="fr-FR" sz="900" i="1" dirty="0">
                <a:latin typeface="Roboto Medium" panose="02000000000000000000"/>
              </a:rPr>
              <a:t> do (x7), </a:t>
            </a:r>
            <a:r>
              <a:rPr lang="fr-FR" sz="900" i="1" dirty="0" err="1">
                <a:latin typeface="Roboto Medium" panose="02000000000000000000"/>
              </a:rPr>
              <a:t>Mami</a:t>
            </a:r>
            <a:r>
              <a:rPr lang="fr-FR" sz="900" i="1" dirty="0">
                <a:latin typeface="Roboto Medium" panose="02000000000000000000"/>
              </a:rPr>
              <a:t> </a:t>
            </a:r>
            <a:r>
              <a:rPr lang="fr-FR" sz="900" i="1" dirty="0" err="1">
                <a:latin typeface="Roboto Medium" panose="02000000000000000000"/>
              </a:rPr>
              <a:t>ouh</a:t>
            </a:r>
            <a:r>
              <a:rPr lang="fr-FR" sz="900" i="1" dirty="0">
                <a:latin typeface="Roboto Medium" panose="02000000000000000000"/>
              </a:rPr>
              <a:t> (x7)</a:t>
            </a:r>
          </a:p>
          <a:p>
            <a:r>
              <a:rPr lang="fr-FR" sz="900" i="1" dirty="0">
                <a:latin typeface="Roboto Medium" panose="02000000000000000000"/>
              </a:rPr>
              <a:t>Ouh </a:t>
            </a:r>
            <a:r>
              <a:rPr lang="fr-FR" sz="900" dirty="0">
                <a:latin typeface="Roboto Medium" panose="02000000000000000000"/>
              </a:rPr>
              <a:t>je ne céderai pas</a:t>
            </a:r>
            <a:br>
              <a:rPr lang="fr-FR" sz="900" i="1" dirty="0">
                <a:latin typeface="Roboto Medium" panose="02000000000000000000"/>
              </a:rPr>
            </a:br>
            <a:r>
              <a:rPr lang="fr-FR" sz="900" i="1" dirty="0" err="1">
                <a:latin typeface="Roboto Medium" panose="02000000000000000000"/>
              </a:rPr>
              <a:t>Wanna</a:t>
            </a:r>
            <a:r>
              <a:rPr lang="fr-FR" sz="900" i="1" dirty="0">
                <a:latin typeface="Roboto Medium" panose="02000000000000000000"/>
              </a:rPr>
              <a:t> do (x7), Mami ouh (x7)</a:t>
            </a:r>
          </a:p>
          <a:p>
            <a:r>
              <a:rPr lang="fr-FR" sz="900" i="1" dirty="0">
                <a:latin typeface="Roboto Medium" panose="02000000000000000000"/>
              </a:rPr>
              <a:t>Tayc </a:t>
            </a:r>
            <a:r>
              <a:rPr lang="fr-FR" sz="900" i="1" dirty="0" err="1">
                <a:latin typeface="Roboto Medium" panose="02000000000000000000"/>
              </a:rPr>
              <a:t>day</a:t>
            </a:r>
            <a:r>
              <a:rPr lang="fr-FR" sz="900" i="1" dirty="0">
                <a:latin typeface="Roboto Medium" panose="02000000000000000000"/>
              </a:rPr>
              <a:t> Tayc</a:t>
            </a:r>
          </a:p>
          <a:p>
            <a:pPr>
              <a:lnSpc>
                <a:spcPts val="1300"/>
              </a:lnSpc>
            </a:pPr>
            <a:endParaRPr lang="fr-FR" sz="900" dirty="0">
              <a:solidFill>
                <a:srgbClr val="FF0000"/>
              </a:solidFill>
              <a:latin typeface="Roboto Medium" panose="0200000000000000000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63977" y="3084385"/>
            <a:ext cx="2082205" cy="4152355"/>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err="1">
                <a:latin typeface="Roboto Medium" panose="02000000000000000000" pitchFamily="2" charset="0"/>
                <a:ea typeface="Roboto Medium" panose="02000000000000000000" pitchFamily="2" charset="0"/>
              </a:rPr>
              <a:t>Tayc</a:t>
            </a:r>
            <a:r>
              <a:rPr lang="fr-FR" sz="900" kern="1300" dirty="0">
                <a:latin typeface="Roboto Medium" panose="02000000000000000000" pitchFamily="2" charset="0"/>
                <a:ea typeface="Roboto Medium" panose="02000000000000000000" pitchFamily="2" charset="0"/>
              </a:rPr>
              <a:t> est un chanteur, auteur-compositeur et interprète franco-camerounais. Né à Marseille en 1996 sous le nom de Julien </a:t>
            </a:r>
            <a:r>
              <a:rPr lang="fr-FR" sz="900" kern="1300" dirty="0" err="1">
                <a:latin typeface="Roboto Medium" panose="02000000000000000000" pitchFamily="2" charset="0"/>
                <a:ea typeface="Roboto Medium" panose="02000000000000000000" pitchFamily="2" charset="0"/>
              </a:rPr>
              <a:t>Bouadjie</a:t>
            </a:r>
            <a:r>
              <a:rPr lang="fr-FR" sz="900" kern="1300" dirty="0">
                <a:latin typeface="Roboto Medium" panose="02000000000000000000" pitchFamily="2" charset="0"/>
                <a:ea typeface="Roboto Medium" panose="02000000000000000000" pitchFamily="2" charset="0"/>
              </a:rPr>
              <a:t> </a:t>
            </a:r>
            <a:r>
              <a:rPr lang="fr-FR" sz="900" kern="1300" dirty="0" err="1">
                <a:latin typeface="Roboto Medium" panose="02000000000000000000" pitchFamily="2" charset="0"/>
                <a:ea typeface="Roboto Medium" panose="02000000000000000000" pitchFamily="2" charset="0"/>
              </a:rPr>
              <a:t>Kamgang</a:t>
            </a:r>
            <a:r>
              <a:rPr lang="fr-FR" sz="900" kern="1300" dirty="0">
                <a:latin typeface="Roboto Medium" panose="02000000000000000000" pitchFamily="2" charset="0"/>
                <a:ea typeface="Roboto Medium" panose="02000000000000000000" pitchFamily="2" charset="0"/>
              </a:rPr>
              <a:t>, de parents d’origine camerounaise, il commence sa carrière musicale en 2012 lorsqu’il s’installe à Paris. Il performe dans les genres artistiques </a:t>
            </a:r>
            <a:r>
              <a:rPr lang="fr-FR" sz="900" kern="1300" dirty="0" err="1">
                <a:latin typeface="Roboto Medium" panose="02000000000000000000" pitchFamily="2" charset="0"/>
                <a:ea typeface="Roboto Medium" panose="02000000000000000000" pitchFamily="2" charset="0"/>
              </a:rPr>
              <a:t>afropop</a:t>
            </a:r>
            <a:r>
              <a:rPr lang="fr-FR" sz="900" kern="1300" dirty="0">
                <a:latin typeface="Roboto Medium" panose="02000000000000000000" pitchFamily="2" charset="0"/>
                <a:ea typeface="Roboto Medium" panose="02000000000000000000" pitchFamily="2" charset="0"/>
              </a:rPr>
              <a:t>, RnB contemporain et afrobeat. En 2019, </a:t>
            </a:r>
            <a:r>
              <a:rPr lang="fr-FR" sz="900" kern="1300" dirty="0" err="1">
                <a:latin typeface="Roboto Medium" panose="02000000000000000000" pitchFamily="2" charset="0"/>
                <a:ea typeface="Roboto Medium" panose="02000000000000000000" pitchFamily="2" charset="0"/>
              </a:rPr>
              <a:t>Tayc</a:t>
            </a:r>
            <a:r>
              <a:rPr lang="fr-FR" sz="900" kern="1300" dirty="0">
                <a:latin typeface="Roboto Medium" panose="02000000000000000000" pitchFamily="2" charset="0"/>
                <a:ea typeface="Roboto Medium" panose="02000000000000000000" pitchFamily="2" charset="0"/>
              </a:rPr>
              <a:t> travaille en collaboration avec le saxophoniste camerounais Manu Dibango sur une chanson dans laquelle il évoque ses origines camerounaises et met en avant la culture de ce pays d’Afrique centrale. Entre 2020 et 2023, il reçoit plusieurs distinctions aux NRJ Music Awards. En 2024, il est le deuxième artiste français le plus écouté sur Spotify, après David Guetta, DJ Snake et Aya Nakamura. Son nom d’artiste est l’acronyme de « </a:t>
            </a:r>
            <a:r>
              <a:rPr lang="fr-FR" sz="900" i="1" kern="1300" dirty="0" err="1">
                <a:latin typeface="Roboto Medium" panose="02000000000000000000" pitchFamily="2" charset="0"/>
                <a:ea typeface="Roboto Medium" panose="02000000000000000000" pitchFamily="2" charset="0"/>
              </a:rPr>
              <a:t>Take</a:t>
            </a:r>
            <a:r>
              <a:rPr lang="fr-FR" sz="900" i="1" kern="1300" dirty="0">
                <a:latin typeface="Roboto Medium" panose="02000000000000000000" pitchFamily="2" charset="0"/>
                <a:ea typeface="Roboto Medium" panose="02000000000000000000" pitchFamily="2" charset="0"/>
              </a:rPr>
              <a:t> All You Can </a:t>
            </a:r>
            <a:r>
              <a:rPr lang="fr-FR" sz="900" kern="1300" dirty="0">
                <a:latin typeface="Roboto Medium" panose="02000000000000000000" pitchFamily="2" charset="0"/>
                <a:ea typeface="Roboto Medium" panose="02000000000000000000" pitchFamily="2" charset="0"/>
              </a:rPr>
              <a:t>» (« Prends tout ce que tu peux » en anglais).</a:t>
            </a:r>
            <a:endParaRPr lang="fr-FR" sz="900" dirty="0">
              <a:latin typeface="Roboto Medium" panose="02000000000000000000" pitchFamily="2" charset="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363977" y="8397998"/>
            <a:ext cx="2165684" cy="1259127"/>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nSpc>
                <a:spcPts val="1080"/>
              </a:lnSpc>
            </a:pPr>
            <a:r>
              <a:rPr lang="fr-FR" sz="850" i="1" dirty="0">
                <a:latin typeface="Roboto" panose="02000000000000000000" pitchFamily="2" charset="0"/>
                <a:ea typeface="Roboto" panose="02000000000000000000" pitchFamily="2" charset="0"/>
              </a:rPr>
              <a:t>1. fuir : </a:t>
            </a:r>
            <a:r>
              <a:rPr lang="fr-FR" sz="850" dirty="0">
                <a:latin typeface="Roboto" panose="02000000000000000000" pitchFamily="2" charset="0"/>
                <a:ea typeface="Roboto" panose="02000000000000000000" pitchFamily="2" charset="0"/>
              </a:rPr>
              <a:t>partir rapidement pour éviter une difficulté.</a:t>
            </a:r>
          </a:p>
          <a:p>
            <a:pPr>
              <a:lnSpc>
                <a:spcPts val="1080"/>
              </a:lnSpc>
            </a:pPr>
            <a:r>
              <a:rPr lang="fr-FR" sz="850" i="1" dirty="0">
                <a:latin typeface="Roboto" panose="02000000000000000000" pitchFamily="2" charset="0"/>
                <a:ea typeface="Roboto" panose="02000000000000000000" pitchFamily="2" charset="0"/>
              </a:rPr>
              <a:t>2. un remords </a:t>
            </a:r>
            <a:r>
              <a:rPr lang="fr-FR" sz="850" dirty="0">
                <a:latin typeface="Roboto" panose="02000000000000000000" pitchFamily="2" charset="0"/>
                <a:ea typeface="Roboto" panose="02000000000000000000" pitchFamily="2" charset="0"/>
              </a:rPr>
              <a:t>: sentiment négatif d’avoir mal agi.</a:t>
            </a:r>
          </a:p>
          <a:p>
            <a:pPr>
              <a:lnSpc>
                <a:spcPts val="1080"/>
              </a:lnSpc>
            </a:pPr>
            <a:r>
              <a:rPr lang="fr-FR" sz="850" i="1" dirty="0">
                <a:latin typeface="Roboto" panose="02000000000000000000" pitchFamily="2" charset="0"/>
                <a:ea typeface="Roboto" panose="02000000000000000000" pitchFamily="2" charset="0"/>
              </a:rPr>
              <a:t>3. tout jeter à l’eau : </a:t>
            </a:r>
            <a:r>
              <a:rPr lang="fr-FR" sz="850" dirty="0">
                <a:latin typeface="Roboto" panose="02000000000000000000" pitchFamily="2" charset="0"/>
                <a:ea typeface="Roboto" panose="02000000000000000000" pitchFamily="2" charset="0"/>
              </a:rPr>
              <a:t>tout abandonner.</a:t>
            </a:r>
          </a:p>
          <a:p>
            <a:pPr>
              <a:lnSpc>
                <a:spcPts val="1080"/>
              </a:lnSpc>
            </a:pPr>
            <a:r>
              <a:rPr lang="fr-FR" sz="850" i="1" dirty="0">
                <a:latin typeface="Roboto" panose="02000000000000000000" pitchFamily="2" charset="0"/>
                <a:ea typeface="Roboto" panose="02000000000000000000" pitchFamily="2" charset="0"/>
              </a:rPr>
              <a:t>4. devenir accro à : </a:t>
            </a:r>
            <a:r>
              <a:rPr lang="fr-FR" sz="850" dirty="0">
                <a:latin typeface="Roboto" panose="02000000000000000000" pitchFamily="2" charset="0"/>
                <a:ea typeface="Roboto" panose="02000000000000000000" pitchFamily="2" charset="0"/>
              </a:rPr>
              <a:t>devenir dépendant à.</a:t>
            </a:r>
          </a:p>
          <a:p>
            <a:pPr>
              <a:lnSpc>
                <a:spcPts val="1080"/>
              </a:lnSpc>
            </a:pPr>
            <a:r>
              <a:rPr lang="fr-FR" sz="850" i="1" dirty="0">
                <a:latin typeface="Roboto" panose="02000000000000000000" pitchFamily="2" charset="0"/>
                <a:ea typeface="Roboto" panose="02000000000000000000" pitchFamily="2" charset="0"/>
              </a:rPr>
              <a:t>5. supplier : </a:t>
            </a:r>
            <a:r>
              <a:rPr lang="fr-FR" sz="850" dirty="0">
                <a:latin typeface="Roboto" panose="02000000000000000000" pitchFamily="2" charset="0"/>
                <a:ea typeface="Roboto" panose="02000000000000000000" pitchFamily="2" charset="0"/>
              </a:rPr>
              <a:t>demander très fortement.</a:t>
            </a: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nvSpPr>
        <p:spPr>
          <a:xfrm>
            <a:off x="322240" y="9682037"/>
            <a:ext cx="2165684" cy="378309"/>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Fanny </a:t>
            </a:r>
            <a:r>
              <a:rPr lang="fr-FR" sz="800" dirty="0" err="1">
                <a:latin typeface="Roboto Light" panose="02000000000000000000" pitchFamily="2" charset="0"/>
                <a:ea typeface="Roboto" panose="02000000000000000000" pitchFamily="2" charset="0"/>
              </a:rPr>
              <a:t>Tourron</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du CAVILAM - Alliance Française</a:t>
            </a:r>
          </a:p>
          <a:p>
            <a:pPr>
              <a:lnSpc>
                <a:spcPts val="960"/>
              </a:lnSpc>
            </a:pPr>
            <a:r>
              <a:rPr lang="fr-FR" sz="800" dirty="0">
                <a:latin typeface="Roboto Light" panose="02000000000000000000" pitchFamily="2" charset="0"/>
                <a:ea typeface="Roboto" panose="02000000000000000000" pitchFamily="2" charset="0"/>
              </a:rPr>
              <a:t>pour l’Institut français et le CNM</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63977" y="7325380"/>
            <a:ext cx="2082205" cy="420628"/>
          </a:xfrm>
          <a:prstGeom prst="rect">
            <a:avLst/>
          </a:prstGeom>
          <a:noFill/>
        </p:spPr>
        <p:txBody>
          <a:bodyPr wrap="square" lIns="0" tIns="0" rIns="0" bIns="0" rtlCol="0">
            <a:spAutoFit/>
          </a:bodyPr>
          <a:lstStyle/>
          <a:p>
            <a:pPr>
              <a:lnSpc>
                <a:spcPts val="1080"/>
              </a:lnSpc>
            </a:pPr>
            <a:r>
              <a:rPr lang="fr-FR" sz="850" i="1" kern="1100" dirty="0">
                <a:latin typeface="Roboto" panose="02000000000000000000" pitchFamily="2" charset="0"/>
                <a:ea typeface="Roboto" panose="02000000000000000000" pitchFamily="2" charset="0"/>
              </a:rPr>
              <a:t>Pour suivre l’actualité de TAYC, abonnez-vous à son compte Instagram @</a:t>
            </a:r>
            <a:r>
              <a:rPr lang="fr-FR" sz="850" i="1" kern="1100" dirty="0" err="1">
                <a:latin typeface="Roboto" panose="02000000000000000000" pitchFamily="2" charset="0"/>
                <a:ea typeface="Roboto" panose="02000000000000000000" pitchFamily="2" charset="0"/>
              </a:rPr>
              <a:t>tayc</a:t>
            </a:r>
            <a:r>
              <a:rPr lang="fr-FR" sz="850" i="1" kern="1100" dirty="0">
                <a:latin typeface="Roboto" panose="02000000000000000000" pitchFamily="2" charset="0"/>
                <a:ea typeface="Roboto" panose="02000000000000000000" pitchFamily="2" charset="0"/>
              </a:rPr>
              <a:t>. </a:t>
            </a:r>
            <a:endParaRPr lang="fr-FR" sz="850" i="1" u="sng" kern="1100" dirty="0">
              <a:latin typeface="Roboto" panose="02000000000000000000"/>
              <a:ea typeface="Roboto" panose="02000000000000000000" pitchFamily="2" charset="0"/>
            </a:endParaRPr>
          </a:p>
          <a:p>
            <a:endParaRPr lang="fr-FR" sz="900" dirty="0">
              <a:latin typeface="Roboto Medium" panose="02000000000000000000" pitchFamily="2" charset="0"/>
              <a:ea typeface="Roboto Medium" panose="02000000000000000000" pitchFamily="2" charset="0"/>
            </a:endParaRPr>
          </a:p>
        </p:txBody>
      </p:sp>
      <p:pic>
        <p:nvPicPr>
          <p:cNvPr id="32" name="Image 31">
            <a:extLst>
              <a:ext uri="{FF2B5EF4-FFF2-40B4-BE49-F238E27FC236}">
                <a16:creationId xmlns:a16="http://schemas.microsoft.com/office/drawing/2014/main" id="{0CE9A250-3CF9-9C4B-9A2D-D66B958E2D97}"/>
              </a:ext>
            </a:extLst>
          </p:cNvPr>
          <p:cNvPicPr>
            <a:picLocks noChangeAspect="1"/>
          </p:cNvPicPr>
          <p:nvPr/>
        </p:nvPicPr>
        <p:blipFill>
          <a:blip r:embed="rId5"/>
          <a:stretch>
            <a:fillRect/>
          </a:stretch>
        </p:blipFill>
        <p:spPr>
          <a:xfrm>
            <a:off x="-8258" y="3600"/>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Tayc</a:t>
            </a:r>
          </a:p>
        </p:txBody>
      </p:sp>
      <p:pic>
        <p:nvPicPr>
          <p:cNvPr id="10" name="Image 9">
            <a:extLst>
              <a:ext uri="{FF2B5EF4-FFF2-40B4-BE49-F238E27FC236}">
                <a16:creationId xmlns:a16="http://schemas.microsoft.com/office/drawing/2014/main" id="{BC436981-3883-3A9C-0FA1-B25E92210444}"/>
              </a:ext>
            </a:extLst>
          </p:cNvPr>
          <p:cNvPicPr>
            <a:picLocks noChangeAspect="1"/>
          </p:cNvPicPr>
          <p:nvPr/>
        </p:nvPicPr>
        <p:blipFill>
          <a:blip r:embed="rId6"/>
          <a:stretch>
            <a:fillRect/>
          </a:stretch>
        </p:blipFill>
        <p:spPr>
          <a:xfrm>
            <a:off x="376557" y="7688799"/>
            <a:ext cx="469900" cy="596900"/>
          </a:xfrm>
          <a:prstGeom prst="rect">
            <a:avLst/>
          </a:prstGeom>
        </p:spPr>
      </p:pic>
      <p:pic>
        <p:nvPicPr>
          <p:cNvPr id="5" name="Image 4"/>
          <p:cNvPicPr>
            <a:picLocks noChangeAspect="1"/>
          </p:cNvPicPr>
          <p:nvPr/>
        </p:nvPicPr>
        <p:blipFill>
          <a:blip r:embed="rId7"/>
          <a:stretch>
            <a:fillRect/>
          </a:stretch>
        </p:blipFill>
        <p:spPr>
          <a:xfrm>
            <a:off x="376557" y="997060"/>
            <a:ext cx="1973569" cy="1973569"/>
          </a:xfrm>
          <a:prstGeom prst="rect">
            <a:avLst/>
          </a:prstGeom>
        </p:spPr>
      </p:pic>
      <p:pic>
        <p:nvPicPr>
          <p:cNvPr id="3" name="Image 2">
            <a:extLst>
              <a:ext uri="{FF2B5EF4-FFF2-40B4-BE49-F238E27FC236}">
                <a16:creationId xmlns:a16="http://schemas.microsoft.com/office/drawing/2014/main" id="{D2168F3E-E46F-84B8-7835-51F4C0C66199}"/>
              </a:ext>
            </a:extLst>
          </p:cNvPr>
          <p:cNvPicPr>
            <a:picLocks noChangeAspect="1"/>
          </p:cNvPicPr>
          <p:nvPr/>
        </p:nvPicPr>
        <p:blipFill>
          <a:blip r:embed="rId8"/>
          <a:srcRect/>
          <a:stretch/>
        </p:blipFill>
        <p:spPr>
          <a:xfrm>
            <a:off x="0" y="10098176"/>
            <a:ext cx="7559675" cy="591295"/>
          </a:xfrm>
          <a:prstGeom prst="rect">
            <a:avLst/>
          </a:prstGeom>
        </p:spPr>
      </p:pic>
    </p:spTree>
    <p:custDataLst>
      <p:tags r:id="rId1"/>
    </p:custDataLst>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381D61A-99BC-9E6A-6AA8-4771C4BE363D}"/>
              </a:ext>
            </a:extLst>
          </p:cNvPr>
          <p:cNvPicPr>
            <a:picLocks noChangeAspect="1"/>
          </p:cNvPicPr>
          <p:nvPr/>
        </p:nvPicPr>
        <p:blipFill>
          <a:blip r:embed="rId3"/>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Le temps » </a:t>
            </a:r>
            <a:r>
              <a:rPr lang="fr-FR" sz="1200" dirty="0">
                <a:latin typeface="Roboto" panose="02000000000000000000" pitchFamily="2" charset="0"/>
                <a:ea typeface="Roboto" panose="02000000000000000000" pitchFamily="2" charset="0"/>
              </a:rPr>
              <a:t>Tayc</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1581840019"/>
              </p:ext>
            </p:extLst>
          </p:nvPr>
        </p:nvGraphicFramePr>
        <p:xfrm>
          <a:off x="1091140" y="2005719"/>
          <a:ext cx="5876330" cy="7614531"/>
        </p:xfrm>
        <a:graphic>
          <a:graphicData uri="http://schemas.openxmlformats.org/drawingml/2006/table">
            <a:tbl>
              <a:tblPr firstRow="1" bandRow="1">
                <a:tableStyleId>{5C22544A-7EE6-4342-B048-85BDC9FD1C3A}</a:tableStyleId>
              </a:tblPr>
              <a:tblGrid>
                <a:gridCol w="660008">
                  <a:extLst>
                    <a:ext uri="{9D8B030D-6E8A-4147-A177-3AD203B41FA5}">
                      <a16:colId xmlns:a16="http://schemas.microsoft.com/office/drawing/2014/main" val="2770672922"/>
                    </a:ext>
                  </a:extLst>
                </a:gridCol>
                <a:gridCol w="1017053">
                  <a:extLst>
                    <a:ext uri="{9D8B030D-6E8A-4147-A177-3AD203B41FA5}">
                      <a16:colId xmlns:a16="http://schemas.microsoft.com/office/drawing/2014/main" val="161568558"/>
                    </a:ext>
                  </a:extLst>
                </a:gridCol>
                <a:gridCol w="4199269">
                  <a:extLst>
                    <a:ext uri="{9D8B030D-6E8A-4147-A177-3AD203B41FA5}">
                      <a16:colId xmlns:a16="http://schemas.microsoft.com/office/drawing/2014/main" val="93050948"/>
                    </a:ext>
                  </a:extLst>
                </a:gridCol>
              </a:tblGrid>
              <a:tr h="1108960">
                <a:tc>
                  <a:txBody>
                    <a:bodyPr/>
                    <a:lstStyle/>
                    <a:p>
                      <a:pPr algn="r"/>
                      <a:r>
                        <a:rPr lang="fr-FR" sz="5300" b="1" i="0" dirty="0">
                          <a:solidFill>
                            <a:srgbClr val="A879A8"/>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gn="l">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marL="0" marR="0" lvl="0" indent="0" algn="l" defTabSz="755934" rtl="0" eaLnBrk="1" fontAlgn="auto" latinLnBrk="0" hangingPunct="1">
                        <a:lnSpc>
                          <a:spcPts val="1300"/>
                        </a:lnSpc>
                        <a:spcBef>
                          <a:spcPts val="0"/>
                        </a:spcBef>
                        <a:spcAft>
                          <a:spcPts val="0"/>
                        </a:spcAft>
                        <a:buClrTx/>
                        <a:buSzTx/>
                        <a:buFontTx/>
                        <a:buNone/>
                        <a:tabLst/>
                        <a:defRPr/>
                      </a:pPr>
                      <a:r>
                        <a:rPr lang="fr-FR" sz="1000" b="0" i="1" kern="1300" baseline="0" dirty="0">
                          <a:solidFill>
                            <a:schemeClr val="dk1"/>
                          </a:solidFill>
                          <a:effectLst/>
                          <a:latin typeface="Roboto Medium" panose="02000000000000000000" pitchFamily="2" charset="0"/>
                          <a:ea typeface="+mn-ea"/>
                          <a:cs typeface="+mn-cs"/>
                        </a:rPr>
                        <a:t>Par deux.</a:t>
                      </a:r>
                    </a:p>
                    <a:p>
                      <a:pPr marL="0" marR="0" lvl="0" indent="0" algn="l" defTabSz="755934" rtl="0" eaLnBrk="1" fontAlgn="auto" latinLnBrk="0" hangingPunct="1">
                        <a:lnSpc>
                          <a:spcPts val="13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1. Nommez ces objets. Quel est leur point commun ? À quoi servent-ils ? </a:t>
                      </a:r>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3104383">
                <a:tc>
                  <a:txBody>
                    <a:bodyPr/>
                    <a:lstStyle/>
                    <a:p>
                      <a:pPr algn="r"/>
                      <a:endParaRPr lang="fr-FR" sz="5300" b="1" i="0" dirty="0">
                        <a:solidFill>
                          <a:srgbClr val="A879A8"/>
                        </a:solidFill>
                        <a:latin typeface="Proto Grotesk" panose="02000000000000000000" pitchFamily="2" charset="0"/>
                      </a:endParaRPr>
                    </a:p>
                    <a:p>
                      <a:pPr algn="r"/>
                      <a:r>
                        <a:rPr lang="fr-FR" sz="5300" b="1" i="0" dirty="0">
                          <a:solidFill>
                            <a:srgbClr val="A879A8"/>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p>
                      <a:endParaRPr lang="fr-FR" b="0" dirty="0"/>
                    </a:p>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lgn="l">
                        <a:lnSpc>
                          <a:spcPts val="1300"/>
                        </a:lnSpc>
                        <a:buFontTx/>
                        <a:buChar char="-"/>
                      </a:pPr>
                      <a:endParaRPr lang="fr-FR" sz="1000" dirty="0">
                        <a:solidFill>
                          <a:schemeClr val="tx1"/>
                        </a:solidFill>
                        <a:latin typeface="Roboto" panose="02000000000000000000" pitchFamily="2" charset="0"/>
                        <a:ea typeface="Roboto" panose="02000000000000000000" pitchFamily="2"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2. Quels outils utilisez-vous pour gérer votre temps ?</a:t>
                      </a:r>
                      <a:endParaRPr lang="fr-FR" sz="800" b="0" kern="1300" baseline="0" dirty="0">
                        <a:solidFill>
                          <a:schemeClr val="tx1"/>
                        </a:solidFill>
                        <a:latin typeface="Roboto" panose="02000000000000000000" pitchFamily="2" charset="0"/>
                      </a:endParaRPr>
                    </a:p>
                    <a:p>
                      <a:pPr algn="l"/>
                      <a:endParaRPr lang="fr-FR" sz="1000" b="1" kern="1300" baseline="0" dirty="0">
                        <a:solidFill>
                          <a:schemeClr val="tx1"/>
                        </a:solidFill>
                        <a:latin typeface="Roboto" panose="02000000000000000000" pitchFamily="2" charset="0"/>
                        <a:ea typeface="Roboto" panose="02000000000000000000" pitchFamily="2" charset="0"/>
                      </a:endParaRPr>
                    </a:p>
                    <a:p>
                      <a:pPr algn="l"/>
                      <a:endParaRPr lang="fr-FR" sz="1000" b="1" kern="1300" baseline="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Écoutez la chanson. </a:t>
                      </a:r>
                      <a:r>
                        <a:rPr lang="fr-FR" sz="1000" kern="1300" dirty="0">
                          <a:solidFill>
                            <a:schemeClr val="dk1"/>
                          </a:solidFill>
                          <a:latin typeface="Roboto" panose="02000000000000000000" pitchFamily="2" charset="0"/>
                          <a:ea typeface="Roboto" panose="02000000000000000000" pitchFamily="2" charset="0"/>
                        </a:rPr>
                        <a:t>Associez les paroles du refrain aux phrases équivalentes de la colonne de droite</a:t>
                      </a:r>
                      <a:r>
                        <a:rPr lang="fr-FR" sz="1000" kern="1300" dirty="0">
                          <a:solidFill>
                            <a:schemeClr val="dk1"/>
                          </a:solidFill>
                          <a:latin typeface="Roboto Medium" panose="02000000000000000000" pitchFamily="2" charset="0"/>
                        </a:rPr>
                        <a:t>.</a:t>
                      </a:r>
                    </a:p>
                    <a:p>
                      <a:endParaRPr lang="fr-FR" sz="1000" kern="1300" dirty="0">
                        <a:solidFill>
                          <a:schemeClr val="dk1"/>
                        </a:solidFill>
                        <a:latin typeface="Roboto Medium" panose="02000000000000000000" pitchFamily="2" charset="0"/>
                      </a:endParaRPr>
                    </a:p>
                    <a:p>
                      <a:r>
                        <a:rPr lang="fr-FR" sz="1000" kern="1300" dirty="0">
                          <a:solidFill>
                            <a:schemeClr val="dk1"/>
                          </a:solidFill>
                          <a:latin typeface="Roboto" panose="02000000000000000000" pitchFamily="2" charset="0"/>
                          <a:ea typeface="Roboto" panose="02000000000000000000" pitchFamily="2" charset="0"/>
                        </a:rPr>
                        <a:t>1. …..      2. ……      3. ……      4. ……      5. ……</a:t>
                      </a:r>
                    </a:p>
                    <a:p>
                      <a:pPr algn="l"/>
                      <a:endParaRPr lang="fr-FR" sz="1000" b="0" dirty="0">
                        <a:solidFill>
                          <a:schemeClr val="tx1"/>
                        </a:solidFill>
                        <a:latin typeface="Roboto" panose="02000000000000000000" pitchFamily="2" charset="0"/>
                        <a:ea typeface="Roboto" panose="02000000000000000000" pitchFamily="2" charset="0"/>
                      </a:endParaRPr>
                    </a:p>
                    <a:p>
                      <a:pPr algn="l"/>
                      <a:endParaRPr lang="fr-FR" sz="1000" b="0" dirty="0">
                        <a:solidFill>
                          <a:schemeClr val="tx1"/>
                        </a:solidFill>
                        <a:latin typeface="Roboto" panose="02000000000000000000" pitchFamily="2" charset="0"/>
                        <a:ea typeface="Roboto" panose="02000000000000000000" pitchFamily="2" charset="0"/>
                      </a:endParaRPr>
                    </a:p>
                    <a:p>
                      <a:pPr algn="l"/>
                      <a:endParaRPr lang="fr-FR" sz="1000" b="0" dirty="0">
                        <a:solidFill>
                          <a:schemeClr val="tx1"/>
                        </a:solidFill>
                        <a:latin typeface="Roboto" panose="02000000000000000000" pitchFamily="2" charset="0"/>
                        <a:ea typeface="Roboto" panose="02000000000000000000" pitchFamily="2" charset="0"/>
                      </a:endParaRPr>
                    </a:p>
                    <a:p>
                      <a:pPr algn="l"/>
                      <a:endParaRPr lang="fr-FR" sz="1000" b="0" dirty="0">
                        <a:solidFill>
                          <a:schemeClr val="tx1"/>
                        </a:solidFill>
                        <a:latin typeface="Roboto" panose="02000000000000000000" pitchFamily="2" charset="0"/>
                        <a:ea typeface="Roboto" panose="02000000000000000000" pitchFamily="2" charset="0"/>
                      </a:endParaRPr>
                    </a:p>
                    <a:p>
                      <a:pPr algn="l"/>
                      <a:endParaRPr lang="fr-FR" sz="1000" b="0" dirty="0">
                        <a:solidFill>
                          <a:schemeClr val="tx1"/>
                        </a:solidFill>
                        <a:latin typeface="Roboto" panose="02000000000000000000" pitchFamily="2" charset="0"/>
                        <a:ea typeface="Roboto" panose="02000000000000000000" pitchFamily="2" charset="0"/>
                      </a:endParaRPr>
                    </a:p>
                    <a:p>
                      <a:pPr algn="l"/>
                      <a:endParaRPr lang="fr-FR" sz="1000" b="0" dirty="0">
                        <a:solidFill>
                          <a:schemeClr val="tx1"/>
                        </a:solidFill>
                        <a:latin typeface="Roboto" panose="02000000000000000000" pitchFamily="2" charset="0"/>
                        <a:ea typeface="Roboto" panose="02000000000000000000" pitchFamily="2" charset="0"/>
                      </a:endParaRPr>
                    </a:p>
                    <a:p>
                      <a:pPr algn="l"/>
                      <a:endParaRPr lang="fr-FR" sz="1000" b="0" dirty="0">
                        <a:solidFill>
                          <a:schemeClr val="tx1"/>
                        </a:solidFill>
                        <a:latin typeface="Roboto" panose="02000000000000000000" pitchFamily="2" charset="0"/>
                        <a:ea typeface="Roboto" panose="02000000000000000000" pitchFamily="2" charset="0"/>
                      </a:endParaRPr>
                    </a:p>
                    <a:p>
                      <a:pPr algn="l"/>
                      <a:endParaRPr lang="fr-FR" sz="1000" b="0" dirty="0">
                        <a:solidFill>
                          <a:schemeClr val="tx1"/>
                        </a:solidFill>
                        <a:latin typeface="Roboto" panose="02000000000000000000" pitchFamily="2" charset="0"/>
                        <a:ea typeface="Roboto" panose="02000000000000000000" pitchFamily="2" charset="0"/>
                      </a:endParaRPr>
                    </a:p>
                    <a:p>
                      <a:pPr algn="l"/>
                      <a:endParaRPr lang="fr-FR" sz="1000" b="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2372777">
                <a:tc>
                  <a:txBody>
                    <a:bodyPr/>
                    <a:lstStyle/>
                    <a:p>
                      <a:pPr algn="r"/>
                      <a:r>
                        <a:rPr lang="fr-FR" sz="5300" b="1" i="0" dirty="0">
                          <a:solidFill>
                            <a:srgbClr val="A879A8"/>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fr-FR" sz="1000" b="1" dirty="0">
                        <a:solidFill>
                          <a:schemeClr val="tx1"/>
                        </a:solidFill>
                        <a:latin typeface="Roboto" panose="02000000000000000000" pitchFamily="2" charset="0"/>
                        <a:ea typeface="Roboto" panose="02000000000000000000" pitchFamily="2" charset="0"/>
                      </a:endParaRPr>
                    </a:p>
                    <a:p>
                      <a:endParaRPr lang="fr-FR" sz="1000" kern="1300" dirty="0">
                        <a:solidFill>
                          <a:schemeClr val="dk1"/>
                        </a:solidFill>
                        <a:latin typeface="Roboto" panose="02000000000000000000" pitchFamily="2" charset="0"/>
                        <a:ea typeface="Roboto" panose="02000000000000000000" pitchFamily="2" charset="0"/>
                      </a:endParaRPr>
                    </a:p>
                    <a:p>
                      <a:pPr algn="l"/>
                      <a:r>
                        <a:rPr lang="fr-FR" sz="1000" b="1" kern="1300" baseline="0" dirty="0">
                          <a:solidFill>
                            <a:schemeClr val="tx1"/>
                          </a:solidFill>
                          <a:latin typeface="Roboto" panose="02000000000000000000" pitchFamily="2" charset="0"/>
                          <a:ea typeface="Roboto" panose="02000000000000000000" pitchFamily="2" charset="0"/>
                        </a:rPr>
                        <a:t>Troisième temps</a:t>
                      </a:r>
                    </a:p>
                    <a:p>
                      <a:pPr algn="l"/>
                      <a:r>
                        <a:rPr lang="fr-FR" sz="1000" b="0" kern="1300" baseline="0" dirty="0">
                          <a:solidFill>
                            <a:schemeClr val="tx1"/>
                          </a:solidFill>
                          <a:latin typeface="Roboto" panose="02000000000000000000" pitchFamily="2" charset="0"/>
                        </a:rPr>
                        <a:t>Dans sa chanson, Tayc reproche à son ex petite amie de lui faire perdre du temps en revenant vers lui. </a:t>
                      </a:r>
                    </a:p>
                    <a:p>
                      <a:pPr algn="l"/>
                      <a:endParaRPr lang="fr-FR" sz="1000" b="0" kern="1300" baseline="0" dirty="0">
                        <a:solidFill>
                          <a:schemeClr val="tx1"/>
                        </a:solidFill>
                        <a:latin typeface="Roboto" panose="02000000000000000000" pitchFamily="2" charset="0"/>
                      </a:endParaRPr>
                    </a:p>
                    <a:p>
                      <a:pPr algn="l"/>
                      <a:r>
                        <a:rPr lang="fr-FR" sz="1000" b="0" kern="1300" baseline="0" dirty="0">
                          <a:solidFill>
                            <a:schemeClr val="tx1"/>
                          </a:solidFill>
                          <a:latin typeface="Roboto" panose="02000000000000000000" pitchFamily="2" charset="0"/>
                        </a:rPr>
                        <a:t>Et vous, avez-vous un exemple de situation où vous avez eu l’impression de gaspiller votre temps ? </a:t>
                      </a:r>
                    </a:p>
                    <a:p>
                      <a:pPr algn="l"/>
                      <a:r>
                        <a:rPr lang="fr-FR" sz="1000" b="0" kern="1300" baseline="0" dirty="0">
                          <a:solidFill>
                            <a:schemeClr val="tx1"/>
                          </a:solidFill>
                          <a:latin typeface="Roboto" panose="02000000000000000000" pitchFamily="2" charset="0"/>
                        </a:rPr>
                        <a:t>Échangez avec votre voisin pour partager vos expériences. </a:t>
                      </a:r>
                      <a:endParaRPr lang="fr-FR" sz="1000" kern="1300" dirty="0">
                        <a:solidFill>
                          <a:schemeClr val="dk1"/>
                        </a:solidFill>
                        <a:latin typeface="Roboto" panose="02000000000000000000" pitchFamily="2" charset="0"/>
                        <a:ea typeface="Roboto" panose="02000000000000000000" pitchFamily="2" charset="0"/>
                      </a:endParaRPr>
                    </a:p>
                    <a:p>
                      <a:endParaRPr lang="fr-FR" sz="1000" kern="1300" dirty="0">
                        <a:solidFill>
                          <a:schemeClr val="dk1"/>
                        </a:solidFill>
                        <a:latin typeface="Roboto" panose="02000000000000000000" pitchFamily="2" charset="0"/>
                        <a:ea typeface="Roboto" panose="02000000000000000000" pitchFamily="2" charset="0"/>
                      </a:endParaRPr>
                    </a:p>
                    <a:p>
                      <a:endParaRPr lang="fr-FR" sz="1000" kern="1300" dirty="0">
                        <a:solidFill>
                          <a:schemeClr val="dk1"/>
                        </a:solidFill>
                        <a:latin typeface="Roboto" panose="02000000000000000000" pitchFamily="2" charset="0"/>
                        <a:ea typeface="Roboto" panose="02000000000000000000" pitchFamily="2" charset="0"/>
                      </a:endParaRPr>
                    </a:p>
                    <a:p>
                      <a:endParaRPr lang="fr-FR" sz="1000" kern="1300" dirty="0">
                        <a:solidFill>
                          <a:schemeClr val="dk1"/>
                        </a:solidFill>
                        <a:latin typeface="Roboto" panose="02000000000000000000" pitchFamily="2" charset="0"/>
                        <a:ea typeface="Roboto" panose="02000000000000000000" pitchFamily="2" charset="0"/>
                      </a:endParaRPr>
                    </a:p>
                    <a:p>
                      <a:endParaRPr lang="fr-FR" sz="1000" kern="1300" dirty="0">
                        <a:solidFill>
                          <a:schemeClr val="dk1"/>
                        </a:solidFill>
                        <a:latin typeface="Roboto" panose="02000000000000000000" pitchFamily="2" charset="0"/>
                        <a:ea typeface="Roboto" panose="02000000000000000000" pitchFamily="2" charset="0"/>
                      </a:endParaRPr>
                    </a:p>
                    <a:p>
                      <a:endParaRPr lang="fr-FR" sz="1000" kern="1300" dirty="0">
                        <a:solidFill>
                          <a:schemeClr val="dk1"/>
                        </a:solidFill>
                        <a:latin typeface="Roboto" panose="02000000000000000000" pitchFamily="2" charset="0"/>
                        <a:ea typeface="Roboto" panose="02000000000000000000" pitchFamily="2" charset="0"/>
                      </a:endParaRPr>
                    </a:p>
                    <a:p>
                      <a:pPr algn="l"/>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028411">
                <a:tc>
                  <a:txBody>
                    <a:bodyPr/>
                    <a:lstStyle/>
                    <a:p>
                      <a:pPr algn="r"/>
                      <a:endParaRPr lang="fr-FR" sz="5300" b="1" i="0" dirty="0">
                        <a:solidFill>
                          <a:srgbClr val="A879A8"/>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15" name="Image 14">
            <a:extLst>
              <a:ext uri="{FF2B5EF4-FFF2-40B4-BE49-F238E27FC236}">
                <a16:creationId xmlns:a16="http://schemas.microsoft.com/office/drawing/2014/main" id="{43EF110D-EC29-A941-8BBC-7BAA4248E5B2}"/>
              </a:ext>
            </a:extLst>
          </p:cNvPr>
          <p:cNvPicPr>
            <a:picLocks noChangeAspect="1"/>
          </p:cNvPicPr>
          <p:nvPr/>
        </p:nvPicPr>
        <p:blipFill>
          <a:blip r:embed="rId4"/>
          <a:stretch>
            <a:fillRect/>
          </a:stretch>
        </p:blipFill>
        <p:spPr>
          <a:xfrm>
            <a:off x="7937" y="5556"/>
            <a:ext cx="2743200" cy="660400"/>
          </a:xfrm>
          <a:prstGeom prst="rect">
            <a:avLst/>
          </a:prstGeom>
        </p:spPr>
      </p:pic>
      <p:pic>
        <p:nvPicPr>
          <p:cNvPr id="19" name="Image 18">
            <a:extLst>
              <a:ext uri="{FF2B5EF4-FFF2-40B4-BE49-F238E27FC236}">
                <a16:creationId xmlns:a16="http://schemas.microsoft.com/office/drawing/2014/main" id="{665A4FD5-5A2C-276F-71B0-D4920596F4E7}"/>
              </a:ext>
            </a:extLst>
          </p:cNvPr>
          <p:cNvPicPr>
            <a:picLocks noChangeAspect="1"/>
          </p:cNvPicPr>
          <p:nvPr/>
        </p:nvPicPr>
        <p:blipFill>
          <a:blip r:embed="rId5"/>
          <a:stretch>
            <a:fillRect/>
          </a:stretch>
        </p:blipFill>
        <p:spPr>
          <a:xfrm>
            <a:off x="1936908" y="6440668"/>
            <a:ext cx="508000" cy="508000"/>
          </a:xfrm>
          <a:prstGeom prst="rect">
            <a:avLst/>
          </a:prstGeom>
        </p:spPr>
      </p:pic>
      <p:pic>
        <p:nvPicPr>
          <p:cNvPr id="22" name="Image 21">
            <a:extLst>
              <a:ext uri="{FF2B5EF4-FFF2-40B4-BE49-F238E27FC236}">
                <a16:creationId xmlns:a16="http://schemas.microsoft.com/office/drawing/2014/main" id="{DA108733-9FF6-ADC2-8BC0-FC844F7AE4A0}"/>
              </a:ext>
            </a:extLst>
          </p:cNvPr>
          <p:cNvPicPr>
            <a:picLocks noChangeAspect="1"/>
          </p:cNvPicPr>
          <p:nvPr/>
        </p:nvPicPr>
        <p:blipFill>
          <a:blip r:embed="rId6"/>
          <a:stretch>
            <a:fillRect/>
          </a:stretch>
        </p:blipFill>
        <p:spPr>
          <a:xfrm>
            <a:off x="1936908" y="4126946"/>
            <a:ext cx="508000" cy="508000"/>
          </a:xfrm>
          <a:prstGeom prst="rect">
            <a:avLst/>
          </a:prstGeom>
        </p:spPr>
      </p:pic>
      <p:pic>
        <p:nvPicPr>
          <p:cNvPr id="48" name="Image 47">
            <a:extLst>
              <a:ext uri="{FF2B5EF4-FFF2-40B4-BE49-F238E27FC236}">
                <a16:creationId xmlns:a16="http://schemas.microsoft.com/office/drawing/2014/main" id="{79845373-11F3-0864-6B1B-1393D3572553}"/>
              </a:ext>
            </a:extLst>
          </p:cNvPr>
          <p:cNvPicPr>
            <a:picLocks noChangeAspect="1"/>
          </p:cNvPicPr>
          <p:nvPr/>
        </p:nvPicPr>
        <p:blipFill>
          <a:blip r:embed="rId5"/>
          <a:stretch>
            <a:fillRect/>
          </a:stretch>
        </p:blipFill>
        <p:spPr>
          <a:xfrm>
            <a:off x="1875705" y="2168885"/>
            <a:ext cx="508000" cy="508000"/>
          </a:xfrm>
          <a:prstGeom prst="rect">
            <a:avLst/>
          </a:prstGeom>
        </p:spPr>
      </p:pic>
      <p:pic>
        <p:nvPicPr>
          <p:cNvPr id="2" name="Image 1"/>
          <p:cNvPicPr>
            <a:picLocks noChangeAspect="1"/>
          </p:cNvPicPr>
          <p:nvPr/>
        </p:nvPicPr>
        <p:blipFill>
          <a:blip r:embed="rId7"/>
          <a:stretch>
            <a:fillRect/>
          </a:stretch>
        </p:blipFill>
        <p:spPr>
          <a:xfrm>
            <a:off x="2802657" y="2757466"/>
            <a:ext cx="398978" cy="398978"/>
          </a:xfrm>
          <a:prstGeom prst="rect">
            <a:avLst/>
          </a:prstGeom>
        </p:spPr>
      </p:pic>
      <p:pic>
        <p:nvPicPr>
          <p:cNvPr id="5" name="Image 4"/>
          <p:cNvPicPr>
            <a:picLocks noChangeAspect="1"/>
          </p:cNvPicPr>
          <p:nvPr/>
        </p:nvPicPr>
        <p:blipFill>
          <a:blip r:embed="rId8"/>
          <a:stretch>
            <a:fillRect/>
          </a:stretch>
        </p:blipFill>
        <p:spPr>
          <a:xfrm>
            <a:off x="3650483" y="2747748"/>
            <a:ext cx="398979" cy="398979"/>
          </a:xfrm>
          <a:prstGeom prst="rect">
            <a:avLst/>
          </a:prstGeom>
        </p:spPr>
      </p:pic>
      <p:pic>
        <p:nvPicPr>
          <p:cNvPr id="7" name="Image 6"/>
          <p:cNvPicPr>
            <a:picLocks noChangeAspect="1"/>
          </p:cNvPicPr>
          <p:nvPr/>
        </p:nvPicPr>
        <p:blipFill>
          <a:blip r:embed="rId9"/>
          <a:stretch>
            <a:fillRect/>
          </a:stretch>
        </p:blipFill>
        <p:spPr>
          <a:xfrm>
            <a:off x="4571366" y="2738031"/>
            <a:ext cx="418413" cy="418413"/>
          </a:xfrm>
          <a:prstGeom prst="rect">
            <a:avLst/>
          </a:prstGeom>
        </p:spPr>
      </p:pic>
      <p:pic>
        <p:nvPicPr>
          <p:cNvPr id="20" name="Image 19"/>
          <p:cNvPicPr>
            <a:picLocks noChangeAspect="1"/>
          </p:cNvPicPr>
          <p:nvPr/>
        </p:nvPicPr>
        <p:blipFill>
          <a:blip r:embed="rId10"/>
          <a:stretch>
            <a:fillRect/>
          </a:stretch>
        </p:blipFill>
        <p:spPr>
          <a:xfrm>
            <a:off x="5419193" y="2729061"/>
            <a:ext cx="436352" cy="436352"/>
          </a:xfrm>
          <a:prstGeom prst="rect">
            <a:avLst/>
          </a:prstGeom>
        </p:spPr>
      </p:pic>
      <p:graphicFrame>
        <p:nvGraphicFramePr>
          <p:cNvPr id="43" name="Tableau 4">
            <a:extLst>
              <a:ext uri="{FF2B5EF4-FFF2-40B4-BE49-F238E27FC236}">
                <a16:creationId xmlns:a16="http://schemas.microsoft.com/office/drawing/2014/main" id="{68A4F955-84E7-4A18-9C7F-590649D3C604}"/>
              </a:ext>
            </a:extLst>
          </p:cNvPr>
          <p:cNvGraphicFramePr>
            <a:graphicFrameLocks noGrp="1"/>
          </p:cNvGraphicFramePr>
          <p:nvPr>
            <p:extLst>
              <p:ext uri="{D42A27DB-BD31-4B8C-83A1-F6EECF244321}">
                <p14:modId xmlns:p14="http://schemas.microsoft.com/office/powerpoint/2010/main" val="2026940056"/>
              </p:ext>
            </p:extLst>
          </p:nvPr>
        </p:nvGraphicFramePr>
        <p:xfrm>
          <a:off x="2691239" y="4821169"/>
          <a:ext cx="4860498" cy="1463040"/>
        </p:xfrm>
        <a:graphic>
          <a:graphicData uri="http://schemas.openxmlformats.org/drawingml/2006/table">
            <a:tbl>
              <a:tblPr firstRow="1" bandRow="1">
                <a:tableStyleId>{5C22544A-7EE6-4342-B048-85BDC9FD1C3A}</a:tableStyleId>
              </a:tblPr>
              <a:tblGrid>
                <a:gridCol w="1995061">
                  <a:extLst>
                    <a:ext uri="{9D8B030D-6E8A-4147-A177-3AD203B41FA5}">
                      <a16:colId xmlns:a16="http://schemas.microsoft.com/office/drawing/2014/main" val="850542142"/>
                    </a:ext>
                  </a:extLst>
                </a:gridCol>
                <a:gridCol w="2865437">
                  <a:extLst>
                    <a:ext uri="{9D8B030D-6E8A-4147-A177-3AD203B41FA5}">
                      <a16:colId xmlns:a16="http://schemas.microsoft.com/office/drawing/2014/main" val="3297630517"/>
                    </a:ext>
                  </a:extLst>
                </a:gridCol>
              </a:tblGrid>
              <a:tr h="0">
                <a:tc>
                  <a:txBody>
                    <a:bodyPr/>
                    <a:lstStyle/>
                    <a:p>
                      <a:r>
                        <a:rPr lang="fr-FR" sz="1000" dirty="0">
                          <a:latin typeface="Roboto" panose="02000000000000000000" pitchFamily="2" charset="0"/>
                          <a:ea typeface="Roboto" panose="02000000000000000000" pitchFamily="2" charset="0"/>
                        </a:rPr>
                        <a:t>Paroles de la chanson</a:t>
                      </a:r>
                    </a:p>
                  </a:txBody>
                  <a:tcPr>
                    <a:solidFill>
                      <a:srgbClr val="A879A8"/>
                    </a:solidFill>
                  </a:tcPr>
                </a:tc>
                <a:tc>
                  <a:txBody>
                    <a:bodyPr/>
                    <a:lstStyle/>
                    <a:p>
                      <a:r>
                        <a:rPr lang="fr-FR" sz="1000" dirty="0">
                          <a:latin typeface="Roboto" panose="02000000000000000000" pitchFamily="2" charset="0"/>
                          <a:ea typeface="Roboto" panose="02000000000000000000" pitchFamily="2" charset="0"/>
                        </a:rPr>
                        <a:t>Phrases équivalentes</a:t>
                      </a:r>
                    </a:p>
                  </a:txBody>
                  <a:tcPr>
                    <a:solidFill>
                      <a:srgbClr val="A879A8"/>
                    </a:solidFill>
                  </a:tcPr>
                </a:tc>
                <a:extLst>
                  <a:ext uri="{0D108BD9-81ED-4DB2-BD59-A6C34878D82A}">
                    <a16:rowId xmlns:a16="http://schemas.microsoft.com/office/drawing/2014/main" val="4197516006"/>
                  </a:ext>
                </a:extLst>
              </a:tr>
              <a:tr h="236861">
                <a:tc>
                  <a:txBody>
                    <a:bodyPr/>
                    <a:lstStyle/>
                    <a:p>
                      <a:r>
                        <a:rPr lang="fr-FR" sz="1000" dirty="0">
                          <a:latin typeface="Roboto" panose="02000000000000000000" pitchFamily="2" charset="0"/>
                          <a:ea typeface="Roboto" panose="02000000000000000000" pitchFamily="2" charset="0"/>
                        </a:rPr>
                        <a:t>1. Le temps </a:t>
                      </a:r>
                      <a:r>
                        <a:rPr lang="fr-FR" sz="1000" b="1" dirty="0">
                          <a:latin typeface="Roboto" panose="02000000000000000000" pitchFamily="2" charset="0"/>
                          <a:ea typeface="Roboto" panose="02000000000000000000" pitchFamily="2" charset="0"/>
                        </a:rPr>
                        <a:t>m’a réparé</a:t>
                      </a:r>
                      <a:r>
                        <a:rPr lang="fr-FR" sz="1000" dirty="0">
                          <a:latin typeface="Roboto" panose="02000000000000000000" pitchFamily="2" charset="0"/>
                          <a:ea typeface="Roboto" panose="02000000000000000000" pitchFamily="2" charset="0"/>
                        </a:rPr>
                        <a:t>.</a:t>
                      </a:r>
                    </a:p>
                  </a:txBody>
                  <a:tcPr>
                    <a:solidFill>
                      <a:schemeClr val="bg1"/>
                    </a:solidFill>
                  </a:tcPr>
                </a:tc>
                <a:tc>
                  <a:txBody>
                    <a:bodyPr/>
                    <a:lstStyle/>
                    <a:p>
                      <a:r>
                        <a:rPr lang="fr-FR" sz="1000" dirty="0">
                          <a:latin typeface="Roboto" panose="02000000000000000000" pitchFamily="2" charset="0"/>
                          <a:ea typeface="Roboto" panose="02000000000000000000" pitchFamily="2" charset="0"/>
                        </a:rPr>
                        <a:t>a. La situation </a:t>
                      </a:r>
                      <a:r>
                        <a:rPr lang="fr-FR" sz="1000" b="1" dirty="0">
                          <a:latin typeface="Roboto" panose="02000000000000000000" pitchFamily="2" charset="0"/>
                          <a:ea typeface="Roboto" panose="02000000000000000000" pitchFamily="2" charset="0"/>
                        </a:rPr>
                        <a:t>s’est</a:t>
                      </a:r>
                      <a:r>
                        <a:rPr lang="fr-FR" sz="1000" dirty="0">
                          <a:latin typeface="Roboto" panose="02000000000000000000" pitchFamily="2" charset="0"/>
                          <a:ea typeface="Roboto" panose="02000000000000000000" pitchFamily="2" charset="0"/>
                        </a:rPr>
                        <a:t> </a:t>
                      </a:r>
                      <a:r>
                        <a:rPr lang="fr-FR" sz="1000" b="1" dirty="0">
                          <a:latin typeface="Roboto" panose="02000000000000000000" pitchFamily="2" charset="0"/>
                          <a:ea typeface="Roboto" panose="02000000000000000000" pitchFamily="2" charset="0"/>
                        </a:rPr>
                        <a:t>améliorée</a:t>
                      </a:r>
                      <a:r>
                        <a:rPr lang="fr-FR" sz="1000" dirty="0">
                          <a:latin typeface="Roboto" panose="02000000000000000000" pitchFamily="2" charset="0"/>
                          <a:ea typeface="Roboto" panose="02000000000000000000" pitchFamily="2" charset="0"/>
                        </a:rPr>
                        <a:t>.</a:t>
                      </a:r>
                    </a:p>
                  </a:txBody>
                  <a:tcPr>
                    <a:solidFill>
                      <a:schemeClr val="bg1"/>
                    </a:solidFill>
                  </a:tcPr>
                </a:tc>
                <a:extLst>
                  <a:ext uri="{0D108BD9-81ED-4DB2-BD59-A6C34878D82A}">
                    <a16:rowId xmlns:a16="http://schemas.microsoft.com/office/drawing/2014/main" val="1145351237"/>
                  </a:ext>
                </a:extLst>
              </a:tr>
              <a:tr h="236861">
                <a:tc>
                  <a:txBody>
                    <a:bodyPr/>
                    <a:lstStyle/>
                    <a:p>
                      <a:r>
                        <a:rPr lang="fr-FR" sz="1000" dirty="0">
                          <a:latin typeface="Roboto" panose="02000000000000000000" pitchFamily="2" charset="0"/>
                          <a:ea typeface="Roboto" panose="02000000000000000000" pitchFamily="2" charset="0"/>
                        </a:rPr>
                        <a:t>2. Plus rien </a:t>
                      </a:r>
                      <a:r>
                        <a:rPr lang="fr-FR" sz="1000" b="1" dirty="0">
                          <a:latin typeface="Roboto" panose="02000000000000000000" pitchFamily="2" charset="0"/>
                          <a:ea typeface="Roboto" panose="02000000000000000000" pitchFamily="2" charset="0"/>
                        </a:rPr>
                        <a:t>n’est</a:t>
                      </a:r>
                      <a:r>
                        <a:rPr lang="fr-FR" sz="1000" dirty="0">
                          <a:latin typeface="Roboto" panose="02000000000000000000" pitchFamily="2" charset="0"/>
                          <a:ea typeface="Roboto" panose="02000000000000000000" pitchFamily="2" charset="0"/>
                        </a:rPr>
                        <a:t> </a:t>
                      </a:r>
                      <a:r>
                        <a:rPr lang="fr-FR" sz="1000" b="1" dirty="0">
                          <a:latin typeface="Roboto" panose="02000000000000000000" pitchFamily="2" charset="0"/>
                          <a:ea typeface="Roboto" panose="02000000000000000000" pitchFamily="2" charset="0"/>
                        </a:rPr>
                        <a:t>comme avant</a:t>
                      </a:r>
                      <a:r>
                        <a:rPr lang="fr-FR" sz="1000" dirty="0">
                          <a:latin typeface="Roboto" panose="02000000000000000000" pitchFamily="2" charset="0"/>
                          <a:ea typeface="Roboto" panose="02000000000000000000" pitchFamily="2" charset="0"/>
                        </a:rPr>
                        <a:t>.</a:t>
                      </a:r>
                    </a:p>
                  </a:txBody>
                  <a:tcPr>
                    <a:solidFill>
                      <a:schemeClr val="bg1"/>
                    </a:solidFill>
                  </a:tcPr>
                </a:tc>
                <a:tc>
                  <a:txBody>
                    <a:bodyPr/>
                    <a:lstStyle/>
                    <a:p>
                      <a:r>
                        <a:rPr lang="fr-FR" sz="1000" dirty="0">
                          <a:latin typeface="Roboto" panose="02000000000000000000" pitchFamily="2" charset="0"/>
                          <a:ea typeface="Roboto" panose="02000000000000000000" pitchFamily="2" charset="0"/>
                        </a:rPr>
                        <a:t>b. On </a:t>
                      </a:r>
                      <a:r>
                        <a:rPr lang="fr-FR" sz="1000" b="1" dirty="0">
                          <a:latin typeface="Roboto" panose="02000000000000000000" pitchFamily="2" charset="0"/>
                          <a:ea typeface="Roboto" panose="02000000000000000000" pitchFamily="2" charset="0"/>
                        </a:rPr>
                        <a:t>m’a fait du bien</a:t>
                      </a:r>
                      <a:r>
                        <a:rPr lang="fr-FR" sz="1000" dirty="0">
                          <a:latin typeface="Roboto" panose="02000000000000000000" pitchFamily="2" charset="0"/>
                          <a:ea typeface="Roboto" panose="02000000000000000000" pitchFamily="2" charset="0"/>
                        </a:rPr>
                        <a:t>.</a:t>
                      </a:r>
                    </a:p>
                  </a:txBody>
                  <a:tcPr>
                    <a:solidFill>
                      <a:schemeClr val="bg1"/>
                    </a:solidFill>
                  </a:tcPr>
                </a:tc>
                <a:extLst>
                  <a:ext uri="{0D108BD9-81ED-4DB2-BD59-A6C34878D82A}">
                    <a16:rowId xmlns:a16="http://schemas.microsoft.com/office/drawing/2014/main" val="704740353"/>
                  </a:ext>
                </a:extLst>
              </a:tr>
              <a:tr h="236861">
                <a:tc>
                  <a:txBody>
                    <a:bodyPr/>
                    <a:lstStyle/>
                    <a:p>
                      <a:r>
                        <a:rPr lang="fr-FR" sz="1000" dirty="0">
                          <a:latin typeface="Roboto" panose="02000000000000000000" pitchFamily="2" charset="0"/>
                          <a:ea typeface="Roboto" panose="02000000000000000000" pitchFamily="2" charset="0"/>
                        </a:rPr>
                        <a:t>3. Quelqu’un </a:t>
                      </a:r>
                      <a:r>
                        <a:rPr lang="fr-FR" sz="1000" b="1" dirty="0">
                          <a:latin typeface="Roboto" panose="02000000000000000000" pitchFamily="2" charset="0"/>
                          <a:ea typeface="Roboto" panose="02000000000000000000" pitchFamily="2" charset="0"/>
                        </a:rPr>
                        <a:t>m’a </a:t>
                      </a:r>
                      <a:r>
                        <a:rPr lang="fr-FR" sz="1000" b="0" i="0" dirty="0">
                          <a:latin typeface="Roboto" panose="02000000000000000000" pitchFamily="2" charset="0"/>
                          <a:ea typeface="Roboto" panose="02000000000000000000" pitchFamily="2" charset="0"/>
                        </a:rPr>
                        <a:t>déjà</a:t>
                      </a:r>
                      <a:r>
                        <a:rPr lang="fr-FR" sz="1000" b="1" dirty="0">
                          <a:latin typeface="Roboto" panose="02000000000000000000" pitchFamily="2" charset="0"/>
                          <a:ea typeface="Roboto" panose="02000000000000000000" pitchFamily="2" charset="0"/>
                        </a:rPr>
                        <a:t> soigné.</a:t>
                      </a:r>
                    </a:p>
                  </a:txBody>
                  <a:tcPr>
                    <a:solidFill>
                      <a:schemeClr val="bg1"/>
                    </a:solidFill>
                  </a:tcPr>
                </a:tc>
                <a:tc>
                  <a:txBody>
                    <a:bodyPr/>
                    <a:lstStyle/>
                    <a:p>
                      <a:r>
                        <a:rPr lang="fr-FR" sz="1000" dirty="0">
                          <a:latin typeface="Roboto" panose="02000000000000000000" pitchFamily="2" charset="0"/>
                          <a:ea typeface="Roboto" panose="02000000000000000000" pitchFamily="2" charset="0"/>
                        </a:rPr>
                        <a:t>c. </a:t>
                      </a:r>
                      <a:r>
                        <a:rPr lang="fr-FR" sz="1000" b="1" dirty="0">
                          <a:latin typeface="Roboto" panose="02000000000000000000" pitchFamily="2" charset="0"/>
                          <a:ea typeface="Roboto" panose="02000000000000000000" pitchFamily="2" charset="0"/>
                        </a:rPr>
                        <a:t>Je vais mieux </a:t>
                      </a:r>
                      <a:r>
                        <a:rPr lang="fr-FR" sz="1000" dirty="0">
                          <a:latin typeface="Roboto" panose="02000000000000000000" pitchFamily="2" charset="0"/>
                          <a:ea typeface="Roboto" panose="02000000000000000000" pitchFamily="2" charset="0"/>
                        </a:rPr>
                        <a:t>aujourd’hui qu’hier. </a:t>
                      </a:r>
                    </a:p>
                  </a:txBody>
                  <a:tcPr>
                    <a:solidFill>
                      <a:schemeClr val="bg1"/>
                    </a:solidFill>
                  </a:tcPr>
                </a:tc>
                <a:extLst>
                  <a:ext uri="{0D108BD9-81ED-4DB2-BD59-A6C34878D82A}">
                    <a16:rowId xmlns:a16="http://schemas.microsoft.com/office/drawing/2014/main" val="2248747140"/>
                  </a:ext>
                </a:extLst>
              </a:tr>
              <a:tr h="236861">
                <a:tc>
                  <a:txBody>
                    <a:bodyPr/>
                    <a:lstStyle/>
                    <a:p>
                      <a:r>
                        <a:rPr lang="fr-FR" sz="1000" dirty="0">
                          <a:latin typeface="Roboto" panose="02000000000000000000" pitchFamily="2" charset="0"/>
                          <a:ea typeface="Roboto" panose="02000000000000000000" pitchFamily="2" charset="0"/>
                        </a:rPr>
                        <a:t>4. Le vent </a:t>
                      </a:r>
                      <a:r>
                        <a:rPr lang="fr-FR" sz="1000" b="1" dirty="0">
                          <a:latin typeface="Roboto" panose="02000000000000000000" pitchFamily="2" charset="0"/>
                          <a:ea typeface="Roboto" panose="02000000000000000000" pitchFamily="2" charset="0"/>
                        </a:rPr>
                        <a:t>a bien tourné</a:t>
                      </a:r>
                      <a:r>
                        <a:rPr lang="fr-FR" sz="1000" dirty="0">
                          <a:latin typeface="Roboto" panose="02000000000000000000" pitchFamily="2" charset="0"/>
                          <a:ea typeface="Roboto" panose="02000000000000000000" pitchFamily="2" charset="0"/>
                        </a:rPr>
                        <a:t>.</a:t>
                      </a:r>
                    </a:p>
                  </a:txBody>
                  <a:tcPr>
                    <a:solidFill>
                      <a:schemeClr val="bg1"/>
                    </a:solidFill>
                  </a:tcPr>
                </a:tc>
                <a:tc>
                  <a:txBody>
                    <a:bodyPr/>
                    <a:lstStyle/>
                    <a:p>
                      <a:r>
                        <a:rPr lang="fr-FR" sz="1000" dirty="0">
                          <a:latin typeface="Roboto" panose="02000000000000000000" pitchFamily="2" charset="0"/>
                          <a:ea typeface="Roboto" panose="02000000000000000000" pitchFamily="2" charset="0"/>
                        </a:rPr>
                        <a:t>d. Je n’ai pas de </a:t>
                      </a:r>
                      <a:r>
                        <a:rPr lang="fr-FR" sz="1000" b="1" dirty="0">
                          <a:latin typeface="Roboto" panose="02000000000000000000" pitchFamily="2" charset="0"/>
                          <a:ea typeface="Roboto" panose="02000000000000000000" pitchFamily="2" charset="0"/>
                        </a:rPr>
                        <a:t>temps à perdre </a:t>
                      </a:r>
                      <a:r>
                        <a:rPr lang="fr-FR" sz="1000" dirty="0">
                          <a:latin typeface="Roboto" panose="02000000000000000000" pitchFamily="2" charset="0"/>
                          <a:ea typeface="Roboto" panose="02000000000000000000" pitchFamily="2" charset="0"/>
                        </a:rPr>
                        <a:t>avec toi.</a:t>
                      </a:r>
                    </a:p>
                  </a:txBody>
                  <a:tcPr>
                    <a:solidFill>
                      <a:schemeClr val="bg1"/>
                    </a:solidFill>
                  </a:tcPr>
                </a:tc>
                <a:extLst>
                  <a:ext uri="{0D108BD9-81ED-4DB2-BD59-A6C34878D82A}">
                    <a16:rowId xmlns:a16="http://schemas.microsoft.com/office/drawing/2014/main" val="3438266776"/>
                  </a:ext>
                </a:extLst>
              </a:tr>
              <a:tr h="236861">
                <a:tc>
                  <a:txBody>
                    <a:bodyPr/>
                    <a:lstStyle/>
                    <a:p>
                      <a:r>
                        <a:rPr lang="fr-FR" sz="1000" dirty="0">
                          <a:latin typeface="Roboto" panose="02000000000000000000" pitchFamily="2" charset="0"/>
                          <a:ea typeface="Roboto" panose="02000000000000000000" pitchFamily="2" charset="0"/>
                        </a:rPr>
                        <a:t>5. Ne </a:t>
                      </a:r>
                      <a:r>
                        <a:rPr lang="fr-FR" sz="1000" b="1" dirty="0">
                          <a:latin typeface="Roboto" panose="02000000000000000000" pitchFamily="2" charset="0"/>
                          <a:ea typeface="Roboto" panose="02000000000000000000" pitchFamily="2" charset="0"/>
                        </a:rPr>
                        <a:t>gaspille</a:t>
                      </a:r>
                      <a:r>
                        <a:rPr lang="fr-FR" sz="1000" dirty="0">
                          <a:latin typeface="Roboto" panose="02000000000000000000" pitchFamily="2" charset="0"/>
                          <a:ea typeface="Roboto" panose="02000000000000000000" pitchFamily="2" charset="0"/>
                        </a:rPr>
                        <a:t> pas mon temps.</a:t>
                      </a:r>
                    </a:p>
                  </a:txBody>
                  <a:tcPr>
                    <a:solidFill>
                      <a:schemeClr val="bg1"/>
                    </a:solidFill>
                  </a:tcPr>
                </a:tc>
                <a:tc>
                  <a:txBody>
                    <a:bodyPr/>
                    <a:lstStyle/>
                    <a:p>
                      <a:r>
                        <a:rPr lang="fr-FR" sz="1000" dirty="0">
                          <a:latin typeface="Roboto" panose="02000000000000000000" pitchFamily="2" charset="0"/>
                          <a:ea typeface="Roboto" panose="02000000000000000000" pitchFamily="2" charset="0"/>
                        </a:rPr>
                        <a:t>e. Tout </a:t>
                      </a:r>
                      <a:r>
                        <a:rPr lang="fr-FR" sz="1000" b="1" dirty="0">
                          <a:latin typeface="Roboto" panose="02000000000000000000" pitchFamily="2" charset="0"/>
                          <a:ea typeface="Roboto" panose="02000000000000000000" pitchFamily="2" charset="0"/>
                        </a:rPr>
                        <a:t>est</a:t>
                      </a:r>
                      <a:r>
                        <a:rPr lang="fr-FR" sz="1000" dirty="0">
                          <a:latin typeface="Roboto" panose="02000000000000000000" pitchFamily="2" charset="0"/>
                          <a:ea typeface="Roboto" panose="02000000000000000000" pitchFamily="2" charset="0"/>
                        </a:rPr>
                        <a:t> </a:t>
                      </a:r>
                      <a:r>
                        <a:rPr lang="fr-FR" sz="1000" b="1" dirty="0">
                          <a:latin typeface="Roboto" panose="02000000000000000000" pitchFamily="2" charset="0"/>
                          <a:ea typeface="Roboto" panose="02000000000000000000" pitchFamily="2" charset="0"/>
                        </a:rPr>
                        <a:t>différent</a:t>
                      </a:r>
                      <a:r>
                        <a:rPr lang="fr-FR" sz="1000" dirty="0">
                          <a:latin typeface="Roboto" panose="02000000000000000000" pitchFamily="2" charset="0"/>
                          <a:ea typeface="Roboto" panose="02000000000000000000" pitchFamily="2" charset="0"/>
                        </a:rPr>
                        <a:t> à présent. </a:t>
                      </a:r>
                    </a:p>
                  </a:txBody>
                  <a:tcPr>
                    <a:solidFill>
                      <a:schemeClr val="bg1"/>
                    </a:solidFill>
                  </a:tcPr>
                </a:tc>
                <a:extLst>
                  <a:ext uri="{0D108BD9-81ED-4DB2-BD59-A6C34878D82A}">
                    <a16:rowId xmlns:a16="http://schemas.microsoft.com/office/drawing/2014/main" val="3167494358"/>
                  </a:ext>
                </a:extLst>
              </a:tr>
            </a:tbl>
          </a:graphicData>
        </a:graphic>
      </p:graphicFrame>
      <p:pic>
        <p:nvPicPr>
          <p:cNvPr id="3" name="Image 2">
            <a:extLst>
              <a:ext uri="{FF2B5EF4-FFF2-40B4-BE49-F238E27FC236}">
                <a16:creationId xmlns:a16="http://schemas.microsoft.com/office/drawing/2014/main" id="{273F41E1-F3B4-911F-F811-74D6DA0C9CD8}"/>
              </a:ext>
            </a:extLst>
          </p:cNvPr>
          <p:cNvPicPr>
            <a:picLocks noChangeAspect="1"/>
          </p:cNvPicPr>
          <p:nvPr/>
        </p:nvPicPr>
        <p:blipFill>
          <a:blip r:embed="rId11"/>
          <a:srcRect/>
          <a:stretch/>
        </p:blipFill>
        <p:spPr>
          <a:xfrm>
            <a:off x="0" y="10098176"/>
            <a:ext cx="7559675" cy="591295"/>
          </a:xfrm>
          <a:prstGeom prst="rect">
            <a:avLst/>
          </a:prstGeom>
        </p:spPr>
      </p:pic>
    </p:spTree>
    <p:custDataLst>
      <p:tags r:id="rId1"/>
    </p:custDataLst>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2AB4C5-B9BC-C021-7ED1-9808FFD6D7B6}"/>
              </a:ext>
            </a:extLst>
          </p:cNvPr>
          <p:cNvPicPr>
            <a:picLocks noChangeAspect="1"/>
          </p:cNvPicPr>
          <p:nvPr/>
        </p:nvPicPr>
        <p:blipFill>
          <a:blip r:embed="rId3"/>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656425676"/>
              </p:ext>
            </p:extLst>
          </p:nvPr>
        </p:nvGraphicFramePr>
        <p:xfrm>
          <a:off x="864394" y="964406"/>
          <a:ext cx="6463685" cy="9359626"/>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592023">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10449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fr-FR" sz="1000" b="0" i="0" kern="1300" baseline="0" dirty="0">
                        <a:solidFill>
                          <a:schemeClr val="dk1"/>
                        </a:solidFill>
                        <a:effectLst/>
                        <a:latin typeface="Roboto" panose="02000000000000000000" pitchFamily="2" charset="0"/>
                        <a:ea typeface="+mn-ea"/>
                        <a:cs typeface="+mn-cs"/>
                      </a:endParaRPr>
                    </a:p>
                    <a:p>
                      <a:pPr algn="l">
                        <a:lnSpc>
                          <a:spcPts val="1300"/>
                        </a:lnSpc>
                      </a:pPr>
                      <a:r>
                        <a:rPr lang="fr-FR" sz="1000" b="0" i="1" kern="1300" baseline="0" dirty="0">
                          <a:solidFill>
                            <a:schemeClr val="tx1"/>
                          </a:solidFill>
                          <a:latin typeface="Roboto Medium" panose="02000000000000000000" pitchFamily="2" charset="0"/>
                          <a:ea typeface="Roboto Medium" panose="02000000000000000000" pitchFamily="2" charset="0"/>
                        </a:rPr>
                        <a:t>En petits groupes. </a:t>
                      </a:r>
                      <a:endParaRPr lang="fr-FR" sz="1000" b="0" kern="1300" baseline="0" dirty="0">
                        <a:solidFill>
                          <a:schemeClr val="tx1"/>
                        </a:solidFill>
                        <a:latin typeface="Roboto Medium" panose="02000000000000000000" pitchFamily="2" charset="0"/>
                        <a:ea typeface="Roboto Medium" panose="02000000000000000000" pitchFamily="2" charset="0"/>
                      </a:endParaRPr>
                    </a:p>
                    <a:p>
                      <a:pPr marL="0" indent="0" algn="l">
                        <a:lnSpc>
                          <a:spcPts val="1300"/>
                        </a:lnSpc>
                        <a:buNone/>
                      </a:pPr>
                      <a:r>
                        <a:rPr lang="fr-FR" sz="1000" b="0" kern="1300" baseline="0" dirty="0">
                          <a:solidFill>
                            <a:schemeClr val="tx1"/>
                          </a:solidFill>
                          <a:latin typeface="Roboto" panose="02000000000000000000" pitchFamily="2" charset="0"/>
                          <a:ea typeface="Roboto" panose="02000000000000000000" pitchFamily="2" charset="0"/>
                        </a:rPr>
                        <a:t>1. Lisez le proverbe suivant. Êtes-vous d’accord ? Justifiez.</a:t>
                      </a:r>
                    </a:p>
                    <a:p>
                      <a:pPr marL="0" indent="0" algn="l">
                        <a:lnSpc>
                          <a:spcPts val="1300"/>
                        </a:lnSpc>
                        <a:buNone/>
                      </a:pPr>
                      <a:endParaRPr lang="fr-FR" sz="1000" b="1" kern="1300" baseline="0" dirty="0">
                        <a:solidFill>
                          <a:schemeClr val="tx1"/>
                        </a:solidFill>
                        <a:latin typeface="Roboto" panose="02000000000000000000" pitchFamily="2" charset="0"/>
                        <a:ea typeface="Roboto" panose="02000000000000000000" pitchFamily="2" charset="0"/>
                      </a:endParaRPr>
                    </a:p>
                    <a:p>
                      <a:pPr marL="0" indent="0" algn="ctr">
                        <a:lnSpc>
                          <a:spcPts val="1300"/>
                        </a:lnSpc>
                        <a:buNone/>
                      </a:pPr>
                      <a:r>
                        <a:rPr lang="fr-FR" sz="1400" b="0" i="1" kern="1300" baseline="0" dirty="0">
                          <a:solidFill>
                            <a:schemeClr val="tx1"/>
                          </a:solidFill>
                          <a:latin typeface="Comic Sans MS" panose="030F0702030302020204" pitchFamily="66" charset="0"/>
                          <a:ea typeface="Roboto" panose="02000000000000000000" pitchFamily="2" charset="0"/>
                        </a:rPr>
                        <a:t>Le temps guérit les peines.</a:t>
                      </a:r>
                    </a:p>
                    <a:p>
                      <a:pPr marL="0" indent="0" algn="l">
                        <a:lnSpc>
                          <a:spcPts val="1300"/>
                        </a:lnSpc>
                        <a:buNone/>
                      </a:pPr>
                      <a:endParaRPr lang="fr-FR" sz="1000" b="1" kern="1300" baseline="0" dirty="0">
                        <a:solidFill>
                          <a:schemeClr val="tx1"/>
                        </a:solidFill>
                        <a:latin typeface="Roboto" panose="02000000000000000000" pitchFamily="2" charset="0"/>
                        <a:ea typeface="Roboto" panose="02000000000000000000" pitchFamily="2" charset="0"/>
                      </a:endParaRPr>
                    </a:p>
                    <a:p>
                      <a:pPr marL="0" indent="0" algn="l">
                        <a:lnSpc>
                          <a:spcPts val="1300"/>
                        </a:lnSpc>
                        <a:buNone/>
                      </a:pPr>
                      <a:r>
                        <a:rPr lang="fr-FR" sz="1400" b="1" kern="1300" baseline="0" dirty="0">
                          <a:solidFill>
                            <a:schemeClr val="tx1"/>
                          </a:solidFill>
                          <a:latin typeface="Roboto" panose="02000000000000000000" pitchFamily="2" charset="0"/>
                          <a:ea typeface="Roboto" panose="02000000000000000000" pitchFamily="2" charset="0"/>
                        </a:rPr>
                        <a:t> </a:t>
                      </a:r>
                      <a:r>
                        <a:rPr lang="fr-FR" sz="1000" b="0" kern="1300" baseline="0" dirty="0">
                          <a:solidFill>
                            <a:schemeClr val="tx1"/>
                          </a:solidFill>
                          <a:latin typeface="Roboto" panose="02000000000000000000" pitchFamily="2" charset="0"/>
                          <a:ea typeface="Roboto" panose="02000000000000000000" pitchFamily="2" charset="0"/>
                        </a:rPr>
                        <a:t>2. Ce proverbe existe-t-il dans votre langue ? </a:t>
                      </a:r>
                    </a:p>
                    <a:p>
                      <a:pPr marL="0" indent="0" algn="l">
                        <a:lnSpc>
                          <a:spcPts val="1300"/>
                        </a:lnSpc>
                        <a:buNone/>
                      </a:pPr>
                      <a:r>
                        <a:rPr lang="fr-FR" sz="1000" b="0" kern="1300" baseline="0" dirty="0">
                          <a:solidFill>
                            <a:schemeClr val="tx1"/>
                          </a:solidFill>
                          <a:latin typeface="Roboto" panose="02000000000000000000" pitchFamily="2" charset="0"/>
                          <a:ea typeface="Roboto" panose="02000000000000000000" pitchFamily="2" charset="0"/>
                        </a:rPr>
                        <a:t>Connaissez-vous d’autres proverbes ou des citations sur le temps et l’amour ?</a:t>
                      </a: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A879A8"/>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0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2773942">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A. Entourez la bonne réponse. </a:t>
                      </a:r>
                    </a:p>
                    <a:p>
                      <a:r>
                        <a:rPr lang="fr-FR" sz="1000" b="0" i="0" kern="1300" baseline="0" dirty="0">
                          <a:solidFill>
                            <a:schemeClr val="dk1"/>
                          </a:solidFill>
                          <a:effectLst/>
                          <a:latin typeface="Roboto Medium" panose="02000000000000000000" pitchFamily="2" charset="0"/>
                          <a:ea typeface="+mn-ea"/>
                          <a:cs typeface="+mn-cs"/>
                        </a:rPr>
                        <a:t>     Écoutez la chanson (jusqu’à 0’28). Selon vous, le style est plutôt :</a:t>
                      </a:r>
                    </a:p>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panose="02000000000000000000" pitchFamily="2" charset="0"/>
                          <a:ea typeface="+mn-ea"/>
                          <a:cs typeface="+mn-cs"/>
                        </a:rPr>
                        <a:t>     romantique               festif               triste               mélancolique</a:t>
                      </a:r>
                    </a:p>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B. Cochez la ou les réponses qui vous correspondent. </a:t>
                      </a:r>
                    </a:p>
                    <a:p>
                      <a:r>
                        <a:rPr lang="fr-FR" sz="1000" b="0" i="0" kern="1300" baseline="0" dirty="0">
                          <a:solidFill>
                            <a:schemeClr val="dk1"/>
                          </a:solidFill>
                          <a:effectLst/>
                          <a:latin typeface="Roboto Medium" panose="02000000000000000000" pitchFamily="2" charset="0"/>
                          <a:ea typeface="+mn-ea"/>
                          <a:cs typeface="+mn-cs"/>
                        </a:rPr>
                        <a:t>Cela vous donne envie de :</a:t>
                      </a:r>
                      <a:br>
                        <a:rPr lang="fr-FR" sz="1000" b="0" i="0" kern="1300" baseline="0" dirty="0">
                          <a:solidFill>
                            <a:schemeClr val="dk1"/>
                          </a:solidFill>
                          <a:effectLst/>
                          <a:latin typeface="Roboto Medium" panose="02000000000000000000" pitchFamily="2" charset="0"/>
                          <a:ea typeface="+mn-ea"/>
                          <a:cs typeface="+mn-cs"/>
                        </a:rPr>
                      </a:br>
                      <a:endParaRPr lang="fr-FR" sz="1000" b="0" i="0" kern="1300" baseline="0" dirty="0">
                        <a:solidFill>
                          <a:schemeClr val="dk1"/>
                        </a:solidFill>
                        <a:effectLst/>
                        <a:latin typeface="Roboto Medium" panose="02000000000000000000" pitchFamily="2" charset="0"/>
                        <a:ea typeface="+mn-ea"/>
                        <a:cs typeface="+mn-cs"/>
                      </a:endParaRP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danser dans la rue.</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chanter sous la douche.</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faire du sport à la salle de gym.</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vous relaxer dans votre baignoire.</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tenir la main de votre amoureux/se.</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autre : ………………………………………………….</a:t>
                      </a:r>
                    </a:p>
                    <a:p>
                      <a:pPr marL="171450" indent="-171450">
                        <a:buFont typeface="Wingdings" pitchFamily="2" charset="2"/>
                        <a:buChar char="q"/>
                      </a:pPr>
                      <a:endParaRPr lang="fr-FR" sz="1000" b="0" i="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C. La chanson commence et finit de la même façon. </a:t>
                      </a:r>
                    </a:p>
                    <a:p>
                      <a:pPr marL="0" indent="0">
                        <a:buFont typeface="Wingdings" pitchFamily="2" charset="2"/>
                        <a:buNone/>
                      </a:pPr>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Aimez-vous cette introduction musicale ? Qu’apporte-t-elle, selon vous ?</a:t>
                      </a:r>
                    </a:p>
                    <a:p>
                      <a:pPr marL="0" indent="0">
                        <a:buFont typeface="Wingdings" pitchFamily="2" charset="2"/>
                        <a:buNone/>
                      </a:pPr>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10752">
                <a:tc rowSpan="3">
                  <a:txBody>
                    <a:bodyPr/>
                    <a:lstStyle/>
                    <a:p>
                      <a:pPr algn="r"/>
                      <a:r>
                        <a:rPr lang="fr-FR" sz="5300" b="1" i="0" baseline="0" dirty="0">
                          <a:solidFill>
                            <a:srgbClr val="A879A8"/>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A. Selon vous, à qui s’adresse le chanteur en utilisant « toi » (« toi là, tu… ») ?</a:t>
                      </a:r>
                    </a:p>
                    <a:p>
                      <a:pPr marL="0" indent="0">
                        <a:buNone/>
                      </a:pPr>
                      <a:r>
                        <a:rPr lang="fr-FR" sz="1000" b="0" kern="1300" baseline="0" dirty="0">
                          <a:solidFill>
                            <a:schemeClr val="dk1"/>
                          </a:solidFill>
                          <a:effectLst/>
                          <a:latin typeface="Roboto" panose="02000000000000000000" pitchFamily="2" charset="0"/>
                          <a:ea typeface="+mn-ea"/>
                          <a:cs typeface="+mn-cs"/>
                        </a:rPr>
                        <a:t>……………………………………………………………………………………………</a:t>
                      </a:r>
                    </a:p>
                    <a:p>
                      <a:pPr marL="0" indent="0">
                        <a:buNone/>
                      </a:pPr>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 (avec les paroles)</a:t>
                      </a:r>
                    </a:p>
                    <a:p>
                      <a:r>
                        <a:rPr lang="fr-FR" sz="1000" b="0" i="0" kern="1300" baseline="0" dirty="0">
                          <a:solidFill>
                            <a:schemeClr val="dk1"/>
                          </a:solidFill>
                          <a:effectLst/>
                          <a:latin typeface="Roboto Medium" panose="02000000000000000000" pitchFamily="2" charset="0"/>
                          <a:ea typeface="+mn-ea"/>
                          <a:cs typeface="+mn-cs"/>
                        </a:rPr>
                        <a:t>1. Retrouvez les paroles équivalentes aux phrases suivantes :</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2. Comment comprenez-vous cet extrait du refrain  : « Quelqu’un m’a déjà soigné » ? Qui est ce « quelqu’un »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a:t>
                      </a:r>
                      <a:br>
                        <a:rPr lang="fr-FR" sz="1000" b="0" kern="1300" baseline="0" dirty="0">
                          <a:solidFill>
                            <a:schemeClr val="dk1"/>
                          </a:solidFill>
                          <a:effectLst/>
                          <a:latin typeface="Roboto" panose="02000000000000000000" pitchFamily="2" charset="0"/>
                          <a:ea typeface="+mn-ea"/>
                          <a:cs typeface="+mn-cs"/>
                        </a:rPr>
                      </a:br>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Le temps » </a:t>
            </a:r>
            <a:r>
              <a:rPr lang="fr-FR" sz="1200" dirty="0">
                <a:latin typeface="Roboto" panose="02000000000000000000" pitchFamily="2" charset="0"/>
                <a:ea typeface="Roboto" panose="02000000000000000000" pitchFamily="2" charset="0"/>
              </a:rPr>
              <a:t>Tayc</a:t>
            </a:r>
          </a:p>
        </p:txBody>
      </p:sp>
      <p:pic>
        <p:nvPicPr>
          <p:cNvPr id="19" name="Image 18">
            <a:extLst>
              <a:ext uri="{FF2B5EF4-FFF2-40B4-BE49-F238E27FC236}">
                <a16:creationId xmlns:a16="http://schemas.microsoft.com/office/drawing/2014/main" id="{297DD925-0B6F-EC48-9FF1-3CDCA7B56591}"/>
              </a:ext>
            </a:extLst>
          </p:cNvPr>
          <p:cNvPicPr>
            <a:picLocks noChangeAspect="1"/>
          </p:cNvPicPr>
          <p:nvPr/>
        </p:nvPicPr>
        <p:blipFill>
          <a:blip r:embed="rId4"/>
          <a:stretch>
            <a:fillRect/>
          </a:stretch>
        </p:blipFill>
        <p:spPr>
          <a:xfrm>
            <a:off x="0" y="5556"/>
            <a:ext cx="2743200" cy="660400"/>
          </a:xfrm>
          <a:prstGeom prst="rect">
            <a:avLst/>
          </a:prstGeom>
        </p:spPr>
      </p:pic>
      <p:pic>
        <p:nvPicPr>
          <p:cNvPr id="44" name="Image 43">
            <a:extLst>
              <a:ext uri="{FF2B5EF4-FFF2-40B4-BE49-F238E27FC236}">
                <a16:creationId xmlns:a16="http://schemas.microsoft.com/office/drawing/2014/main" id="{F8504334-30B3-1770-33F2-4AD8AF1FFA2E}"/>
              </a:ext>
            </a:extLst>
          </p:cNvPr>
          <p:cNvPicPr>
            <a:picLocks noChangeAspect="1"/>
          </p:cNvPicPr>
          <p:nvPr/>
        </p:nvPicPr>
        <p:blipFill>
          <a:blip r:embed="rId5"/>
          <a:stretch>
            <a:fillRect/>
          </a:stretch>
        </p:blipFill>
        <p:spPr>
          <a:xfrm>
            <a:off x="1875704" y="1360114"/>
            <a:ext cx="508000" cy="508000"/>
          </a:xfrm>
          <a:prstGeom prst="rect">
            <a:avLst/>
          </a:prstGeom>
        </p:spPr>
      </p:pic>
      <p:pic>
        <p:nvPicPr>
          <p:cNvPr id="45" name="Image 44">
            <a:extLst>
              <a:ext uri="{FF2B5EF4-FFF2-40B4-BE49-F238E27FC236}">
                <a16:creationId xmlns:a16="http://schemas.microsoft.com/office/drawing/2014/main" id="{ED996990-1B99-5FBC-D8D5-8EC7BA270112}"/>
              </a:ext>
            </a:extLst>
          </p:cNvPr>
          <p:cNvPicPr>
            <a:picLocks noChangeAspect="1"/>
          </p:cNvPicPr>
          <p:nvPr/>
        </p:nvPicPr>
        <p:blipFill>
          <a:blip r:embed="rId6"/>
          <a:stretch>
            <a:fillRect/>
          </a:stretch>
        </p:blipFill>
        <p:spPr>
          <a:xfrm>
            <a:off x="1875705" y="3236485"/>
            <a:ext cx="508000" cy="508000"/>
          </a:xfrm>
          <a:prstGeom prst="rect">
            <a:avLst/>
          </a:prstGeom>
        </p:spPr>
      </p:pic>
      <p:pic>
        <p:nvPicPr>
          <p:cNvPr id="46" name="Image 45">
            <a:extLst>
              <a:ext uri="{FF2B5EF4-FFF2-40B4-BE49-F238E27FC236}">
                <a16:creationId xmlns:a16="http://schemas.microsoft.com/office/drawing/2014/main" id="{CF39C97C-0D76-091D-508F-812E5E11DD79}"/>
              </a:ext>
            </a:extLst>
          </p:cNvPr>
          <p:cNvPicPr>
            <a:picLocks noChangeAspect="1"/>
          </p:cNvPicPr>
          <p:nvPr/>
        </p:nvPicPr>
        <p:blipFill>
          <a:blip r:embed="rId7"/>
          <a:stretch>
            <a:fillRect/>
          </a:stretch>
        </p:blipFill>
        <p:spPr>
          <a:xfrm>
            <a:off x="1875704" y="6599263"/>
            <a:ext cx="508000" cy="508000"/>
          </a:xfrm>
          <a:prstGeom prst="rect">
            <a:avLst/>
          </a:prstGeom>
        </p:spPr>
      </p:pic>
      <p:pic>
        <p:nvPicPr>
          <p:cNvPr id="2" name="Image 1"/>
          <p:cNvPicPr>
            <a:picLocks noChangeAspect="1"/>
          </p:cNvPicPr>
          <p:nvPr/>
        </p:nvPicPr>
        <p:blipFill rotWithShape="1">
          <a:blip r:embed="rId8"/>
          <a:srcRect r="7653"/>
          <a:stretch/>
        </p:blipFill>
        <p:spPr>
          <a:xfrm>
            <a:off x="2691309" y="7793704"/>
            <a:ext cx="4644707" cy="1505843"/>
          </a:xfrm>
          <a:prstGeom prst="rect">
            <a:avLst/>
          </a:prstGeom>
        </p:spPr>
      </p:pic>
      <p:pic>
        <p:nvPicPr>
          <p:cNvPr id="4" name="Image 3">
            <a:extLst>
              <a:ext uri="{FF2B5EF4-FFF2-40B4-BE49-F238E27FC236}">
                <a16:creationId xmlns:a16="http://schemas.microsoft.com/office/drawing/2014/main" id="{20156EAA-09CE-F36B-7A9E-5AB1681383A5}"/>
              </a:ext>
            </a:extLst>
          </p:cNvPr>
          <p:cNvPicPr>
            <a:picLocks noChangeAspect="1"/>
          </p:cNvPicPr>
          <p:nvPr/>
        </p:nvPicPr>
        <p:blipFill>
          <a:blip r:embed="rId9"/>
          <a:srcRect/>
          <a:stretch/>
        </p:blipFill>
        <p:spPr>
          <a:xfrm>
            <a:off x="0" y="10098176"/>
            <a:ext cx="7559675" cy="591295"/>
          </a:xfrm>
          <a:prstGeom prst="rect">
            <a:avLst/>
          </a:prstGeom>
        </p:spPr>
      </p:pic>
    </p:spTree>
    <p:custDataLst>
      <p:tags r:id="rId1"/>
    </p:custDataLst>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DE0A5D2-B486-7900-B9C7-6EB8CDB18D3A}"/>
              </a:ext>
            </a:extLst>
          </p:cNvPr>
          <p:cNvPicPr>
            <a:picLocks noChangeAspect="1"/>
          </p:cNvPicPr>
          <p:nvPr/>
        </p:nvPicPr>
        <p:blipFill>
          <a:blip r:embed="rId3"/>
          <a:stretch>
            <a:fillRect/>
          </a:stretch>
        </p:blipFill>
        <p:spPr>
          <a:xfrm>
            <a:off x="-1939"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283457105"/>
              </p:ext>
            </p:extLst>
          </p:nvPr>
        </p:nvGraphicFramePr>
        <p:xfrm>
          <a:off x="864394" y="1128713"/>
          <a:ext cx="6369404" cy="8464825"/>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Votre ami(e) vient de vivre une rupture amoureuse. </a:t>
                      </a:r>
                    </a:p>
                    <a:p>
                      <a:r>
                        <a:rPr lang="fr-FR" sz="1000" b="0" i="0" kern="1300" baseline="0" dirty="0">
                          <a:solidFill>
                            <a:schemeClr val="dk1"/>
                          </a:solidFill>
                          <a:effectLst/>
                          <a:latin typeface="Roboto Medium" panose="02000000000000000000" pitchFamily="2" charset="0"/>
                          <a:ea typeface="+mn-ea"/>
                          <a:cs typeface="+mn-cs"/>
                        </a:rPr>
                        <a:t>Laissez-lui un message vocal pour le/la réconforter.</a:t>
                      </a: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rPr>
                        <a:t>Tayc a écrit cette chanson à la demande d’une fan qui venait de se séparer de son petit ami et était déprimée. Répondez à la personne en partageant votre expérience.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rPr>
                        <a:t>Expliquez comment vous avez fait pour  vous remettre d’une situation difficile.</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Vous voulez en apprendre davantage sur </a:t>
                      </a:r>
                      <a:r>
                        <a:rPr lang="fr-FR" sz="1000" b="0" kern="1300" baseline="0" dirty="0" err="1">
                          <a:solidFill>
                            <a:schemeClr val="dk1"/>
                          </a:solidFill>
                          <a:effectLst/>
                          <a:latin typeface="Roboto Medium" panose="02000000000000000000" pitchFamily="2" charset="0"/>
                          <a:ea typeface="+mn-ea"/>
                          <a:cs typeface="+mn-cs"/>
                        </a:rPr>
                        <a:t>Tayc</a:t>
                      </a:r>
                      <a:r>
                        <a:rPr lang="fr-FR" sz="1000" b="0" kern="1300" baseline="0" dirty="0">
                          <a:solidFill>
                            <a:schemeClr val="dk1"/>
                          </a:solidFill>
                          <a:effectLst/>
                          <a:latin typeface="Roboto Medium" panose="02000000000000000000" pitchFamily="2" charset="0"/>
                          <a:ea typeface="+mn-ea"/>
                          <a:cs typeface="+mn-cs"/>
                        </a:rPr>
                        <a:t> ? </a:t>
                      </a:r>
                    </a:p>
                    <a:p>
                      <a:r>
                        <a:rPr lang="fr-FR" sz="1000" b="0" kern="1300" baseline="0" dirty="0">
                          <a:solidFill>
                            <a:schemeClr val="dk1"/>
                          </a:solidFill>
                          <a:effectLst/>
                          <a:latin typeface="Roboto Medium" panose="02000000000000000000" pitchFamily="2" charset="0"/>
                          <a:ea typeface="+mn-ea"/>
                          <a:cs typeface="+mn-cs"/>
                        </a:rPr>
                        <a:t>Découvrez cette interview de l’artiste en flashant le code QR.  </a:t>
                      </a:r>
                    </a:p>
                    <a:p>
                      <a:endParaRPr lang="fr-FR" sz="10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Restituez 5 informations que vous avez apprises sur la vie personnelle et la carrière professionnelle de Tayc.</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Le temps » </a:t>
            </a:r>
            <a:r>
              <a:rPr lang="fr-FR" sz="1200" dirty="0">
                <a:latin typeface="Roboto" panose="02000000000000000000" pitchFamily="2" charset="0"/>
                <a:ea typeface="Roboto" panose="02000000000000000000" pitchFamily="2" charset="0"/>
              </a:rPr>
              <a:t>Tayc</a:t>
            </a:r>
          </a:p>
        </p:txBody>
      </p:sp>
      <p:pic>
        <p:nvPicPr>
          <p:cNvPr id="21" name="Image 20">
            <a:extLst>
              <a:ext uri="{FF2B5EF4-FFF2-40B4-BE49-F238E27FC236}">
                <a16:creationId xmlns:a16="http://schemas.microsoft.com/office/drawing/2014/main" id="{16F26DB1-2A78-E346-9947-722D0861B403}"/>
              </a:ext>
            </a:extLst>
          </p:cNvPr>
          <p:cNvPicPr>
            <a:picLocks noChangeAspect="1"/>
          </p:cNvPicPr>
          <p:nvPr/>
        </p:nvPicPr>
        <p:blipFill>
          <a:blip r:embed="rId4"/>
          <a:stretch>
            <a:fillRect/>
          </a:stretch>
        </p:blipFill>
        <p:spPr>
          <a:xfrm>
            <a:off x="-1939" y="5556"/>
            <a:ext cx="2743200" cy="660400"/>
          </a:xfrm>
          <a:prstGeom prst="rect">
            <a:avLst/>
          </a:prstGeom>
        </p:spPr>
      </p:pic>
      <p:pic>
        <p:nvPicPr>
          <p:cNvPr id="41" name="Image 40">
            <a:extLst>
              <a:ext uri="{FF2B5EF4-FFF2-40B4-BE49-F238E27FC236}">
                <a16:creationId xmlns:a16="http://schemas.microsoft.com/office/drawing/2014/main" id="{B95FC22B-3738-C371-BE40-8C2B5B71A5F7}"/>
              </a:ext>
            </a:extLst>
          </p:cNvPr>
          <p:cNvPicPr>
            <a:picLocks noChangeAspect="1"/>
          </p:cNvPicPr>
          <p:nvPr/>
        </p:nvPicPr>
        <p:blipFill>
          <a:blip r:embed="rId5"/>
          <a:stretch>
            <a:fillRect/>
          </a:stretch>
        </p:blipFill>
        <p:spPr>
          <a:xfrm>
            <a:off x="1975752" y="2813534"/>
            <a:ext cx="508000" cy="508000"/>
          </a:xfrm>
          <a:prstGeom prst="rect">
            <a:avLst/>
          </a:prstGeom>
        </p:spPr>
      </p:pic>
      <p:pic>
        <p:nvPicPr>
          <p:cNvPr id="42" name="Image 41">
            <a:extLst>
              <a:ext uri="{FF2B5EF4-FFF2-40B4-BE49-F238E27FC236}">
                <a16:creationId xmlns:a16="http://schemas.microsoft.com/office/drawing/2014/main" id="{1748B502-5527-CA68-987F-525E859549D7}"/>
              </a:ext>
            </a:extLst>
          </p:cNvPr>
          <p:cNvPicPr>
            <a:picLocks noChangeAspect="1"/>
          </p:cNvPicPr>
          <p:nvPr/>
        </p:nvPicPr>
        <p:blipFill>
          <a:blip r:embed="rId6"/>
          <a:stretch>
            <a:fillRect/>
          </a:stretch>
        </p:blipFill>
        <p:spPr>
          <a:xfrm>
            <a:off x="1975752" y="1524421"/>
            <a:ext cx="508000" cy="508000"/>
          </a:xfrm>
          <a:prstGeom prst="rect">
            <a:avLst/>
          </a:prstGeom>
        </p:spPr>
      </p:pic>
      <p:pic>
        <p:nvPicPr>
          <p:cNvPr id="11" name="Image 10">
            <a:hlinkClick r:id="rId7"/>
            <a:extLst>
              <a:ext uri="{FF2B5EF4-FFF2-40B4-BE49-F238E27FC236}">
                <a16:creationId xmlns:a16="http://schemas.microsoft.com/office/drawing/2014/main" id="{D15FAFF5-1242-4F73-ABE1-26C91D048F20}"/>
              </a:ext>
            </a:extLst>
          </p:cNvPr>
          <p:cNvPicPr>
            <a:picLocks noChangeAspect="1"/>
          </p:cNvPicPr>
          <p:nvPr/>
        </p:nvPicPr>
        <p:blipFill>
          <a:blip r:embed="rId8"/>
          <a:stretch>
            <a:fillRect/>
          </a:stretch>
        </p:blipFill>
        <p:spPr>
          <a:xfrm>
            <a:off x="1799303" y="4866676"/>
            <a:ext cx="759561" cy="764235"/>
          </a:xfrm>
          <a:prstGeom prst="rect">
            <a:avLst/>
          </a:prstGeom>
          <a:solidFill>
            <a:srgbClr val="FFFFFF">
              <a:shade val="85000"/>
            </a:srgbClr>
          </a:solidFill>
          <a:ln w="88900" cap="sq">
            <a:noFill/>
            <a:miter lim="800000"/>
          </a:ln>
          <a:effectLst/>
        </p:spPr>
      </p:pic>
      <p:pic>
        <p:nvPicPr>
          <p:cNvPr id="2" name="Image 1">
            <a:extLst>
              <a:ext uri="{FF2B5EF4-FFF2-40B4-BE49-F238E27FC236}">
                <a16:creationId xmlns:a16="http://schemas.microsoft.com/office/drawing/2014/main" id="{2C42F5FC-0E10-6C91-C3E1-0F9CECA43A94}"/>
              </a:ext>
            </a:extLst>
          </p:cNvPr>
          <p:cNvPicPr>
            <a:picLocks noChangeAspect="1"/>
          </p:cNvPicPr>
          <p:nvPr/>
        </p:nvPicPr>
        <p:blipFill>
          <a:blip r:embed="rId9"/>
          <a:srcRect/>
          <a:stretch/>
        </p:blipFill>
        <p:spPr>
          <a:xfrm>
            <a:off x="0" y="10098176"/>
            <a:ext cx="7559675" cy="591295"/>
          </a:xfrm>
          <a:prstGeom prst="rect">
            <a:avLst/>
          </a:prstGeom>
        </p:spPr>
      </p:pic>
    </p:spTree>
    <p:custDataLst>
      <p:tags r:id="rId1"/>
    </p:custDataLst>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AFD64F-AA25-7413-5C09-FD6F4519617D}"/>
              </a:ext>
            </a:extLst>
          </p:cNvPr>
          <p:cNvPicPr>
            <a:picLocks noChangeAspect="1"/>
          </p:cNvPicPr>
          <p:nvPr/>
        </p:nvPicPr>
        <p:blipFill>
          <a:blip r:embed="rId3"/>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202052872"/>
              </p:ext>
            </p:extLst>
          </p:nvPr>
        </p:nvGraphicFramePr>
        <p:xfrm>
          <a:off x="3886582" y="724598"/>
          <a:ext cx="3412420" cy="10382203"/>
        </p:xfrm>
        <a:graphic>
          <a:graphicData uri="http://schemas.openxmlformats.org/drawingml/2006/table">
            <a:tbl>
              <a:tblPr bandRow="1">
                <a:tableStyleId>{073A0DAA-6AF3-43AB-8588-CEC1D06C72B9}</a:tableStyleId>
              </a:tblPr>
              <a:tblGrid>
                <a:gridCol w="3412420">
                  <a:extLst>
                    <a:ext uri="{9D8B030D-6E8A-4147-A177-3AD203B41FA5}">
                      <a16:colId xmlns:a16="http://schemas.microsoft.com/office/drawing/2014/main" val="9856797"/>
                    </a:ext>
                  </a:extLst>
                </a:gridCol>
              </a:tblGrid>
              <a:tr h="231496">
                <a:tc>
                  <a:txBody>
                    <a:bodyPr/>
                    <a:lstStyle/>
                    <a:p>
                      <a:r>
                        <a:rPr lang="fr-FR" sz="1000" b="0" i="0" kern="1300" baseline="0" dirty="0">
                          <a:solidFill>
                            <a:schemeClr val="bg1"/>
                          </a:solidFill>
                          <a:latin typeface="Roboto Medium" panose="02000000000000000000" pitchFamily="2" charset="0"/>
                        </a:rPr>
                        <a:t>En écoutant les paroles </a:t>
                      </a:r>
                    </a:p>
                  </a:txBody>
                  <a:tcPr marL="72000" marR="0" marT="3600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852793680"/>
                  </a:ext>
                </a:extLst>
              </a:tr>
              <a:tr h="234000">
                <a:tc>
                  <a:txBody>
                    <a:bodyPr/>
                    <a:lstStyle/>
                    <a:p>
                      <a:endParaRPr lang="fr-FR" sz="10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A. Selon vous, à qui s’adresse le chanteur en utilisant « toi » (« toi là, tu… ») ?</a:t>
                      </a:r>
                    </a:p>
                    <a:p>
                      <a:pPr marL="0" indent="0">
                        <a:buNone/>
                      </a:pPr>
                      <a:r>
                        <a:rPr lang="fr-FR" sz="1000" b="0" i="1" kern="1300" baseline="0" dirty="0">
                          <a:solidFill>
                            <a:srgbClr val="E05329"/>
                          </a:solidFill>
                          <a:effectLst/>
                          <a:latin typeface="Roboto" panose="02000000000000000000" pitchFamily="2" charset="0"/>
                          <a:ea typeface="+mn-ea"/>
                          <a:cs typeface="+mn-cs"/>
                        </a:rPr>
                        <a:t>Exemple de réponse possible :</a:t>
                      </a:r>
                    </a:p>
                    <a:p>
                      <a:pPr marL="0" indent="0">
                        <a:buNone/>
                      </a:pPr>
                      <a:r>
                        <a:rPr lang="fr-FR" sz="1000" b="0" i="1" kern="1300" baseline="0" dirty="0">
                          <a:solidFill>
                            <a:srgbClr val="E05329"/>
                          </a:solidFill>
                          <a:effectLst/>
                          <a:latin typeface="Roboto" panose="02000000000000000000" pitchFamily="2" charset="0"/>
                          <a:ea typeface="+mn-ea"/>
                          <a:cs typeface="+mn-cs"/>
                        </a:rPr>
                        <a:t>En utilisant le « tu », Tayc s’adresse peut-être à une ex petite copine car il dit « tu es partie », « maintenant tu reviens ». Il fait des reproches à cette personne.  </a:t>
                      </a:r>
                      <a:br>
                        <a:rPr lang="fr-FR" sz="1000" b="0" kern="1300" baseline="0" dirty="0">
                          <a:solidFill>
                            <a:schemeClr val="dk1"/>
                          </a:solidFill>
                          <a:effectLst/>
                          <a:latin typeface="Roboto" panose="02000000000000000000" pitchFamily="2" charset="0"/>
                          <a:ea typeface="+mn-ea"/>
                          <a:cs typeface="+mn-cs"/>
                        </a:rPr>
                      </a:br>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 (avec les paroles)</a:t>
                      </a:r>
                    </a:p>
                    <a:p>
                      <a:r>
                        <a:rPr lang="fr-FR" sz="1000" b="0" i="0" kern="1300" baseline="0" dirty="0">
                          <a:solidFill>
                            <a:schemeClr val="dk1"/>
                          </a:solidFill>
                          <a:effectLst/>
                          <a:latin typeface="Roboto Medium" panose="02000000000000000000" pitchFamily="2" charset="0"/>
                          <a:ea typeface="+mn-ea"/>
                          <a:cs typeface="+mn-cs"/>
                        </a:rPr>
                        <a:t>1. Retrouvez les paroles équivalentes aux phrases suivantes :</a:t>
                      </a:r>
                    </a:p>
                    <a:p>
                      <a:pPr marL="228600" indent="-228600">
                        <a:buAutoNum type="alphaLcPeriod"/>
                      </a:pPr>
                      <a:r>
                        <a:rPr lang="fr-FR" sz="1000" b="0" i="0" kern="1300" baseline="0" dirty="0">
                          <a:latin typeface="Roboto" panose="02000000000000000000" pitchFamily="2" charset="0"/>
                        </a:rPr>
                        <a:t>Je ne pouvais plus  me passer de toi. -&gt; </a:t>
                      </a:r>
                      <a:r>
                        <a:rPr lang="fr-FR" sz="1000" b="0" i="1" kern="1300" baseline="0" dirty="0">
                          <a:solidFill>
                            <a:srgbClr val="E05329"/>
                          </a:solidFill>
                          <a:latin typeface="Roboto" panose="02000000000000000000" pitchFamily="2" charset="0"/>
                        </a:rPr>
                        <a:t>J’étais devenu accro à ton goût.</a:t>
                      </a:r>
                    </a:p>
                    <a:p>
                      <a:pPr marL="228600" indent="-228600">
                        <a:buAutoNum type="alphaLcPeriod"/>
                      </a:pPr>
                      <a:r>
                        <a:rPr lang="fr-FR" sz="1000" b="0" i="0" kern="1300" baseline="0" dirty="0">
                          <a:solidFill>
                            <a:schemeClr val="tx1"/>
                          </a:solidFill>
                          <a:latin typeface="Roboto" panose="02000000000000000000" pitchFamily="2" charset="0"/>
                        </a:rPr>
                        <a:t>La situation a changé. -&gt; </a:t>
                      </a:r>
                      <a:r>
                        <a:rPr lang="fr-FR" sz="1000" b="0" i="1" kern="1300" baseline="0" dirty="0">
                          <a:solidFill>
                            <a:srgbClr val="E05329"/>
                          </a:solidFill>
                          <a:latin typeface="Roboto" panose="02000000000000000000" pitchFamily="2" charset="0"/>
                        </a:rPr>
                        <a:t>Le vent a bien tourné.</a:t>
                      </a:r>
                    </a:p>
                    <a:p>
                      <a:pPr marL="228600" indent="-228600">
                        <a:buAutoNum type="alphaLcPeriod"/>
                      </a:pPr>
                      <a:r>
                        <a:rPr lang="fr-FR" sz="1000" b="0" i="0" kern="1300" baseline="0" dirty="0">
                          <a:solidFill>
                            <a:schemeClr val="tx1"/>
                          </a:solidFill>
                          <a:latin typeface="Roboto" panose="02000000000000000000" pitchFamily="2" charset="0"/>
                        </a:rPr>
                        <a:t>Je vais mieux maintenant. -&gt; </a:t>
                      </a:r>
                      <a:r>
                        <a:rPr lang="fr-FR" sz="1000" b="0" i="1" kern="1300" baseline="0" dirty="0">
                          <a:solidFill>
                            <a:srgbClr val="E05329"/>
                          </a:solidFill>
                          <a:latin typeface="Roboto" panose="02000000000000000000" pitchFamily="2" charset="0"/>
                        </a:rPr>
                        <a:t>Le temps m’a réparé.</a:t>
                      </a:r>
                    </a:p>
                    <a:p>
                      <a:pPr marL="228600" indent="-228600">
                        <a:buAutoNum type="alphaLcPeriod"/>
                      </a:pPr>
                      <a:r>
                        <a:rPr lang="fr-FR" sz="1000" b="0" i="0" kern="1300" baseline="0" dirty="0">
                          <a:solidFill>
                            <a:schemeClr val="tx1"/>
                          </a:solidFill>
                          <a:latin typeface="Roboto" panose="02000000000000000000" pitchFamily="2" charset="0"/>
                        </a:rPr>
                        <a:t>Je n’ai pas de temps à perdre pour toi. -&gt; </a:t>
                      </a:r>
                      <a:r>
                        <a:rPr lang="fr-FR" sz="1000" b="0" i="1" kern="1300" baseline="0" dirty="0">
                          <a:solidFill>
                            <a:srgbClr val="E05329"/>
                          </a:solidFill>
                          <a:latin typeface="Roboto" panose="02000000000000000000" pitchFamily="2" charset="0"/>
                        </a:rPr>
                        <a:t>Ne gaspille pas mon temps.</a:t>
                      </a:r>
                      <a:r>
                        <a:rPr lang="fr-FR" sz="1000" b="0" i="0" kern="1300" baseline="0" dirty="0">
                          <a:solidFill>
                            <a:srgbClr val="E05329"/>
                          </a:solidFill>
                          <a:latin typeface="Roboto" panose="02000000000000000000" pitchFamily="2" charset="0"/>
                        </a:rPr>
                        <a:t> </a:t>
                      </a:r>
                    </a:p>
                    <a:p>
                      <a:pPr marL="228600" indent="-228600">
                        <a:buAutoNum type="alphaLcPeriod"/>
                      </a:pPr>
                      <a:r>
                        <a:rPr lang="fr-FR" sz="1000" b="0" i="0" kern="1300" baseline="0" dirty="0">
                          <a:solidFill>
                            <a:schemeClr val="tx1"/>
                          </a:solidFill>
                          <a:latin typeface="Roboto" panose="02000000000000000000" pitchFamily="2" charset="0"/>
                        </a:rPr>
                        <a:t>Une autre personne me rend heureux. -&gt; </a:t>
                      </a:r>
                      <a:r>
                        <a:rPr lang="fr-FR" sz="1000" b="0" i="1" kern="1300" baseline="0" dirty="0">
                          <a:solidFill>
                            <a:srgbClr val="E05329"/>
                          </a:solidFill>
                          <a:latin typeface="Roboto" panose="02000000000000000000" pitchFamily="2" charset="0"/>
                        </a:rPr>
                        <a:t>Quelqu’un m’a déjà soigné.</a:t>
                      </a:r>
                      <a:endParaRPr lang="fr-FR" sz="1000" b="0" i="0" kern="1300" baseline="0" dirty="0">
                        <a:solidFill>
                          <a:srgbClr val="E05329"/>
                        </a:solidFill>
                        <a:latin typeface="Roboto" panose="02000000000000000000" pitchFamily="2"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2. Comment comprenez-vous cet extrait du refrain  : « Quelqu’un m’a déjà soigné » ? Qui est ce « quelqu’un » ?</a:t>
                      </a:r>
                    </a:p>
                    <a:p>
                      <a:pPr marL="0" indent="0">
                        <a:buNone/>
                      </a:pPr>
                      <a:r>
                        <a:rPr lang="fr-FR" sz="1000" b="0" i="1" kern="1300" baseline="0" dirty="0">
                          <a:solidFill>
                            <a:srgbClr val="E05329"/>
                          </a:solidFill>
                          <a:effectLst/>
                          <a:latin typeface="Roboto" panose="02000000000000000000" pitchFamily="2" charset="0"/>
                          <a:ea typeface="+mn-ea"/>
                          <a:cs typeface="+mn-cs"/>
                        </a:rPr>
                        <a:t>Exemple de réponse possible :</a:t>
                      </a:r>
                    </a:p>
                    <a:p>
                      <a:pPr marL="0" indent="0">
                        <a:buNone/>
                      </a:pPr>
                      <a:r>
                        <a:rPr lang="fr-FR" sz="1000" b="0" i="1" kern="1300" baseline="0" dirty="0">
                          <a:solidFill>
                            <a:srgbClr val="E05329"/>
                          </a:solidFill>
                          <a:effectLst/>
                          <a:latin typeface="Roboto" panose="02000000000000000000" pitchFamily="2" charset="0"/>
                          <a:ea typeface="+mn-ea"/>
                          <a:cs typeface="+mn-cs"/>
                        </a:rPr>
                        <a:t>Il s’agit probablement de sa nouvelle petite amie. Après sa rupture, il a peut-être rencontré une </a:t>
                      </a:r>
                      <a:r>
                        <a:rPr lang="fr-FR" sz="1000" b="0" i="1" kern="1300" baseline="0">
                          <a:solidFill>
                            <a:srgbClr val="E05329"/>
                          </a:solidFill>
                          <a:effectLst/>
                          <a:latin typeface="Roboto" panose="02000000000000000000" pitchFamily="2" charset="0"/>
                          <a:ea typeface="+mn-ea"/>
                          <a:cs typeface="+mn-cs"/>
                        </a:rPr>
                        <a:t>autre personne qui a </a:t>
                      </a:r>
                      <a:r>
                        <a:rPr lang="fr-FR" sz="1000" b="0" i="1" kern="1300" baseline="0" dirty="0">
                          <a:solidFill>
                            <a:srgbClr val="E05329"/>
                          </a:solidFill>
                          <a:effectLst/>
                          <a:latin typeface="Roboto" panose="02000000000000000000" pitchFamily="2" charset="0"/>
                          <a:ea typeface="+mn-ea"/>
                          <a:cs typeface="+mn-cs"/>
                        </a:rPr>
                        <a:t>guéri son cœur. Aujourd’hui il est en couple et il est heureux.</a:t>
                      </a:r>
                    </a:p>
                    <a:p>
                      <a:pPr marL="0" indent="0">
                        <a:buNone/>
                      </a:pPr>
                      <a:endParaRPr lang="fr-FR" sz="1000" b="0" i="0" kern="1300" baseline="0" dirty="0">
                        <a:latin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1281773"/>
                  </a:ext>
                </a:extLst>
              </a:tr>
              <a:tr h="184717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Votre ami(e) vient de vivre une rupture amoureuse. </a:t>
                      </a:r>
                    </a:p>
                    <a:p>
                      <a:r>
                        <a:rPr lang="fr-FR" sz="1000" b="0" i="0" kern="1300" baseline="0" dirty="0">
                          <a:solidFill>
                            <a:schemeClr val="dk1"/>
                          </a:solidFill>
                          <a:effectLst/>
                          <a:latin typeface="Roboto Medium" panose="02000000000000000000" pitchFamily="2" charset="0"/>
                          <a:ea typeface="+mn-ea"/>
                          <a:cs typeface="+mn-cs"/>
                        </a:rPr>
                        <a:t>Laissez-lui un message vocal pour le/la réconforter.</a:t>
                      </a:r>
                      <a:endParaRPr lang="fr-FR" sz="1000" b="0" i="0" kern="1300" baseline="0" dirty="0">
                        <a:latin typeface="Roboto" panose="02000000000000000000" pitchFamily="2" charset="0"/>
                      </a:endParaRPr>
                    </a:p>
                    <a:p>
                      <a:r>
                        <a:rPr lang="fr-FR" sz="1000" i="1" kern="1300" baseline="0" dirty="0">
                          <a:solidFill>
                            <a:srgbClr val="E05329"/>
                          </a:solidFill>
                          <a:effectLst/>
                          <a:latin typeface="Roboto" panose="02000000000000000000" pitchFamily="2" charset="0"/>
                          <a:ea typeface="+mn-ea"/>
                          <a:cs typeface="+mn-cs"/>
                        </a:rPr>
                        <a:t>Exemple de réponse possible :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Salut Caroline, je sais que ce n’est pas facile pour toi en ce moment mais avec le temps, ça ira mieux. Ton cœur est triste mais il guérira et un jour tu souriras à nouveau. Si Lucas est parti, c’est qu’il n’est pas la bonne personne pour toi. Allez, courage ! Ne reste pas seule ! Il faut sortir. Ça te dit d’aller boire un café cet après-midi pour discuter ? Je suis là pour toi. Bisous</a:t>
                      </a: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3954734">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rPr>
                        <a:t>Tayc a écrit cette chanson à la demande d’une fan qui venait de se séparer de son petit ami et était déprimée. Répondez à la personne en partageant votre expérience. Expliquez comment vous avez fait pour vous remettre d’une situation difficile.</a:t>
                      </a:r>
                    </a:p>
                    <a:p>
                      <a:r>
                        <a:rPr lang="fr-FR" sz="1000" i="1" kern="1300" dirty="0">
                          <a:solidFill>
                            <a:srgbClr val="E05329"/>
                          </a:solidFill>
                          <a:effectLst/>
                          <a:latin typeface="Roboto" panose="02000000000000000000" pitchFamily="2" charset="0"/>
                          <a:ea typeface="+mn-ea"/>
                          <a:cs typeface="+mn-cs"/>
                        </a:rPr>
                        <a:t>Exemple de réponse possible : </a:t>
                      </a:r>
                      <a:br>
                        <a:rPr lang="fr-FR" sz="1000" kern="1300" dirty="0">
                          <a:solidFill>
                            <a:srgbClr val="E05329"/>
                          </a:solidFill>
                          <a:effectLst/>
                          <a:latin typeface="Roboto" panose="02000000000000000000" pitchFamily="2" charset="0"/>
                          <a:ea typeface="+mn-ea"/>
                          <a:cs typeface="+mn-cs"/>
                        </a:rPr>
                      </a:br>
                      <a:r>
                        <a:rPr lang="fr-FR" sz="1000" b="0" i="1" kern="1300" baseline="0" dirty="0">
                          <a:solidFill>
                            <a:srgbClr val="E05329"/>
                          </a:solidFill>
                          <a:latin typeface="Roboto" panose="02000000000000000000" pitchFamily="2" charset="0"/>
                        </a:rPr>
                        <a:t>Bonjour Marie, je suis désolée pour ta rupture. C’est difficile de se séparer.  L’année dernière, mon copain est parti. C’était très dur. Je ne voulais pas rester seule dans mon appartement le soir. Alors, comme j’avais du temps libre, je me suis inscrite à des cours de danse après le travail. Ça m’a fait beaucoup de bien ! Pendant mes cours, je ne pensais pas à mon ex et j’ai gagné de la confiance en moi. La danse, c’est bon pour le corps et pour l’esprit. Je te conseille de faire une activité que tu aimes et de sortir avec tes amis, c’est important. Bon courage ! </a:t>
                      </a:r>
                    </a:p>
                    <a:p>
                      <a:r>
                        <a:rPr lang="fr-FR" sz="1000" b="0" i="1" kern="1300" baseline="0" dirty="0">
                          <a:solidFill>
                            <a:srgbClr val="E05329"/>
                          </a:solidFill>
                          <a:latin typeface="Roboto" panose="02000000000000000000" pitchFamily="2" charset="0"/>
                        </a:rPr>
                        <a:t>Manon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Le temps » </a:t>
            </a:r>
            <a:r>
              <a:rPr lang="fr-FR" sz="1200" dirty="0">
                <a:latin typeface="Roboto" panose="02000000000000000000" pitchFamily="2" charset="0"/>
                <a:ea typeface="Roboto" panose="02000000000000000000" pitchFamily="2" charset="0"/>
              </a:rPr>
              <a:t>Tayc</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3045805638"/>
              </p:ext>
            </p:extLst>
          </p:nvPr>
        </p:nvGraphicFramePr>
        <p:xfrm>
          <a:off x="354144" y="1217041"/>
          <a:ext cx="3279702" cy="10149459"/>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90596">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4525">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4404342">
                <a:tc>
                  <a:txBody>
                    <a:bodyPr/>
                    <a:lstStyle/>
                    <a:p>
                      <a:endParaRPr lang="fr-FR" sz="1000" b="0" i="0" kern="1300" baseline="0" dirty="0">
                        <a:solidFill>
                          <a:schemeClr val="dk1"/>
                        </a:solidFill>
                        <a:effectLst/>
                        <a:latin typeface="Roboto" panose="02000000000000000000" pitchFamily="2" charset="0"/>
                        <a:ea typeface="+mn-ea"/>
                        <a:cs typeface="+mn-cs"/>
                      </a:endParaRPr>
                    </a:p>
                    <a:p>
                      <a:pPr algn="l">
                        <a:lnSpc>
                          <a:spcPts val="1300"/>
                        </a:lnSpc>
                      </a:pPr>
                      <a:r>
                        <a:rPr lang="fr-FR" sz="1000" b="0" i="1" kern="1300" baseline="0" dirty="0">
                          <a:solidFill>
                            <a:schemeClr val="tx1"/>
                          </a:solidFill>
                          <a:latin typeface="Roboto Medium" panose="02000000000000000000" pitchFamily="2" charset="0"/>
                          <a:ea typeface="Roboto Medium" panose="02000000000000000000" pitchFamily="2" charset="0"/>
                        </a:rPr>
                        <a:t>En petits groupes. </a:t>
                      </a:r>
                      <a:endParaRPr lang="fr-FR" sz="1000" b="0" kern="1300" baseline="0" dirty="0">
                        <a:solidFill>
                          <a:schemeClr val="tx1"/>
                        </a:solidFill>
                        <a:latin typeface="Roboto Medium" panose="02000000000000000000" pitchFamily="2" charset="0"/>
                        <a:ea typeface="Roboto Medium" panose="02000000000000000000" pitchFamily="2" charset="0"/>
                      </a:endParaRPr>
                    </a:p>
                    <a:p>
                      <a:pPr marL="0" indent="0" algn="l">
                        <a:lnSpc>
                          <a:spcPts val="1300"/>
                        </a:lnSpc>
                        <a:buNone/>
                      </a:pPr>
                      <a:r>
                        <a:rPr lang="fr-FR" sz="1000" b="0" kern="1300" baseline="0" dirty="0">
                          <a:solidFill>
                            <a:schemeClr val="tx1"/>
                          </a:solidFill>
                          <a:latin typeface="Roboto" panose="02000000000000000000" pitchFamily="2" charset="0"/>
                          <a:ea typeface="Roboto" panose="02000000000000000000" pitchFamily="2" charset="0"/>
                        </a:rPr>
                        <a:t>1. Lisez le proverbe suivant. Êtes-vous d’accord ? </a:t>
                      </a:r>
                    </a:p>
                    <a:p>
                      <a:pPr marL="0" indent="0" algn="l">
                        <a:lnSpc>
                          <a:spcPts val="1300"/>
                        </a:lnSpc>
                        <a:buNone/>
                      </a:pPr>
                      <a:r>
                        <a:rPr lang="fr-FR" sz="1000" b="1" i="1" kern="1300" baseline="0" dirty="0">
                          <a:solidFill>
                            <a:schemeClr val="tx1"/>
                          </a:solidFill>
                          <a:latin typeface="Comic Sans MS" panose="030F0702030302020204" pitchFamily="66" charset="0"/>
                          <a:ea typeface="Roboto" panose="02000000000000000000" pitchFamily="2" charset="0"/>
                        </a:rPr>
                        <a:t>Le temps guérit les peines.</a:t>
                      </a:r>
                    </a:p>
                    <a:p>
                      <a:pPr marL="0" marR="0" lvl="0" indent="0" algn="l" defTabSz="755934" rtl="0" eaLnBrk="1" fontAlgn="auto" latinLnBrk="0" hangingPunct="1">
                        <a:lnSpc>
                          <a:spcPts val="13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Exemples de réponses possibles : </a:t>
                      </a:r>
                    </a:p>
                    <a:p>
                      <a:pPr marL="0" indent="0" algn="l">
                        <a:lnSpc>
                          <a:spcPts val="1300"/>
                        </a:lnSpc>
                        <a:buNone/>
                      </a:pPr>
                      <a:r>
                        <a:rPr lang="fr-FR" sz="1000" b="0" i="1" kern="1300" baseline="0" dirty="0">
                          <a:solidFill>
                            <a:srgbClr val="E05329"/>
                          </a:solidFill>
                          <a:latin typeface="Roboto" panose="02000000000000000000"/>
                          <a:ea typeface="Roboto" panose="02000000000000000000" pitchFamily="2" charset="0"/>
                        </a:rPr>
                        <a:t>Oui je suis complètement d’accord. Quand on est dans une situation difficile ou qu’on a beaucoup de peine, on a l’impression que c’est pour toujours. Mais petit à petit, notre cœur va mieux. On ne sait pas vraiment pourquoi ou comment mais on a de moins en moins mal. </a:t>
                      </a:r>
                    </a:p>
                    <a:p>
                      <a:pPr marL="0" indent="0" algn="l">
                        <a:lnSpc>
                          <a:spcPts val="1300"/>
                        </a:lnSpc>
                        <a:buNone/>
                      </a:pPr>
                      <a:r>
                        <a:rPr lang="fr-FR" sz="1000" b="0" i="1" kern="1300" baseline="0" dirty="0">
                          <a:solidFill>
                            <a:srgbClr val="E05329"/>
                          </a:solidFill>
                          <a:latin typeface="Roboto" panose="02000000000000000000"/>
                          <a:ea typeface="Roboto" panose="02000000000000000000" pitchFamily="2" charset="0"/>
                        </a:rPr>
                        <a:t>Moi, je ne suis pas d’accord. C’est encore difficile de parler de situations graves ou tristes du passé. Même si c’était il y a longtemps, les émotions sont présentes et fortes.   </a:t>
                      </a:r>
                    </a:p>
                    <a:p>
                      <a:pPr marL="0" indent="0" algn="l">
                        <a:lnSpc>
                          <a:spcPts val="1300"/>
                        </a:lnSpc>
                        <a:buNone/>
                      </a:pPr>
                      <a:endParaRPr lang="fr-FR" sz="1000" b="0" i="1" kern="1300" baseline="0" dirty="0">
                        <a:solidFill>
                          <a:srgbClr val="E05329"/>
                        </a:solidFill>
                        <a:latin typeface="Roboto" panose="02000000000000000000"/>
                        <a:ea typeface="Roboto" panose="02000000000000000000" pitchFamily="2" charset="0"/>
                      </a:endParaRPr>
                    </a:p>
                    <a:p>
                      <a:pPr marL="0" indent="0" algn="l">
                        <a:lnSpc>
                          <a:spcPts val="1300"/>
                        </a:lnSpc>
                        <a:buNone/>
                      </a:pPr>
                      <a:r>
                        <a:rPr lang="fr-FR" sz="1400" b="1" kern="1300" baseline="0" dirty="0">
                          <a:solidFill>
                            <a:schemeClr val="tx1"/>
                          </a:solidFill>
                          <a:latin typeface="Roboto" panose="02000000000000000000" pitchFamily="2" charset="0"/>
                          <a:ea typeface="Roboto" panose="02000000000000000000" pitchFamily="2" charset="0"/>
                        </a:rPr>
                        <a:t> </a:t>
                      </a:r>
                      <a:r>
                        <a:rPr lang="fr-FR" sz="1000" b="0" kern="1300" baseline="0" dirty="0">
                          <a:solidFill>
                            <a:schemeClr val="tx1"/>
                          </a:solidFill>
                          <a:latin typeface="Roboto" panose="02000000000000000000" pitchFamily="2" charset="0"/>
                          <a:ea typeface="Roboto" panose="02000000000000000000" pitchFamily="2" charset="0"/>
                        </a:rPr>
                        <a:t>2. Connaissez-vous d’autres proverbes ou des citations sur le temps et l’amour ?</a:t>
                      </a:r>
                      <a:endParaRPr lang="fr-FR" sz="1000" b="0" i="0" kern="1300" baseline="0" dirty="0">
                        <a:latin typeface="Roboto" panose="02000000000000000000" pitchFamily="2" charset="0"/>
                      </a:endParaRPr>
                    </a:p>
                    <a:p>
                      <a:r>
                        <a:rPr lang="fr-FR" sz="1000" i="1" kern="1300" dirty="0">
                          <a:solidFill>
                            <a:srgbClr val="E05329"/>
                          </a:solidFill>
                          <a:effectLst/>
                          <a:latin typeface="Roboto" panose="02000000000000000000" pitchFamily="2" charset="0"/>
                          <a:ea typeface="+mn-ea"/>
                          <a:cs typeface="+mn-cs"/>
                        </a:rPr>
                        <a:t>Exemples de réponses possibles : </a:t>
                      </a:r>
                    </a:p>
                    <a:p>
                      <a:pPr marL="171450" indent="-171450">
                        <a:buFont typeface="Arial" panose="020B0604020202020204" pitchFamily="34" charset="0"/>
                        <a:buChar char="•"/>
                      </a:pPr>
                      <a:r>
                        <a:rPr lang="fr-FR" sz="1000" i="1" kern="1300" dirty="0">
                          <a:solidFill>
                            <a:srgbClr val="E05329"/>
                          </a:solidFill>
                          <a:effectLst/>
                          <a:latin typeface="Roboto" panose="02000000000000000000" pitchFamily="2" charset="0"/>
                          <a:ea typeface="+mn-ea"/>
                          <a:cs typeface="+mn-cs"/>
                        </a:rPr>
                        <a:t>« L’amour dure trois jours », Françoise Sagan </a:t>
                      </a:r>
                    </a:p>
                    <a:p>
                      <a:pPr marL="171450" indent="-171450">
                        <a:buFont typeface="Arial" panose="020B0604020202020204" pitchFamily="34" charset="0"/>
                        <a:buChar char="•"/>
                      </a:pPr>
                      <a:r>
                        <a:rPr lang="fr-FR" sz="1000" i="1" kern="1300" dirty="0">
                          <a:solidFill>
                            <a:srgbClr val="E05329"/>
                          </a:solidFill>
                          <a:effectLst/>
                          <a:latin typeface="Roboto" panose="02000000000000000000" pitchFamily="2" charset="0"/>
                          <a:ea typeface="+mn-ea"/>
                          <a:cs typeface="+mn-cs"/>
                        </a:rPr>
                        <a:t>« On dit que le temps guérit toutes blessures. On dit que l’on peut tout oublier. Mais la vie est toujours là et toute le temps qu’elle dure, par la joie ou par les pleurs, mon cœur est travaillé. », George Orwell </a:t>
                      </a:r>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9059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24525">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3632448">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A. Entourez la bonne réponse. </a:t>
                      </a:r>
                    </a:p>
                    <a:p>
                      <a:r>
                        <a:rPr lang="fr-FR" sz="1000" b="0" i="0" kern="1300" baseline="0" dirty="0">
                          <a:solidFill>
                            <a:schemeClr val="dk1"/>
                          </a:solidFill>
                          <a:effectLst/>
                          <a:latin typeface="Roboto Medium" panose="02000000000000000000" pitchFamily="2" charset="0"/>
                          <a:ea typeface="+mn-ea"/>
                          <a:cs typeface="+mn-cs"/>
                        </a:rPr>
                        <a:t>Écoutez la chanson (jusqu’à 0’28). Selon vous, le style est :</a:t>
                      </a:r>
                    </a:p>
                    <a:p>
                      <a:r>
                        <a:rPr lang="fr-FR" sz="1000" b="0" i="1" kern="1300" baseline="0" dirty="0">
                          <a:solidFill>
                            <a:schemeClr val="dk1"/>
                          </a:solidFill>
                          <a:effectLst/>
                          <a:latin typeface="Roboto" panose="02000000000000000000" pitchFamily="2" charset="0"/>
                          <a:ea typeface="+mn-ea"/>
                          <a:cs typeface="+mn-cs"/>
                        </a:rPr>
                        <a:t>romantique        festif          triste         mélancolique</a:t>
                      </a:r>
                    </a:p>
                    <a:p>
                      <a:r>
                        <a:rPr lang="fr-FR" sz="1000" i="1" kern="1300" dirty="0">
                          <a:solidFill>
                            <a:srgbClr val="E05329"/>
                          </a:solidFill>
                          <a:effectLst/>
                          <a:latin typeface="Roboto" panose="02000000000000000000" pitchFamily="2" charset="0"/>
                          <a:ea typeface="+mn-ea"/>
                          <a:cs typeface="+mn-cs"/>
                        </a:rPr>
                        <a:t>Réponse libre. </a:t>
                      </a:r>
                    </a:p>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B. Cochez la ou les réponses qui vous correspondent.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     Cela vous donne envie de :</a:t>
                      </a:r>
                      <a:br>
                        <a:rPr lang="fr-FR" sz="1000" b="0" i="0" kern="1300" baseline="0" dirty="0">
                          <a:solidFill>
                            <a:schemeClr val="dk1"/>
                          </a:solidFill>
                          <a:effectLst/>
                          <a:latin typeface="Roboto Medium" panose="02000000000000000000" pitchFamily="2" charset="0"/>
                          <a:ea typeface="+mn-ea"/>
                          <a:cs typeface="+mn-cs"/>
                        </a:rPr>
                      </a:br>
                      <a:r>
                        <a:rPr lang="fr-FR" sz="1000" i="1" kern="1300" dirty="0">
                          <a:solidFill>
                            <a:srgbClr val="E05329"/>
                          </a:solidFill>
                          <a:effectLst/>
                          <a:latin typeface="Roboto" panose="02000000000000000000" pitchFamily="2" charset="0"/>
                          <a:ea typeface="+mn-ea"/>
                          <a:cs typeface="+mn-cs"/>
                        </a:rPr>
                        <a:t>Réponse libre. </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C. La chanson commence et finit de la même façon. </a:t>
                      </a:r>
                    </a:p>
                    <a:p>
                      <a:pPr marL="0" indent="0">
                        <a:buFont typeface="Wingdings" pitchFamily="2" charset="2"/>
                        <a:buNone/>
                      </a:pPr>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Aimez-vous cette introduction musicale ? Qu’apporte-t-elle, selon vous ?</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i="1" kern="1300" dirty="0">
                          <a:solidFill>
                            <a:srgbClr val="E05329"/>
                          </a:solidFill>
                          <a:effectLst/>
                          <a:latin typeface="Roboto" panose="02000000000000000000" pitchFamily="2" charset="0"/>
                          <a:ea typeface="+mn-ea"/>
                          <a:cs typeface="+mn-cs"/>
                        </a:rPr>
                        <a:t>Exemples de réponses possibles : </a:t>
                      </a:r>
                    </a:p>
                    <a:p>
                      <a:pPr marL="0" indent="0">
                        <a:buFont typeface="Wingdings" pitchFamily="2" charset="2"/>
                        <a:buNone/>
                      </a:pPr>
                      <a:r>
                        <a:rPr lang="fr-FR" sz="1000" b="0" i="1" kern="1300" baseline="0" dirty="0">
                          <a:solidFill>
                            <a:srgbClr val="E05329"/>
                          </a:solidFill>
                          <a:effectLst/>
                          <a:latin typeface="Roboto" panose="02000000000000000000"/>
                          <a:ea typeface="Roboto Medium" panose="02000000000000000000" pitchFamily="2" charset="0"/>
                          <a:cs typeface="+mn-cs"/>
                        </a:rPr>
                        <a:t>Oui, j’aime bien ces deux parties de la chanson. Elles sont rythmées et facile à chanter. Elles donnent envie de danser et de chanter avec </a:t>
                      </a:r>
                      <a:r>
                        <a:rPr lang="fr-FR" sz="1000" b="0" i="1" kern="1300" baseline="0" dirty="0" err="1">
                          <a:solidFill>
                            <a:srgbClr val="E05329"/>
                          </a:solidFill>
                          <a:effectLst/>
                          <a:latin typeface="Roboto" panose="02000000000000000000"/>
                          <a:ea typeface="Roboto Medium" panose="02000000000000000000" pitchFamily="2" charset="0"/>
                          <a:cs typeface="+mn-cs"/>
                        </a:rPr>
                        <a:t>Tayc</a:t>
                      </a:r>
                      <a:r>
                        <a:rPr lang="fr-FR" sz="1000" b="0" i="1" kern="1300" baseline="0" dirty="0">
                          <a:solidFill>
                            <a:srgbClr val="E05329"/>
                          </a:solidFill>
                          <a:effectLst/>
                          <a:latin typeface="Roboto" panose="02000000000000000000"/>
                          <a:ea typeface="Roboto Medium" panose="02000000000000000000" pitchFamily="2" charset="0"/>
                          <a:cs typeface="+mn-cs"/>
                        </a:rPr>
                        <a:t>. </a:t>
                      </a:r>
                    </a:p>
                    <a:p>
                      <a:pPr marL="0" indent="0">
                        <a:buFont typeface="Wingdings" pitchFamily="2" charset="2"/>
                        <a:buNone/>
                      </a:pPr>
                      <a:r>
                        <a:rPr lang="fr-FR" sz="1000" b="0" i="1" kern="1300" baseline="0" dirty="0">
                          <a:solidFill>
                            <a:srgbClr val="E05329"/>
                          </a:solidFill>
                          <a:effectLst/>
                          <a:latin typeface="Roboto" panose="02000000000000000000"/>
                          <a:ea typeface="Roboto Medium" panose="02000000000000000000" pitchFamily="2" charset="0"/>
                          <a:cs typeface="+mn-cs"/>
                        </a:rPr>
                        <a:t>Non, je pense que ce n’est pas utile. On ne comprend pas bien les paroles.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81622">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24525">
                <a:tc>
                  <a:txBody>
                    <a:bodyPr/>
                    <a:lstStyle/>
                    <a:p>
                      <a:endParaRPr lang="fr-FR" sz="1000" b="0" i="0" kern="1300" baseline="0" dirty="0">
                        <a:solidFill>
                          <a:schemeClr val="bg1"/>
                        </a:solidFill>
                        <a:latin typeface="Roboto Medium" panose="02000000000000000000" pitchFamily="2" charset="0"/>
                      </a:endParaRP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773219"/>
                  </a:ext>
                </a:extLst>
              </a:tr>
              <a:tr h="6762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AMOUR</a:t>
            </a:r>
          </a:p>
        </p:txBody>
      </p:sp>
      <p:graphicFrame>
        <p:nvGraphicFramePr>
          <p:cNvPr id="12" name="Tableau 7">
            <a:extLst>
              <a:ext uri="{FF2B5EF4-FFF2-40B4-BE49-F238E27FC236}">
                <a16:creationId xmlns:a16="http://schemas.microsoft.com/office/drawing/2014/main" id="{14D20683-41E6-B452-85AC-AAF3DD3CE290}"/>
              </a:ext>
            </a:extLst>
          </p:cNvPr>
          <p:cNvGraphicFramePr>
            <a:graphicFrameLocks noGrp="1"/>
          </p:cNvGraphicFramePr>
          <p:nvPr>
            <p:extLst>
              <p:ext uri="{D42A27DB-BD31-4B8C-83A1-F6EECF244321}">
                <p14:modId xmlns:p14="http://schemas.microsoft.com/office/powerpoint/2010/main" val="3719849812"/>
              </p:ext>
            </p:extLst>
          </p:nvPr>
        </p:nvGraphicFramePr>
        <p:xfrm>
          <a:off x="3886582" y="4998360"/>
          <a:ext cx="3412419" cy="340800"/>
        </p:xfrm>
        <a:graphic>
          <a:graphicData uri="http://schemas.openxmlformats.org/drawingml/2006/table">
            <a:tbl>
              <a:tblPr bandRow="1">
                <a:tableStyleId>{073A0DAA-6AF3-43AB-8588-CEC1D06C72B9}</a:tableStyleId>
              </a:tblPr>
              <a:tblGrid>
                <a:gridCol w="3412419">
                  <a:extLst>
                    <a:ext uri="{9D8B030D-6E8A-4147-A177-3AD203B41FA5}">
                      <a16:colId xmlns:a16="http://schemas.microsoft.com/office/drawing/2014/main" val="9856797"/>
                    </a:ext>
                  </a:extLst>
                </a:gridCol>
              </a:tblGrid>
              <a:tr h="169388">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Après l’écoute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32571">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14" name="ZoneTexte 13">
            <a:extLst>
              <a:ext uri="{FF2B5EF4-FFF2-40B4-BE49-F238E27FC236}">
                <a16:creationId xmlns:a16="http://schemas.microsoft.com/office/drawing/2014/main" id="{546349C3-0F7C-400A-975E-143F22BF70C6}"/>
              </a:ext>
            </a:extLst>
          </p:cNvPr>
          <p:cNvSpPr txBox="1"/>
          <p:nvPr/>
        </p:nvSpPr>
        <p:spPr>
          <a:xfrm>
            <a:off x="325876" y="997069"/>
            <a:ext cx="3127301"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Public : grands adolescents, adultes</a:t>
            </a:r>
            <a:endParaRPr lang="fr-FR" sz="1200" dirty="0">
              <a:latin typeface="Roboto" panose="02000000000000000000" pitchFamily="2" charset="0"/>
              <a:ea typeface="Roboto" panose="02000000000000000000" pitchFamily="2" charset="0"/>
            </a:endParaRPr>
          </a:p>
        </p:txBody>
      </p:sp>
      <p:pic>
        <p:nvPicPr>
          <p:cNvPr id="2" name="Image 1">
            <a:extLst>
              <a:ext uri="{FF2B5EF4-FFF2-40B4-BE49-F238E27FC236}">
                <a16:creationId xmlns:a16="http://schemas.microsoft.com/office/drawing/2014/main" id="{B0FC58AE-3CDB-C9BA-A757-F6BBAFA84AC7}"/>
              </a:ext>
            </a:extLst>
          </p:cNvPr>
          <p:cNvPicPr>
            <a:picLocks noChangeAspect="1"/>
          </p:cNvPicPr>
          <p:nvPr/>
        </p:nvPicPr>
        <p:blipFill>
          <a:blip r:embed="rId4"/>
          <a:srcRect/>
          <a:stretch/>
        </p:blipFill>
        <p:spPr>
          <a:xfrm>
            <a:off x="0" y="10098176"/>
            <a:ext cx="7559675" cy="591295"/>
          </a:xfrm>
          <a:prstGeom prst="rect">
            <a:avLst/>
          </a:prstGeom>
        </p:spPr>
      </p:pic>
    </p:spTree>
    <p:custDataLst>
      <p:tags r:id="rId1"/>
    </p:custDataLst>
    <p:extLst>
      <p:ext uri="{BB962C8B-B14F-4D97-AF65-F5344CB8AC3E}">
        <p14:creationId xmlns:p14="http://schemas.microsoft.com/office/powerpoint/2010/main" val="36540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
  <p:tag name="ARTICULATE_DESIGN_ID_THÈME OFFICE" val="LzaebHtV"/>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2187</TotalTime>
  <Words>2039</Words>
  <Application>Microsoft Office PowerPoint</Application>
  <PresentationFormat>Personnalisé</PresentationFormat>
  <Paragraphs>216</Paragraphs>
  <Slides>5</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vt:i4>
      </vt:variant>
    </vt:vector>
  </HeadingPairs>
  <TitlesOfParts>
    <vt:vector size="15" baseType="lpstr">
      <vt:lpstr>Arial</vt:lpstr>
      <vt:lpstr>Calibri</vt:lpstr>
      <vt:lpstr>Calibri Light</vt:lpstr>
      <vt:lpstr>Comic Sans MS</vt:lpstr>
      <vt:lpstr>Proto Grotesk</vt:lpstr>
      <vt:lpstr>Roboto</vt:lpstr>
      <vt:lpstr>Roboto Light</vt:lpstr>
      <vt:lpstr>Roboto Medium</vt:lpstr>
      <vt:lpstr>Wingdings</vt:lpstr>
      <vt:lpstr>Thème Office</vt:lpstr>
      <vt:lpstr>Le temps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Rose Eme</cp:lastModifiedBy>
  <cp:revision>151</cp:revision>
  <dcterms:created xsi:type="dcterms:W3CDTF">2022-03-24T14:32:05Z</dcterms:created>
  <dcterms:modified xsi:type="dcterms:W3CDTF">2025-02-19T09:31:01Z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6F6DC4A3-172D-4936-ACDD-09C8BDB7770D</vt:lpwstr>
  </property>
  <property fmtid="{D5CDD505-2E9C-101B-9397-08002B2CF9AE}" pid="3" name="ArticulatePath">
    <vt:lpwstr>AOC-B1_Le temps_Tayc</vt:lpwstr>
  </property>
</Properties>
</file>