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8" r:id="rId4"/>
    <p:sldId id="259" r:id="rId5"/>
    <p:sldId id="260" r:id="rId6"/>
  </p:sldIdLst>
  <p:sldSz cx="7559675" cy="10691813"/>
  <p:notesSz cx="6799263" cy="99298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E9C"/>
    <a:srgbClr val="A879A8"/>
    <a:srgbClr val="E05329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29"/>
  </p:normalViewPr>
  <p:slideViewPr>
    <p:cSldViewPr snapToGrid="0" snapToObjects="1">
      <p:cViewPr varScale="1">
        <p:scale>
          <a:sx n="53" d="100"/>
          <a:sy n="53" d="100"/>
        </p:scale>
        <p:origin x="2467" y="67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19/02/2025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19/02/2025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19/02/2025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19/02/2025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19/02/2025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19/02/2025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19/02/2025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19/02/2025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7F0184F-B439-8A9B-5179-3EA151DD0B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1.jp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A7245EE-9D37-E5C1-6D4A-9F511BDA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505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Dilemme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755505" y="1862383"/>
            <a:ext cx="4490979" cy="8309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" panose="02000000000000000000" pitchFamily="2" charset="0"/>
              </a:rPr>
              <a:t>Ô plus j'ai la haine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Ô plus ils me font de la peine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Ce n'est pas un drame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Si je ne fais plus la fête (fais plus la fête)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 err="1">
                <a:latin typeface="Roboto" panose="02000000000000000000" pitchFamily="2" charset="0"/>
              </a:rPr>
              <a:t>Lous</a:t>
            </a:r>
            <a:r>
              <a:rPr lang="fr-FR" sz="1000" dirty="0">
                <a:latin typeface="Roboto" panose="02000000000000000000" pitchFamily="2" charset="0"/>
              </a:rPr>
              <a:t>, es-tu sereine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Ou fais-tu juste la guerre ?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La vie est une chienne qu'il faut tenir en laisse</a:t>
            </a: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Vivre me hante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Tout ce qui m'entoure m'a rendu méchante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Si je rate, je recommence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Quand je suis triste, je chante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Ne jamais tout donner de moi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Dans ce monde c'est le diable qui est roi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Elles me disent que j'ai la poisse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« Blague à part » devient « </a:t>
            </a:r>
            <a:r>
              <a:rPr lang="fr-FR" sz="1000" dirty="0" err="1">
                <a:latin typeface="Roboto" panose="02000000000000000000" pitchFamily="2" charset="0"/>
              </a:rPr>
              <a:t>Lous</a:t>
            </a:r>
            <a:r>
              <a:rPr lang="fr-FR" sz="1000" dirty="0">
                <a:latin typeface="Roboto" panose="02000000000000000000" pitchFamily="2" charset="0"/>
              </a:rPr>
              <a:t> à part » </a:t>
            </a:r>
          </a:p>
          <a:p>
            <a:r>
              <a:rPr lang="fr-FR" sz="1000" dirty="0">
                <a:latin typeface="Roboto" panose="02000000000000000000" pitchFamily="2" charset="0"/>
              </a:rPr>
              <a:t>Seule, seule, seule</a:t>
            </a: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Refrain x2 : </a:t>
            </a:r>
          </a:p>
          <a:p>
            <a:r>
              <a:rPr lang="fr-FR" sz="1000" dirty="0">
                <a:latin typeface="Roboto" panose="02000000000000000000" pitchFamily="2" charset="0"/>
              </a:rPr>
              <a:t>Si je pouvais je vivrais seule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Loin des problèmes et des dilemmes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Na-na-na-na-na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Si je pouvais je vivrais seule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Loin de mes chaînes et des gens que j'aime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Na-na-na-na</a:t>
            </a: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Si jamais je freine et que je ne fais plus de scènes</a:t>
            </a:r>
            <a:r>
              <a:rPr lang="fr-FR" sz="1000" baseline="30000" dirty="0">
                <a:latin typeface="Roboto" panose="02000000000000000000" pitchFamily="2" charset="0"/>
              </a:rPr>
              <a:t>1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Laissez-moi à l'arrière pour qu'à la source je me baigne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Ma blessure saigne et mon sang monte à la tête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Je reste la même et ce, quoi qu'il advienne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Ô plus j'ai la haine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Ô plus ils me font de la peine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Ma peau n'est pas noire, elle est couleur ébène 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 err="1">
                <a:latin typeface="Roboto" panose="02000000000000000000" pitchFamily="2" charset="0"/>
              </a:rPr>
              <a:t>Lous</a:t>
            </a:r>
            <a:r>
              <a:rPr lang="fr-FR" sz="1000" dirty="0">
                <a:latin typeface="Roboto" panose="02000000000000000000" pitchFamily="2" charset="0"/>
              </a:rPr>
              <a:t> es-tu sereine ou fais-tu juste la guerre?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Tu n'es pas parfaite, ton erreur reste humaine</a:t>
            </a:r>
          </a:p>
          <a:p>
            <a:r>
              <a:rPr lang="fr-FR" sz="1000" dirty="0">
                <a:latin typeface="Roboto" panose="02000000000000000000" pitchFamily="2" charset="0"/>
              </a:rPr>
              <a:t>Seule, seule, seule, je veux être seule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 err="1">
                <a:latin typeface="Roboto" panose="02000000000000000000" pitchFamily="2" charset="0"/>
              </a:rPr>
              <a:t>Seule</a:t>
            </a:r>
            <a:endParaRPr lang="fr-FR" sz="1000" dirty="0">
              <a:latin typeface="Roboto" panose="02000000000000000000" pitchFamily="2" charset="0"/>
            </a:endParaRP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Refrain x2</a:t>
            </a: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Ô plus j'avance, ô plus je les devance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Tant pis si tu ne suis pas la cadence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Je ne sais même plus sur quel pied je danse</a:t>
            </a:r>
            <a:r>
              <a:rPr lang="fr-FR" sz="1000" baseline="30000" dirty="0">
                <a:latin typeface="Roboto" panose="02000000000000000000" pitchFamily="2" charset="0"/>
              </a:rPr>
              <a:t>2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Encore un nègre</a:t>
            </a:r>
            <a:r>
              <a:rPr lang="fr-FR" sz="1000" baseline="30000" dirty="0">
                <a:latin typeface="Roboto" panose="02000000000000000000" pitchFamily="2" charset="0"/>
              </a:rPr>
              <a:t>3</a:t>
            </a:r>
            <a:r>
              <a:rPr lang="fr-FR" sz="1000" dirty="0">
                <a:latin typeface="Roboto" panose="02000000000000000000" pitchFamily="2" charset="0"/>
              </a:rPr>
              <a:t> trop frais</a:t>
            </a:r>
            <a:r>
              <a:rPr lang="fr-FR" sz="1000" baseline="30000" dirty="0">
                <a:latin typeface="Roboto" panose="02000000000000000000" pitchFamily="2" charset="0"/>
              </a:rPr>
              <a:t>4</a:t>
            </a:r>
            <a:r>
              <a:rPr lang="fr-FR" sz="1000" dirty="0">
                <a:latin typeface="Roboto" panose="02000000000000000000" pitchFamily="2" charset="0"/>
              </a:rPr>
              <a:t> , ça dérange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La mélodie me berce et me ronge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Chaque mot me perce et donc je plonge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Dans les profondeurs de mes songes</a:t>
            </a:r>
            <a:br>
              <a:rPr lang="fr-FR" sz="1000" dirty="0">
                <a:latin typeface="Roboto" panose="02000000000000000000" pitchFamily="2" charset="0"/>
              </a:rPr>
            </a:br>
            <a:r>
              <a:rPr lang="fr-FR" sz="1000" dirty="0">
                <a:latin typeface="Roboto" panose="02000000000000000000" pitchFamily="2" charset="0"/>
              </a:rPr>
              <a:t>Je nage, me noie, dans la pénombre</a:t>
            </a:r>
          </a:p>
          <a:p>
            <a:endParaRPr lang="fr-FR" sz="1000" dirty="0">
              <a:latin typeface="Roboto" panose="02000000000000000000" pitchFamily="2" charset="0"/>
            </a:endParaRPr>
          </a:p>
          <a:p>
            <a:r>
              <a:rPr lang="fr-FR" sz="1000" dirty="0">
                <a:latin typeface="Roboto" panose="02000000000000000000" pitchFamily="2" charset="0"/>
              </a:rPr>
              <a:t>Refrain x2</a:t>
            </a:r>
          </a:p>
          <a:p>
            <a:r>
              <a:rPr lang="fr-FR" sz="1000" dirty="0">
                <a:latin typeface="Roboto" panose="02000000000000000000" pitchFamily="2" charset="0"/>
              </a:rPr>
              <a:t>Seule, seule, seule, je veux être seule</a:t>
            </a:r>
          </a:p>
          <a:p>
            <a:br>
              <a:rPr lang="fr-FR" sz="1000" dirty="0">
                <a:latin typeface="Roboto" panose="02000000000000000000" pitchFamily="2" charset="0"/>
              </a:rPr>
            </a:br>
            <a:endParaRPr lang="fr-FR" sz="1000" dirty="0">
              <a:latin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40" y="3226889"/>
            <a:ext cx="2082205" cy="3123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latin typeface="Roboto" panose="02000000000000000000" pitchFamily="2" charset="0"/>
              </a:rPr>
              <a:t>L’artiste</a:t>
            </a:r>
          </a:p>
          <a:p>
            <a:pPr algn="just"/>
            <a:endParaRPr lang="fr-FR" sz="900" kern="1300" dirty="0">
              <a:latin typeface="Roboto Medium" panose="02000000000000000000" pitchFamily="2" charset="0"/>
            </a:endParaRPr>
          </a:p>
          <a:p>
            <a:pPr algn="just"/>
            <a:r>
              <a:rPr lang="fr-FR" sz="900" kern="1300" dirty="0">
                <a:latin typeface="Roboto Medium" panose="02000000000000000000" pitchFamily="2" charset="0"/>
              </a:rPr>
              <a:t>De son vrai nom Marie-</a:t>
            </a:r>
            <a:r>
              <a:rPr lang="fr-FR" sz="900" kern="1300" dirty="0" err="1">
                <a:latin typeface="Roboto Medium" panose="02000000000000000000" pitchFamily="2" charset="0"/>
              </a:rPr>
              <a:t>Pierra</a:t>
            </a:r>
            <a:r>
              <a:rPr lang="fr-FR" sz="900" kern="1300" dirty="0">
                <a:latin typeface="Roboto Medium" panose="02000000000000000000" pitchFamily="2" charset="0"/>
              </a:rPr>
              <a:t> </a:t>
            </a:r>
            <a:r>
              <a:rPr lang="fr-FR" sz="900" kern="1300" dirty="0" err="1">
                <a:latin typeface="Roboto Medium" panose="02000000000000000000" pitchFamily="2" charset="0"/>
              </a:rPr>
              <a:t>Kakoma</a:t>
            </a:r>
            <a:r>
              <a:rPr lang="fr-FR" sz="900" kern="1300" dirty="0">
                <a:latin typeface="Roboto Medium" panose="02000000000000000000" pitchFamily="2" charset="0"/>
              </a:rPr>
              <a:t>,  </a:t>
            </a:r>
            <a:r>
              <a:rPr lang="fr-FR" sz="900" kern="1300" dirty="0" err="1">
                <a:latin typeface="Roboto Medium" panose="02000000000000000000" pitchFamily="2" charset="0"/>
              </a:rPr>
              <a:t>Lous</a:t>
            </a:r>
            <a:r>
              <a:rPr lang="fr-FR" sz="900" kern="1300" dirty="0">
                <a:latin typeface="Roboto Medium" panose="02000000000000000000" pitchFamily="2" charset="0"/>
              </a:rPr>
              <a:t> and the Yakuza est une auteure-compositrice-interprète belgo-congolaise. Elle choisit le nom de </a:t>
            </a:r>
            <a:r>
              <a:rPr lang="fr-FR" sz="900" kern="1300" dirty="0" err="1">
                <a:latin typeface="Roboto Medium" panose="02000000000000000000" pitchFamily="2" charset="0"/>
              </a:rPr>
              <a:t>Lous</a:t>
            </a:r>
            <a:r>
              <a:rPr lang="fr-FR" sz="900" kern="1300" dirty="0">
                <a:latin typeface="Roboto Medium" panose="02000000000000000000" pitchFamily="2" charset="0"/>
              </a:rPr>
              <a:t> qui est l’anagramme Soul (âme). </a:t>
            </a:r>
          </a:p>
          <a:p>
            <a:pPr algn="just"/>
            <a:r>
              <a:rPr lang="fr-FR" sz="900" kern="1300" dirty="0">
                <a:latin typeface="Roboto Medium" panose="02000000000000000000" pitchFamily="2" charset="0"/>
              </a:rPr>
              <a:t>Originaire du Congo, sa famille déménage en Belgique lorsqu’elle a 15 ans. C’est depuis son plus jeune âge qu’elle compose sa propre musique qui est influencée par plusieurs styles (pop, rap, musique urbaine,…). Elle se fait connaître en 2019, grâce à son premier titre « Dilemme ». Cette chanson met en avant les différentes facettes de la chanteuse. Marie-</a:t>
            </a:r>
            <a:r>
              <a:rPr lang="fr-FR" sz="900" kern="1300" dirty="0" err="1">
                <a:latin typeface="Roboto Medium" panose="02000000000000000000" pitchFamily="2" charset="0"/>
              </a:rPr>
              <a:t>Pierra</a:t>
            </a:r>
            <a:r>
              <a:rPr lang="fr-FR" sz="900" kern="1300" dirty="0">
                <a:latin typeface="Roboto Medium" panose="02000000000000000000" pitchFamily="2" charset="0"/>
              </a:rPr>
              <a:t> </a:t>
            </a:r>
            <a:r>
              <a:rPr lang="fr-FR" sz="900" kern="1300" dirty="0" err="1">
                <a:latin typeface="Roboto Medium" panose="02000000000000000000" pitchFamily="2" charset="0"/>
              </a:rPr>
              <a:t>Kakoma</a:t>
            </a:r>
            <a:r>
              <a:rPr lang="fr-FR" sz="900" kern="1300" dirty="0">
                <a:latin typeface="Roboto Medium" panose="02000000000000000000" pitchFamily="2" charset="0"/>
              </a:rPr>
              <a:t> a d’autres passions que la musique, elle est également mannequin, peintre et actrice.</a:t>
            </a:r>
          </a:p>
          <a:p>
            <a:br>
              <a:rPr lang="fr-FR" sz="900" dirty="0"/>
            </a:b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8447940"/>
            <a:ext cx="2165684" cy="1118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1. Faire une scène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s’emporter, se mettre en colère.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2. Ne pas savoir sur quel pied danser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ne pas savoir quel comportement adopter.</a:t>
            </a:r>
          </a:p>
          <a:p>
            <a:pPr>
              <a:lnSpc>
                <a:spcPts val="1080"/>
              </a:lnSpc>
            </a:pP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fr-FR" sz="850" i="1" dirty="0">
                <a:latin typeface="Roboto" panose="02000000000000000000" pitchFamily="2" charset="0"/>
              </a:rPr>
              <a:t>Nègre 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un noir. Terme qui est aujourd’hui une insulte raciste.</a:t>
            </a:r>
          </a:p>
          <a:p>
            <a:pPr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4. frais</a:t>
            </a:r>
            <a:r>
              <a:rPr lang="fr-FR" sz="850" dirty="0">
                <a:latin typeface="Roboto" panose="02000000000000000000" pitchFamily="2" charset="0"/>
                <a:ea typeface="Roboto" panose="02000000000000000000" pitchFamily="2" charset="0"/>
              </a:rPr>
              <a:t>: trop bien, génial, parfait.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CCE7D7-83BD-9247-8D20-6AFA48C122EC}"/>
              </a:ext>
            </a:extLst>
          </p:cNvPr>
          <p:cNvSpPr txBox="1"/>
          <p:nvPr/>
        </p:nvSpPr>
        <p:spPr>
          <a:xfrm>
            <a:off x="322240" y="9682037"/>
            <a:ext cx="2165684" cy="3783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Armelle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Forneris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du CAVILAM -Alliance Française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pour l’Institut français et le CNM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22240" y="6819465"/>
            <a:ext cx="2082205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</a:t>
            </a:r>
            <a:r>
              <a:rPr lang="fr-FR" sz="850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 and the Yakuza, abonnez-vous à son compte Instagram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 @</a:t>
            </a:r>
            <a:r>
              <a:rPr lang="fr-FR" sz="850" b="1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lousandtheyakuza</a:t>
            </a:r>
            <a:endParaRPr lang="fr-FR" sz="850" b="1" i="1" kern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1970715-6EA7-1845-9E1A-1086AEE0A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5" y="5556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755505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 and the Yakuza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85C9EB-1A91-FD5E-49DE-5070AD93F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0" y="7781806"/>
            <a:ext cx="469900" cy="596900"/>
          </a:xfrm>
          <a:prstGeom prst="rect">
            <a:avLst/>
          </a:prstGeom>
        </p:spPr>
      </p:pic>
      <p:pic>
        <p:nvPicPr>
          <p:cNvPr id="27" name="Picture 2" descr="Dilemme - titre par Lous and The Yakuza | Spotify">
            <a:extLst>
              <a:ext uri="{FF2B5EF4-FFF2-40B4-BE49-F238E27FC236}">
                <a16:creationId xmlns:a16="http://schemas.microsoft.com/office/drawing/2014/main" id="{012973CB-5465-464D-BFD7-E8EA115E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0" y="998820"/>
            <a:ext cx="2041669" cy="20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948007-9DF3-87C7-A489-FCA507D6ED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29C78F9-7651-EAD4-D769-19ADDF11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99051"/>
              </p:ext>
            </p:extLst>
          </p:nvPr>
        </p:nvGraphicFramePr>
        <p:xfrm>
          <a:off x="1130984" y="2016359"/>
          <a:ext cx="5717287" cy="778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145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989526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085616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42453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Noter cet indice au tableau « D _ _ _ _ _ _ ».</a:t>
                      </a:r>
                      <a:endParaRPr lang="fr-FR" sz="1000" b="0" i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 et retrouvez le titre à l’aide de la définition suivante : 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« Difficulté de choisir entre deux options ». 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33196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300"/>
                        </a:lnSpc>
                        <a:buFontTx/>
                        <a:buChar char="-"/>
                      </a:pPr>
                      <a:endParaRPr lang="fr-FR"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A.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Caractérisez l’atmosphère qui se dégage de cette musique :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triste – dynamique – rythmée – douce – calme - mélancolique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B. Avec les paroles.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Parmi les thèmes proposés, quels sont ceux évoqués par la chanteuse :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la liberté –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la tolérance -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la résilience – l’acceptation de soi -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la dépression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– le racisme – le pardon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Justifiez en soulignant des mots dans les paroles de la chanson. </a:t>
                      </a:r>
                    </a:p>
                    <a:p>
                      <a:pPr rtl="0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C. Relisez le refrain et dites quel est le dilemme auquel fait face la chanteuse.</a:t>
                      </a:r>
                    </a:p>
                    <a:p>
                      <a:pPr rtl="0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1337912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pPr algn="just"/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Lisez les situations suivantes et choisissez-en une.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1. On vous propose un poste très bien rémunéré dans une grande multinationale qui ne respecte pas les normes environnementales.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2. Vous trouvez dans la rue un porte feuille contenant une grosse somme d’argent et des papiers d’identité.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3. Vous venez d’acheter des vêtements dans un magasin. En arrivant chez vous, vous remarquez que certains articles n’ont pas été facturés. 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 feriez-vous si vous étiez confrontés à ces dilemmes ?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321067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E77E9C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pic>
        <p:nvPicPr>
          <p:cNvPr id="48" name="Image 47">
            <a:extLst>
              <a:ext uri="{FF2B5EF4-FFF2-40B4-BE49-F238E27FC236}">
                <a16:creationId xmlns:a16="http://schemas.microsoft.com/office/drawing/2014/main" id="{2A8FDBC5-AF1D-100C-EE10-4161DA079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705" y="3659620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0E64235-43BF-E943-7EC4-33C66226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158" y="2203464"/>
            <a:ext cx="508000" cy="50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Dilemme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and the Yakuza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85B6A55-BF5E-495D-A309-529BDE86B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32"/>
            <a:ext cx="2743200" cy="6604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8B4FCBE-3045-4FA8-A512-58C65F444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58" y="6156982"/>
            <a:ext cx="508000" cy="50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A8B2CE1-5C95-97E8-C029-59F8489883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64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5AD165A-A932-9631-830A-51738D76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04717"/>
              </p:ext>
            </p:extLst>
          </p:nvPr>
        </p:nvGraphicFramePr>
        <p:xfrm>
          <a:off x="864394" y="964406"/>
          <a:ext cx="6369404" cy="90422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69279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Qu’est-ce qu’un « état d’âme » ? Cochez la définition qui correspond le mieux.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fr-FR" sz="1488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Maladie psychologique ou mentale.</a:t>
                      </a:r>
                      <a:endParaRPr lang="fr-FR" sz="1000" b="0" i="0" dirty="0">
                        <a:effectLst/>
                        <a:latin typeface="Roboto" panose="02000000000000000000"/>
                      </a:endParaRPr>
                    </a:p>
                    <a:p>
                      <a:pPr marL="0" indent="0" rtl="0"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Émotions et sentiments intérieurs qui reflètent l’humeur d’une personne.</a:t>
                      </a:r>
                    </a:p>
                    <a:p>
                      <a:pPr marL="0" indent="0" rtl="0">
                        <a:buFont typeface="+mj-lt"/>
                        <a:buNone/>
                      </a:pPr>
                      <a:r>
                        <a:rPr lang="fr-FR" sz="10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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Apparence physique d'une personne.</a:t>
                      </a:r>
                    </a:p>
                    <a:p>
                      <a:pPr rtl="0"/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50785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le début de la chanson jusqu'à la fin du premier refrain. </a:t>
                      </a: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cette liste d’émotions :</a:t>
                      </a:r>
                    </a:p>
                    <a:p>
                      <a:pPr rtl="0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Paix intérieure, nostalgie, cafard, plénitude, stupeur, vulnérabilité, ressentiment</a:t>
                      </a:r>
                    </a:p>
                    <a:p>
                      <a:pPr rtl="0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Soulignez dans la liste les émotions que vous ressentez en écoutant la chanson.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355481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les deux premiers couplets de la chanson.</a:t>
                      </a: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les expressions et leurs explications.</a:t>
                      </a: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Ces expressions sont-elles plutôt positives ou négatives ? Pourquoi ?</a:t>
                      </a: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Écoutez toute la chanson et rédigez une ou deux phrases pour qualifier l’état d’âme de la chanteuse, en réutilisant les émotions de l’activité 2.</a:t>
                      </a:r>
                    </a:p>
                    <a:p>
                      <a:pPr marL="0" indent="0" rtl="0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</a:p>
                    <a:p>
                      <a:pPr rtl="0"/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Dilemme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and the Yakuza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961641-1F41-154D-8A29-BEBF48EBF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" y="7389"/>
            <a:ext cx="2743200" cy="6604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006B14A-A53E-64A9-5EE6-13C57C067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4" y="1347131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38189F1-917F-991F-C78A-1C1B49B23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4" y="3636264"/>
            <a:ext cx="508000" cy="50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80FC53A-B250-4354-908A-16544E49D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5608759"/>
            <a:ext cx="508000" cy="508000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BF5E3EE-6417-4ACF-BB70-B6ACADA64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89399"/>
              </p:ext>
            </p:extLst>
          </p:nvPr>
        </p:nvGraphicFramePr>
        <p:xfrm>
          <a:off x="2745441" y="6212935"/>
          <a:ext cx="4254500" cy="1955800"/>
        </p:xfrm>
        <a:graphic>
          <a:graphicData uri="http://schemas.openxmlformats.org/drawingml/2006/table">
            <a:tbl>
              <a:tblPr/>
              <a:tblGrid>
                <a:gridCol w="1191525">
                  <a:extLst>
                    <a:ext uri="{9D8B030D-6E8A-4147-A177-3AD203B41FA5}">
                      <a16:colId xmlns:a16="http://schemas.microsoft.com/office/drawing/2014/main" val="1602527080"/>
                    </a:ext>
                  </a:extLst>
                </a:gridCol>
                <a:gridCol w="859101">
                  <a:extLst>
                    <a:ext uri="{9D8B030D-6E8A-4147-A177-3AD203B41FA5}">
                      <a16:colId xmlns:a16="http://schemas.microsoft.com/office/drawing/2014/main" val="441562463"/>
                    </a:ext>
                  </a:extLst>
                </a:gridCol>
                <a:gridCol w="230231">
                  <a:extLst>
                    <a:ext uri="{9D8B030D-6E8A-4147-A177-3AD203B41FA5}">
                      <a16:colId xmlns:a16="http://schemas.microsoft.com/office/drawing/2014/main" val="1760890906"/>
                    </a:ext>
                  </a:extLst>
                </a:gridCol>
                <a:gridCol w="1973643">
                  <a:extLst>
                    <a:ext uri="{9D8B030D-6E8A-4147-A177-3AD203B41FA5}">
                      <a16:colId xmlns:a16="http://schemas.microsoft.com/office/drawing/2014/main" val="885604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avoir la haine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provoquer de la tristesse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1107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faire la guerre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maîtriser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1348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être une chienne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être malchanceux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1027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avoir la poisse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ne pas réussir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936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tenir en laisse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se battre contre quelque chose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5671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faire de la peine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être en colère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6137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rater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 </a:t>
                      </a: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i="0" u="none" strike="noStrike" dirty="0">
                          <a:solidFill>
                            <a:srgbClr val="202122"/>
                          </a:solidFill>
                          <a:effectLst/>
                          <a:latin typeface="Roboto Medium" panose="02000000000000000000"/>
                        </a:rPr>
                        <a:t>être détestable</a:t>
                      </a:r>
                      <a:endParaRPr lang="fr-FR" sz="1000" dirty="0">
                        <a:effectLst/>
                        <a:latin typeface="Roboto Medium" panose="0200000000000000000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9521407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96B31F88-F32A-4964-BEE5-6A446321F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705" y="8597255"/>
            <a:ext cx="508000" cy="50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3C47AF1-DC79-9EB6-E189-E92FE61D757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FDEC0C-0D8D-EE0D-E8E4-EE81AC9E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06387"/>
              </p:ext>
            </p:extLst>
          </p:nvPr>
        </p:nvGraphicFramePr>
        <p:xfrm>
          <a:off x="864394" y="1128713"/>
          <a:ext cx="6369404" cy="1283445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E77E9C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Lisez les phrases suivantes extraites de la chanson : </a:t>
                      </a:r>
                    </a:p>
                    <a:p>
                      <a:pPr rtl="0"/>
                      <a:b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La vie est une chienne qu’il faut tenir en laisse »</a:t>
                      </a:r>
                    </a:p>
                    <a:p>
                      <a:pPr rtl="0"/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Loin de mes chaînes »</a:t>
                      </a:r>
                    </a:p>
                    <a:p>
                      <a:pPr rtl="0"/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Ma peau n’est pas noire, elle est couleur ébène »</a:t>
                      </a:r>
                    </a:p>
                    <a:p>
                      <a:pPr rtl="0"/>
                      <a:b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Quelle est la figure de style commune à ces phrases ? Cochez la bonne réponse.</a:t>
                      </a:r>
                    </a:p>
                    <a:p>
                      <a:pPr marL="171450" indent="-171450" rtl="0"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Une personnification : c’est représenter une notion abstraite sous les traits d'un personnage.</a:t>
                      </a:r>
                    </a:p>
                    <a:p>
                      <a:pPr marL="171450" indent="-171450" rtl="0"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Une métaphore : c’est l’utilisation d’un terme concret pour exprimer une notion abstraite.</a:t>
                      </a:r>
                    </a:p>
                    <a:p>
                      <a:pPr marL="171450" indent="-171450" rtl="0">
                        <a:buFont typeface="Wingdings" panose="05000000000000000000" pitchFamily="2" charset="2"/>
                        <a:buChar char="q"/>
                      </a:pPr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Une comparaison : c’est le fait de comparer plusieurs choses entre elles.</a:t>
                      </a:r>
                    </a:p>
                    <a:p>
                      <a:pPr rtl="0"/>
                      <a:endParaRPr lang="fr-FR" sz="11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1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Avec vos propres mots, expliquez ce que signifient ces phrases.</a:t>
                      </a:r>
                    </a:p>
                    <a:p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508937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E77E9C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ce passage de la chanson :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</a:t>
                      </a:r>
                      <a:r>
                        <a:rPr lang="fr-FR" sz="1000" dirty="0">
                          <a:latin typeface="Roboto" panose="02000000000000000000" pitchFamily="2" charset="0"/>
                        </a:rPr>
                        <a:t>Si je pouvais je vivrais seule</a:t>
                      </a:r>
                      <a:br>
                        <a:rPr lang="fr-FR" sz="1000" dirty="0">
                          <a:latin typeface="Roboto" panose="02000000000000000000" pitchFamily="2" charset="0"/>
                        </a:rPr>
                      </a:br>
                      <a:r>
                        <a:rPr lang="fr-FR" sz="1000" dirty="0">
                          <a:latin typeface="Roboto" panose="02000000000000000000" pitchFamily="2" charset="0"/>
                        </a:rPr>
                        <a:t>Loin de mes </a:t>
                      </a:r>
                      <a:r>
                        <a:rPr lang="fr-FR" sz="1000" b="1" dirty="0">
                          <a:latin typeface="Roboto" panose="02000000000000000000" pitchFamily="2" charset="0"/>
                        </a:rPr>
                        <a:t>chaînes</a:t>
                      </a:r>
                      <a:r>
                        <a:rPr lang="fr-FR" sz="1000" dirty="0">
                          <a:latin typeface="Roboto" panose="02000000000000000000" pitchFamily="2" charset="0"/>
                        </a:rPr>
                        <a:t> et des gens que j'aime »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Expliquez de quelles « chaînes » il s’agit.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Dites ce que ce passage de la chanson évoque pour chacun.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Et vous, quelles sont vos « chaînes » ?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36470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Observez la structure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de cet extrait de chanson :</a:t>
                      </a:r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 </a:t>
                      </a:r>
                      <a:r>
                        <a:rPr lang="fr-FR" sz="1000" dirty="0">
                          <a:latin typeface="Roboto" panose="02000000000000000000" pitchFamily="2" charset="0"/>
                        </a:rPr>
                        <a:t>Si je pouvais je vivrais seule</a:t>
                      </a:r>
                      <a:br>
                        <a:rPr lang="fr-FR" sz="1000" dirty="0">
                          <a:latin typeface="Roboto" panose="02000000000000000000" pitchFamily="2" charset="0"/>
                        </a:rPr>
                      </a:br>
                      <a:r>
                        <a:rPr lang="fr-FR" sz="1000" dirty="0">
                          <a:latin typeface="Roboto" panose="02000000000000000000" pitchFamily="2" charset="0"/>
                        </a:rPr>
                        <a:t>Loin des problèmes et des dilemmes »</a:t>
                      </a:r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Utilisez la structure « Si + imparfait, conditionnel » pour créer votre propre refrain.</a:t>
                      </a:r>
                    </a:p>
                    <a:p>
                      <a:endParaRPr lang="fr-FR" sz="10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Collectez les refrains créés sur un document partagé. 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Faites une lecture slamée. 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Découvrez le clip de la chanson en flashant le QR code.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Trouvez vous que le clip soit représentatif de la chanson?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1D38780D-5698-42D4-B2D7-9963B1CF8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93315"/>
              </p:ext>
            </p:extLst>
          </p:nvPr>
        </p:nvGraphicFramePr>
        <p:xfrm>
          <a:off x="1797854" y="8656398"/>
          <a:ext cx="822780" cy="116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363" imgH="8020022" progId="AcroExch.Document.DC">
                  <p:embed/>
                </p:oleObj>
              </mc:Choice>
              <mc:Fallback>
                <p:oleObj name="Acrobat Document" r:id="rId4" imgW="5667363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854" y="8656398"/>
                        <a:ext cx="822780" cy="116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>
            <a:extLst>
              <a:ext uri="{FF2B5EF4-FFF2-40B4-BE49-F238E27FC236}">
                <a16:creationId xmlns:a16="http://schemas.microsoft.com/office/drawing/2014/main" id="{3FC8680E-E5A4-604C-A8BF-CFA2B7EF5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7" y="2331"/>
            <a:ext cx="2743200" cy="6604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B7AC58CF-636A-4F94-AF25-52470F7D6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00" y="6919785"/>
            <a:ext cx="508000" cy="50800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755AF79A-4760-40A5-A643-CCA32B39E353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Dilemme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and the Yakuza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18A7932-3A8D-44AC-8945-49D1CA3B4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7238" y="4421640"/>
            <a:ext cx="508000" cy="50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454380-BA0F-A387-9F42-BF4A465FD7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1040C6-BC02-6DB3-734D-CB6642F0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" y="5556"/>
            <a:ext cx="7543800" cy="10680700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85187"/>
              </p:ext>
            </p:extLst>
          </p:nvPr>
        </p:nvGraphicFramePr>
        <p:xfrm>
          <a:off x="3954097" y="1311554"/>
          <a:ext cx="3279702" cy="993832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2801445">
                <a:tc>
                  <a:txBody>
                    <a:bodyPr/>
                    <a:lstStyle/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la figure de style commune à ces phrases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possible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Métaphore : C’est l’utilisation d’un terme concret pour exprimer une notion abstraite.</a:t>
                      </a:r>
                    </a:p>
                    <a:p>
                      <a:pPr rtl="0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Expliquez ce que signifient ces phrases.</a:t>
                      </a:r>
                      <a:endParaRPr lang="fr-FR" sz="1200" b="1" i="0" kern="1300" baseline="0" dirty="0">
                        <a:latin typeface="Roboto" panose="02000000000000000000" pitchFamily="2" charset="0"/>
                      </a:endParaRP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Il s’agit de trois métaphores</a:t>
                      </a:r>
                      <a:b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La vie est une chienne qu’il faut tenir en laisse ».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Elle compare la vie à une chienne suggérant que, comme un animal, la vie est imprévisible et difficile à contrôler. </a:t>
                      </a:r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Loin de mes chaînes »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Elle symbolise l’emprisonnement et la restriction de libertés que peuvent ressentir certaines personnes. </a:t>
                      </a:r>
                      <a:b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Ma peau n’est pas noire, elle est couleur ébène »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Elle évoque l’idée que la couleur de peau ne doit pas être réduite à une simple classification raciale. Cette phrase se veut être inclusive et souligne la richesse et la diversité des nuances de peau. </a:t>
                      </a:r>
                      <a:br>
                        <a:rPr lang="fr-FR" sz="1600" dirty="0"/>
                      </a:br>
                      <a:endParaRPr lang="fr-FR" sz="1600" b="1" i="0" kern="1300" baseline="0" dirty="0"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  <a:p>
                      <a:r>
                        <a:rPr lang="fr-FR" sz="800" b="1" i="0" kern="1300" baseline="0" dirty="0">
                          <a:latin typeface="Roboto" panose="02000000000000000000" pitchFamily="2" charset="0"/>
                        </a:rPr>
                        <a:t> </a:t>
                      </a:r>
                      <a:endParaRPr lang="fr-FR" sz="700" b="1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187019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436039">
                <a:tc>
                  <a:txBody>
                    <a:bodyPr/>
                    <a:lstStyle/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ce passage de la chanson :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« </a:t>
                      </a:r>
                      <a:r>
                        <a:rPr lang="fr-FR" sz="1000" dirty="0">
                          <a:latin typeface="Roboto" panose="02000000000000000000" pitchFamily="2" charset="0"/>
                        </a:rPr>
                        <a:t>Si je pouvais je vivrais seule</a:t>
                      </a:r>
                      <a:br>
                        <a:rPr lang="fr-FR" sz="1000" dirty="0">
                          <a:latin typeface="Roboto" panose="02000000000000000000" pitchFamily="2" charset="0"/>
                        </a:rPr>
                      </a:br>
                      <a:r>
                        <a:rPr lang="fr-FR" sz="1000" dirty="0">
                          <a:latin typeface="Roboto" panose="02000000000000000000" pitchFamily="2" charset="0"/>
                        </a:rPr>
                        <a:t>Loin de mes chaînes et des gens que j'aime »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Expliquez de quelles « chaînes » il s’agit?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Dîtes ce que ce passage de la chanson évoque pour chacun.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possibles : la chanteuse utilise la structure si + imparfait, conditionnel car elle évoque un souhait / hypothèse. Elle aimerait se libérer des chaines qui l’entravent et ainsi être libre. Les chaines dont elles parlent sont peut-être ses responsabilités envers sa famille puisqu’elle dit vouloir être loin de sa famille. Mais elle peut également vouloir faire références à son histoire, son origine ethnique …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Et vous, quelles sont vos « chaînes » ?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possibles : Ma famille, mon éducation, mes responsabilités professionnelles, mon origine ethnique…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18701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16072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Observez la structure </a:t>
                      </a:r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dans la chanson 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 </a:t>
                      </a:r>
                      <a:r>
                        <a:rPr lang="fr-FR" sz="1000" dirty="0">
                          <a:latin typeface="Roboto" panose="02000000000000000000" pitchFamily="2" charset="0"/>
                        </a:rPr>
                        <a:t>Si je pouvais je vivrais seule</a:t>
                      </a:r>
                      <a:br>
                        <a:rPr lang="fr-FR" sz="1000" dirty="0">
                          <a:latin typeface="Roboto" panose="02000000000000000000" pitchFamily="2" charset="0"/>
                        </a:rPr>
                      </a:br>
                      <a:r>
                        <a:rPr lang="fr-FR" sz="1000" dirty="0">
                          <a:latin typeface="Roboto" panose="02000000000000000000" pitchFamily="2" charset="0"/>
                        </a:rPr>
                        <a:t>Loin des problèmes et des dilemmes »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Utilisez la structure « Si + imparfait, conditionnel » pour créer votre propre refrain.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Exemple de refrain :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« Si je pouvais, je partirais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Loin du métro, du boulot, dodo »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Collectez les refrains créés sur un document partagé. </a:t>
                      </a:r>
                    </a:p>
                    <a:p>
                      <a:r>
                        <a:rPr lang="fr-FR" sz="10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Faites une lecture slamée. 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5855"/>
              </p:ext>
            </p:extLst>
          </p:nvPr>
        </p:nvGraphicFramePr>
        <p:xfrm>
          <a:off x="325876" y="1315289"/>
          <a:ext cx="3279702" cy="883144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13799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13071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Choisissez la définition qui correspond le mieux à ce qu’est un « état d’âme » ?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2. Émotions et sentiments intérieurs qui reflètent l’humeur d’une personne.</a:t>
                      </a:r>
                      <a:endParaRPr lang="fr-FR" sz="1000" b="0" i="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1379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292245">
                <a:tc>
                  <a:txBody>
                    <a:bodyPr/>
                    <a:lstStyle/>
                    <a:p>
                      <a:pPr rtl="0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le début de la chanson jusqu'à la fin du premier refrain. </a:t>
                      </a: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Lisez ces émotions :</a:t>
                      </a: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Paix intérieure, nostalgie, cafard, plénitude, stupeur, vulnérabilité, ressentiment</a:t>
                      </a:r>
                    </a:p>
                    <a:p>
                      <a:pPr rtl="0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Soulignez dans la liste les sentiments que vous ressentez en écoutant la chanson.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484592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possibles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nostalgie, cafard, vulnérabilité, ressentiment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03969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7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684387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les deux premiers couplets de la chanson.</a:t>
                      </a: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les mots et leurs définitions</a:t>
                      </a:r>
                      <a:br>
                        <a:rPr lang="fr-FR" sz="1000" dirty="0"/>
                      </a:b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Réponses possibles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avoir la haine → être en colère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faire la guerre → se battre contre quelque chose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être une chienne → être détestable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avoir la poisse → être malchanceux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tenir en laisse → maîtriser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faire de la peine → créer de la tristesse</a:t>
                      </a:r>
                    </a:p>
                    <a:p>
                      <a:pPr rtl="0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rater → ne pas réussir</a:t>
                      </a:r>
                    </a:p>
                    <a:p>
                      <a:pPr rtl="0"/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Ces expressions sont-elles plutôt positives ou négatives ?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Elles ont toutes des connotations plutôt négatives.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rtl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Écoutez toute la chanson. </a:t>
                      </a:r>
                    </a:p>
                    <a:p>
                      <a:pPr marL="0" indent="0" rtl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 est l’état d’âme de la chanteuse? 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Réponse possible </a:t>
                      </a: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Dans cette chanson, on sent que la chanteuse ressent de la vulnérabilité et du ressentiment. Elle est confrontée à un dilemme personnel. </a:t>
                      </a: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C. Lisez les phrases suivantes extraites de la chanson : </a:t>
                      </a:r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« La vie est une chienne qu’il faut tenir en laisse »</a:t>
                      </a: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« Loin de mes chaînes »</a:t>
                      </a:r>
                    </a:p>
                    <a:p>
                      <a:pPr rtl="0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/>
                          <a:ea typeface="+mn-ea"/>
                          <a:cs typeface="+mn-cs"/>
                        </a:rPr>
                        <a:t>« Ma peau n’est pas noire, elle est couleur ébène »</a:t>
                      </a:r>
                      <a:b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</a:b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SOCIÉTÉ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E38561-3406-4093-8C0B-2BE6D750197C}"/>
              </a:ext>
            </a:extLst>
          </p:cNvPr>
          <p:cNvSpPr txBox="1"/>
          <p:nvPr/>
        </p:nvSpPr>
        <p:spPr>
          <a:xfrm>
            <a:off x="3954097" y="697826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Public : Adulte 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11606D-1CA6-452A-97BC-1B261F41185C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Dilemme »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Lous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and the Yakuza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9E84B5-FCB7-3331-F4D9-3BA825CD6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152907"/>
            <a:ext cx="7559675" cy="53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DESIGN_ID_THÈME OFFICE" val="R9KGn4un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2487</TotalTime>
  <Words>1942</Words>
  <Application>Microsoft Office PowerPoint</Application>
  <PresentationFormat>Personnalisé</PresentationFormat>
  <Paragraphs>258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Proto Grotesk</vt:lpstr>
      <vt:lpstr>Roboto</vt:lpstr>
      <vt:lpstr>Roboto Light</vt:lpstr>
      <vt:lpstr>Roboto Medium</vt:lpstr>
      <vt:lpstr>Wingdings</vt:lpstr>
      <vt:lpstr>Thème Office</vt:lpstr>
      <vt:lpstr>Acrobat Document</vt:lpstr>
      <vt:lpstr>Dilemme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Rose Eme</cp:lastModifiedBy>
  <cp:revision>115</cp:revision>
  <cp:lastPrinted>2024-10-18T14:45:11Z</cp:lastPrinted>
  <dcterms:created xsi:type="dcterms:W3CDTF">2022-03-24T14:32:05Z</dcterms:created>
  <dcterms:modified xsi:type="dcterms:W3CDTF">2025-02-19T11:48:02Z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C5E87960-ACED-4356-B545-57E95B625BAE</vt:lpwstr>
  </property>
  <property fmtid="{D5CDD505-2E9C-101B-9397-08002B2CF9AE}" pid="3" name="ArticulatePath">
    <vt:lpwstr>B2-AOC-LousAndTheYakuza-Dilemme-LRfinal</vt:lpwstr>
  </property>
</Properties>
</file>