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6"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7559675" cy="10691813"/>
  <p:notesSz cx="6799263" cy="9929813"/>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7C56"/>
    <a:srgbClr val="E77E9C"/>
    <a:srgbClr val="E05329"/>
    <a:srgbClr val="5194C4"/>
    <a:srgbClr val="D91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72"/>
    <p:restoredTop sz="96314"/>
  </p:normalViewPr>
  <p:slideViewPr>
    <p:cSldViewPr snapToGrid="0" snapToObjects="1">
      <p:cViewPr varScale="1">
        <p:scale>
          <a:sx n="50" d="100"/>
          <a:sy n="50" d="100"/>
        </p:scale>
        <p:origin x="3053" y="62"/>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7F276B-CE46-A143-ACE5-8DA9BBE2A66C}"/>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9FBAD10-C19D-8C49-B7A4-38F7663E5425}"/>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B4C08C42-6EFF-BE45-8A7D-489337A85A8B}" type="datetimeFigureOut">
              <a:rPr lang="fr-FR" smtClean="0"/>
              <a:t>19/02/2025</a:t>
            </a:fld>
            <a:endParaRPr lang="fr-FR"/>
          </a:p>
        </p:txBody>
      </p:sp>
      <p:sp>
        <p:nvSpPr>
          <p:cNvPr id="4" name="Espace réservé du pied de page 3">
            <a:extLst>
              <a:ext uri="{FF2B5EF4-FFF2-40B4-BE49-F238E27FC236}">
                <a16:creationId xmlns:a16="http://schemas.microsoft.com/office/drawing/2014/main" id="{BD2B4E94-76A3-D742-AD5A-D11A0A996041}"/>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872786E-81B4-4B47-ABC2-348B43E3D82E}"/>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0057B559-A149-3A43-BC80-AD3A402FEF17}" type="slidenum">
              <a:rPr lang="fr-FR" smtClean="0"/>
              <a:t>‹N°›</a:t>
            </a:fld>
            <a:endParaRPr lang="fr-FR"/>
          </a:p>
        </p:txBody>
      </p:sp>
    </p:spTree>
    <p:extLst>
      <p:ext uri="{BB962C8B-B14F-4D97-AF65-F5344CB8AC3E}">
        <p14:creationId xmlns:p14="http://schemas.microsoft.com/office/powerpoint/2010/main" val="1350606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84A6303-4D29-A745-91A8-F3AEACDB41EE}" type="datetimeFigureOut">
              <a:rPr lang="fr-FR" smtClean="0"/>
              <a:t>19/02/2025</a:t>
            </a:fld>
            <a:endParaRPr lang="fr-FR"/>
          </a:p>
        </p:txBody>
      </p:sp>
      <p:sp>
        <p:nvSpPr>
          <p:cNvPr id="4" name="Espace réservé de l'image des diapositives 3"/>
          <p:cNvSpPr>
            <a:spLocks noGrp="1" noRot="1" noChangeAspect="1"/>
          </p:cNvSpPr>
          <p:nvPr>
            <p:ph type="sldImg" idx="2"/>
          </p:nvPr>
        </p:nvSpPr>
        <p:spPr>
          <a:xfrm>
            <a:off x="2216150" y="1241425"/>
            <a:ext cx="236696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D065F82D-CB1F-334C-AB48-FC566FA056BD}" type="slidenum">
              <a:rPr lang="fr-FR" smtClean="0"/>
              <a:t>‹N°›</a:t>
            </a:fld>
            <a:endParaRPr lang="fr-FR"/>
          </a:p>
        </p:txBody>
      </p:sp>
    </p:spTree>
    <p:extLst>
      <p:ext uri="{BB962C8B-B14F-4D97-AF65-F5344CB8AC3E}">
        <p14:creationId xmlns:p14="http://schemas.microsoft.com/office/powerpoint/2010/main" val="23071660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9AEF5D2-A333-6045-ACED-77F29CEB08A7}" type="datetime1">
              <a:rPr lang="fr-FR" smtClean="0"/>
              <a:t>19/02/2025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98490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5D3429-77F6-9E4B-9F99-94520AC2D970}" type="datetime1">
              <a:rPr lang="fr-FR" smtClean="0"/>
              <a:t>19/02/2025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65377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62BDEE-C309-4040-BEBD-5B52D979CC1A}" type="datetime1">
              <a:rPr lang="fr-FR" smtClean="0"/>
              <a:t>19/02/2025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9698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F78E6-F0FE-8142-9C48-E28034D6D085}" type="datetime1">
              <a:rPr lang="fr-FR" smtClean="0"/>
              <a:t>19/02/2025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8009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044345-F4C8-B543-A745-5CC2F98AC7CF}" type="datetime1">
              <a:rPr lang="fr-FR" smtClean="0"/>
              <a:t>19/02/2025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173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17184C0-6944-2640-BB2E-18D8BD334C9E}" type="datetime1">
              <a:rPr lang="fr-FR" smtClean="0"/>
              <a:t>19/02/2025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3459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4FA66A-0FD7-ED4C-BE72-F0D7E9800428}" type="datetime1">
              <a:rPr lang="fr-FR" smtClean="0"/>
              <a:t>19/02/2025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72123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48DF0AA-31E8-FE40-9480-67630F8DF831}" type="datetime1">
              <a:rPr lang="fr-FR" smtClean="0"/>
              <a:t>19/02/2025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66454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606ED-82F1-0C43-882E-7914D1779773}" type="datetime1">
              <a:rPr lang="fr-FR" smtClean="0"/>
              <a:t>19/02/2025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4816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AFD6CE-977D-D642-AFAB-4B969B7E197B}" type="datetime1">
              <a:rPr lang="fr-FR" smtClean="0"/>
              <a:t>19/02/2025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71207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404071-C699-E143-B865-F8276070A328}" type="datetime1">
              <a:rPr lang="fr-FR" smtClean="0"/>
              <a:t>19/02/2025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4069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639CC96-5C2F-B644-9878-943E03AC83B1}" type="datetime1">
              <a:rPr lang="fr-FR" smtClean="0"/>
              <a:t>19/02/2025</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A1CF3E8-9CFF-1C43-BC4C-454A89F1B92F}" type="slidenum">
              <a:rPr lang="fr-FR" smtClean="0"/>
              <a:t>‹N°›</a:t>
            </a:fld>
            <a:endParaRPr lang="fr-FR"/>
          </a:p>
        </p:txBody>
      </p:sp>
    </p:spTree>
    <p:extLst>
      <p:ext uri="{BB962C8B-B14F-4D97-AF65-F5344CB8AC3E}">
        <p14:creationId xmlns:p14="http://schemas.microsoft.com/office/powerpoint/2010/main" val="310454317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hyperlink" Target="https://www.instagram.com/vendredisurmer_/"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jpg"/><Relationship Id="rId7"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jpg"/><Relationship Id="rId7"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1.emf"/><Relationship Id="rId5" Type="http://schemas.openxmlformats.org/officeDocument/2006/relationships/image" Target="../media/image7.emf"/><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12.jpg"/><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3.emf"/><Relationship Id="rId5" Type="http://schemas.openxmlformats.org/officeDocument/2006/relationships/image" Target="../media/image9.emf"/><Relationship Id="rId10" Type="http://schemas.openxmlformats.org/officeDocument/2006/relationships/image" Target="../media/image5.png"/><Relationship Id="rId4" Type="http://schemas.openxmlformats.org/officeDocument/2006/relationships/image" Target="../media/image2.emf"/><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DCAAFD6-7D08-672B-FA30-9431896FB81E}"/>
              </a:ext>
            </a:extLst>
          </p:cNvPr>
          <p:cNvPicPr>
            <a:picLocks noChangeAspect="1"/>
          </p:cNvPicPr>
          <p:nvPr/>
        </p:nvPicPr>
        <p:blipFill>
          <a:blip r:embed="rId3"/>
          <a:stretch>
            <a:fillRect/>
          </a:stretch>
        </p:blipFill>
        <p:spPr>
          <a:xfrm>
            <a:off x="7937" y="5556"/>
            <a:ext cx="7543800" cy="10680700"/>
          </a:xfrm>
          <a:prstGeom prst="rect">
            <a:avLst/>
          </a:prstGeom>
        </p:spPr>
      </p:pic>
      <p:sp>
        <p:nvSpPr>
          <p:cNvPr id="2" name="Titre 1">
            <a:extLst>
              <a:ext uri="{FF2B5EF4-FFF2-40B4-BE49-F238E27FC236}">
                <a16:creationId xmlns:a16="http://schemas.microsoft.com/office/drawing/2014/main" id="{998793F9-604D-E340-8802-F345F9BA7E4D}"/>
              </a:ext>
            </a:extLst>
          </p:cNvPr>
          <p:cNvSpPr>
            <a:spLocks noGrp="1"/>
          </p:cNvSpPr>
          <p:nvPr>
            <p:ph type="ctrTitle"/>
          </p:nvPr>
        </p:nvSpPr>
        <p:spPr>
          <a:xfrm>
            <a:off x="2755505" y="975444"/>
            <a:ext cx="4464770" cy="412887"/>
          </a:xfrm>
          <a:noFill/>
          <a:ln>
            <a:noFill/>
          </a:ln>
        </p:spPr>
        <p:style>
          <a:lnRef idx="0">
            <a:scrgbClr r="0" g="0" b="0"/>
          </a:lnRef>
          <a:fillRef idx="0">
            <a:scrgbClr r="0" g="0" b="0"/>
          </a:fillRef>
          <a:effectRef idx="0">
            <a:scrgbClr r="0" g="0" b="0"/>
          </a:effectRef>
          <a:fontRef idx="minor">
            <a:schemeClr val="dk1"/>
          </a:fontRef>
        </p:style>
        <p:txBody>
          <a:bodyPr lIns="0" tIns="0" rIns="0" bIns="0" anchor="t">
            <a:noAutofit/>
          </a:bodyPr>
          <a:lstStyle/>
          <a:p>
            <a:pPr algn="l">
              <a:lnSpc>
                <a:spcPts val="3080"/>
              </a:lnSpc>
            </a:pPr>
            <a:r>
              <a:rPr lang="fr-FR" sz="3200" b="1" spc="-150" dirty="0">
                <a:solidFill>
                  <a:schemeClr val="tx1"/>
                </a:solidFill>
                <a:latin typeface="Proto Grotesk" panose="02000000000000000000" pitchFamily="2" charset="0"/>
                <a:ea typeface="Roboto Black" panose="02000000000000000000" pitchFamily="2" charset="0"/>
              </a:rPr>
              <a:t>La femme à la peau bleue</a:t>
            </a:r>
            <a:endParaRPr lang="fr-FR" sz="3200" b="1" spc="-150" dirty="0">
              <a:solidFill>
                <a:schemeClr val="tx1"/>
              </a:solidFill>
              <a:latin typeface="Proto Grotesk" panose="02000000000000000000" pitchFamily="2" charset="0"/>
              <a:ea typeface="Roboto" panose="02000000000000000000" pitchFamily="2" charset="0"/>
            </a:endParaRPr>
          </a:p>
        </p:txBody>
      </p:sp>
      <p:sp>
        <p:nvSpPr>
          <p:cNvPr id="7" name="ZoneTexte 6">
            <a:extLst>
              <a:ext uri="{FF2B5EF4-FFF2-40B4-BE49-F238E27FC236}">
                <a16:creationId xmlns:a16="http://schemas.microsoft.com/office/drawing/2014/main" id="{C5AC5025-85E3-924F-8AD2-7F01301414C3}"/>
              </a:ext>
            </a:extLst>
          </p:cNvPr>
          <p:cNvSpPr txBox="1"/>
          <p:nvPr/>
        </p:nvSpPr>
        <p:spPr>
          <a:xfrm>
            <a:off x="2779555" y="1737606"/>
            <a:ext cx="4397072" cy="6802093"/>
          </a:xfrm>
          <a:prstGeom prst="rect">
            <a:avLst/>
          </a:prstGeom>
          <a:noFill/>
        </p:spPr>
        <p:txBody>
          <a:bodyPr wrap="square" lIns="0" tIns="0" rIns="0" bIns="0" numCol="2" rtlCol="0">
            <a:spAutoFit/>
          </a:bodyPr>
          <a:lstStyle/>
          <a:p>
            <a:pPr>
              <a:lnSpc>
                <a:spcPts val="1300"/>
              </a:lnSpc>
            </a:pPr>
            <a:r>
              <a:rPr lang="fr-FR" sz="1000" dirty="0">
                <a:latin typeface="Roboto" panose="02000000000000000000" pitchFamily="2" charset="0"/>
                <a:ea typeface="Roboto" panose="02000000000000000000" pitchFamily="2" charset="0"/>
              </a:rPr>
              <a:t>Il était minuit, minuit passé</a:t>
            </a:r>
          </a:p>
          <a:p>
            <a:pPr>
              <a:lnSpc>
                <a:spcPts val="1300"/>
              </a:lnSpc>
            </a:pPr>
            <a:r>
              <a:rPr lang="fr-FR" sz="1000" dirty="0">
                <a:latin typeface="Roboto" panose="02000000000000000000" pitchFamily="2" charset="0"/>
                <a:ea typeface="Roboto" panose="02000000000000000000" pitchFamily="2" charset="0"/>
              </a:rPr>
              <a:t>C'était pas de l'ennui</a:t>
            </a:r>
          </a:p>
          <a:p>
            <a:pPr>
              <a:lnSpc>
                <a:spcPts val="1300"/>
              </a:lnSpc>
            </a:pPr>
            <a:r>
              <a:rPr lang="fr-FR" sz="1000" dirty="0">
                <a:latin typeface="Roboto" panose="02000000000000000000" pitchFamily="2" charset="0"/>
                <a:ea typeface="Roboto" panose="02000000000000000000" pitchFamily="2" charset="0"/>
              </a:rPr>
              <a:t>J'étais un peu fatiguée</a:t>
            </a:r>
          </a:p>
          <a:p>
            <a:pPr>
              <a:lnSpc>
                <a:spcPts val="1300"/>
              </a:lnSpc>
            </a:pPr>
            <a:r>
              <a:rPr lang="fr-FR" sz="1000" dirty="0">
                <a:latin typeface="Roboto" panose="02000000000000000000" pitchFamily="2" charset="0"/>
                <a:ea typeface="Roboto" panose="02000000000000000000" pitchFamily="2" charset="0"/>
              </a:rPr>
              <a:t>J'ai pris un dernier verre</a:t>
            </a:r>
          </a:p>
          <a:p>
            <a:pPr>
              <a:lnSpc>
                <a:spcPts val="1300"/>
              </a:lnSpc>
            </a:pPr>
            <a:r>
              <a:rPr lang="fr-FR" sz="1000" dirty="0">
                <a:latin typeface="Roboto" panose="02000000000000000000" pitchFamily="2" charset="0"/>
                <a:ea typeface="Roboto" panose="02000000000000000000" pitchFamily="2" charset="0"/>
              </a:rPr>
              <a:t>Et puis une cigarette</a:t>
            </a:r>
          </a:p>
          <a:p>
            <a:pPr>
              <a:lnSpc>
                <a:spcPts val="1300"/>
              </a:lnSpc>
            </a:pPr>
            <a:r>
              <a:rPr lang="fr-FR" sz="1000" dirty="0">
                <a:latin typeface="Roboto" panose="02000000000000000000" pitchFamily="2" charset="0"/>
                <a:ea typeface="Roboto" panose="02000000000000000000" pitchFamily="2" charset="0"/>
              </a:rPr>
              <a:t>Les lumières dansaient</a:t>
            </a:r>
          </a:p>
          <a:p>
            <a:pPr>
              <a:lnSpc>
                <a:spcPts val="1300"/>
              </a:lnSpc>
            </a:pPr>
            <a:r>
              <a:rPr lang="fr-FR" sz="1000" dirty="0">
                <a:latin typeface="Roboto" panose="02000000000000000000" pitchFamily="2" charset="0"/>
                <a:ea typeface="Roboto" panose="02000000000000000000" pitchFamily="2" charset="0"/>
              </a:rPr>
              <a:t>Elles éclairaient ses yeux</a:t>
            </a:r>
          </a:p>
          <a:p>
            <a:pPr>
              <a:lnSpc>
                <a:spcPts val="1300"/>
              </a:lnSpc>
            </a:pPr>
            <a:r>
              <a:rPr lang="fr-FR" sz="1000" dirty="0">
                <a:latin typeface="Roboto" panose="02000000000000000000" pitchFamily="2" charset="0"/>
                <a:ea typeface="Roboto" panose="02000000000000000000" pitchFamily="2" charset="0"/>
              </a:rPr>
              <a:t>C'étaient les reflets</a:t>
            </a:r>
          </a:p>
          <a:p>
            <a:pPr>
              <a:lnSpc>
                <a:spcPts val="1300"/>
              </a:lnSpc>
            </a:pPr>
            <a:r>
              <a:rPr lang="fr-FR" sz="1000" dirty="0">
                <a:latin typeface="Roboto" panose="02000000000000000000" pitchFamily="2" charset="0"/>
                <a:ea typeface="Roboto" panose="02000000000000000000" pitchFamily="2" charset="0"/>
              </a:rPr>
              <a:t>D'une femme à la peau bleue</a:t>
            </a:r>
          </a:p>
          <a:p>
            <a:pPr>
              <a:lnSpc>
                <a:spcPts val="1300"/>
              </a:lnSpc>
            </a:pPr>
            <a:r>
              <a:rPr lang="fr-FR" sz="1000" dirty="0">
                <a:latin typeface="Roboto" panose="02000000000000000000" pitchFamily="2" charset="0"/>
                <a:ea typeface="Roboto" panose="02000000000000000000" pitchFamily="2" charset="0"/>
              </a:rPr>
              <a:t>D'une femme à la peau</a:t>
            </a:r>
          </a:p>
          <a:p>
            <a:pPr>
              <a:lnSpc>
                <a:spcPts val="1300"/>
              </a:lnSpc>
            </a:pPr>
            <a:r>
              <a:rPr lang="fr-FR" sz="1000" dirty="0">
                <a:latin typeface="Roboto" panose="02000000000000000000" pitchFamily="2" charset="0"/>
                <a:ea typeface="Roboto" panose="02000000000000000000" pitchFamily="2" charset="0"/>
              </a:rPr>
              <a:t>Bleue</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Je suis rentrée tard</a:t>
            </a:r>
          </a:p>
          <a:p>
            <a:pPr>
              <a:lnSpc>
                <a:spcPts val="1300"/>
              </a:lnSpc>
            </a:pPr>
            <a:r>
              <a:rPr lang="fr-FR" sz="1000" dirty="0">
                <a:latin typeface="Roboto" panose="02000000000000000000" pitchFamily="2" charset="0"/>
                <a:ea typeface="Roboto" panose="02000000000000000000" pitchFamily="2" charset="0"/>
              </a:rPr>
              <a:t>Elle m'a suivie</a:t>
            </a:r>
          </a:p>
          <a:p>
            <a:pPr>
              <a:lnSpc>
                <a:spcPts val="1300"/>
              </a:lnSpc>
            </a:pPr>
            <a:r>
              <a:rPr lang="fr-FR" sz="1000" dirty="0">
                <a:latin typeface="Roboto" panose="02000000000000000000" pitchFamily="2" charset="0"/>
                <a:ea typeface="Roboto" panose="02000000000000000000" pitchFamily="2" charset="0"/>
              </a:rPr>
              <a:t>Je crois plus au hasard</a:t>
            </a:r>
          </a:p>
          <a:p>
            <a:pPr>
              <a:lnSpc>
                <a:spcPts val="1300"/>
              </a:lnSpc>
            </a:pPr>
            <a:r>
              <a:rPr lang="fr-FR" sz="1000" dirty="0">
                <a:latin typeface="Roboto" panose="02000000000000000000" pitchFamily="2" charset="0"/>
                <a:ea typeface="Roboto" panose="02000000000000000000" pitchFamily="2" charset="0"/>
              </a:rPr>
              <a:t>Depuis cette nuit</a:t>
            </a:r>
          </a:p>
          <a:p>
            <a:pPr>
              <a:lnSpc>
                <a:spcPts val="1300"/>
              </a:lnSpc>
            </a:pPr>
            <a:r>
              <a:rPr lang="fr-FR" sz="1000" dirty="0">
                <a:latin typeface="Roboto" panose="02000000000000000000" pitchFamily="2" charset="0"/>
                <a:ea typeface="Roboto" panose="02000000000000000000" pitchFamily="2" charset="0"/>
              </a:rPr>
              <a:t>Je connais pas son nom</a:t>
            </a:r>
          </a:p>
          <a:p>
            <a:pPr>
              <a:lnSpc>
                <a:spcPts val="1300"/>
              </a:lnSpc>
            </a:pPr>
            <a:r>
              <a:rPr lang="fr-FR" sz="1000" dirty="0">
                <a:latin typeface="Roboto" panose="02000000000000000000" pitchFamily="2" charset="0"/>
                <a:ea typeface="Roboto" panose="02000000000000000000" pitchFamily="2" charset="0"/>
              </a:rPr>
              <a:t>Ni même son adresse</a:t>
            </a:r>
          </a:p>
          <a:p>
            <a:pPr>
              <a:lnSpc>
                <a:spcPts val="1300"/>
              </a:lnSpc>
            </a:pPr>
            <a:r>
              <a:rPr lang="fr-FR" sz="1000" dirty="0">
                <a:latin typeface="Roboto" panose="02000000000000000000" pitchFamily="2" charset="0"/>
                <a:ea typeface="Roboto" panose="02000000000000000000" pitchFamily="2" charset="0"/>
              </a:rPr>
              <a:t>Je me souviens au fond</a:t>
            </a:r>
          </a:p>
          <a:p>
            <a:pPr>
              <a:lnSpc>
                <a:spcPts val="1300"/>
              </a:lnSpc>
            </a:pPr>
            <a:r>
              <a:rPr lang="fr-FR" sz="1000" dirty="0">
                <a:latin typeface="Roboto" panose="02000000000000000000" pitchFamily="2" charset="0"/>
                <a:ea typeface="Roboto" panose="02000000000000000000" pitchFamily="2" charset="0"/>
              </a:rPr>
              <a:t>Que de sa tendresse</a:t>
            </a:r>
          </a:p>
          <a:p>
            <a:pPr>
              <a:lnSpc>
                <a:spcPts val="1300"/>
              </a:lnSpc>
            </a:pPr>
            <a:r>
              <a:rPr lang="fr-FR" sz="1000" dirty="0">
                <a:latin typeface="Roboto" panose="02000000000000000000" pitchFamily="2" charset="0"/>
                <a:ea typeface="Roboto" panose="02000000000000000000" pitchFamily="2" charset="0"/>
              </a:rPr>
              <a:t>J'ai pris un dernier verre</a:t>
            </a:r>
          </a:p>
          <a:p>
            <a:pPr>
              <a:lnSpc>
                <a:spcPts val="1300"/>
              </a:lnSpc>
            </a:pPr>
            <a:r>
              <a:rPr lang="fr-FR" sz="1000" dirty="0">
                <a:latin typeface="Roboto" panose="02000000000000000000" pitchFamily="2" charset="0"/>
                <a:ea typeface="Roboto" panose="02000000000000000000" pitchFamily="2" charset="0"/>
              </a:rPr>
              <a:t>Et puis une cigarette</a:t>
            </a:r>
          </a:p>
          <a:p>
            <a:pPr>
              <a:lnSpc>
                <a:spcPts val="1300"/>
              </a:lnSpc>
            </a:pPr>
            <a:r>
              <a:rPr lang="fr-FR" sz="1000" dirty="0">
                <a:latin typeface="Roboto" panose="02000000000000000000" pitchFamily="2" charset="0"/>
                <a:ea typeface="Roboto" panose="02000000000000000000" pitchFamily="2" charset="0"/>
              </a:rPr>
              <a:t>D'une femme à la peau</a:t>
            </a:r>
          </a:p>
          <a:p>
            <a:pPr>
              <a:lnSpc>
                <a:spcPts val="1300"/>
              </a:lnSpc>
            </a:pPr>
            <a:r>
              <a:rPr lang="fr-FR" sz="1000" dirty="0">
                <a:latin typeface="Roboto" panose="02000000000000000000" pitchFamily="2" charset="0"/>
                <a:ea typeface="Roboto" panose="02000000000000000000" pitchFamily="2" charset="0"/>
              </a:rPr>
              <a:t>Bleue</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Bleue </a:t>
            </a:r>
            <a:r>
              <a:rPr lang="fr-FR" sz="1000" i="1" dirty="0">
                <a:latin typeface="Roboto" panose="02000000000000000000" pitchFamily="2" charset="0"/>
                <a:ea typeface="Roboto" panose="02000000000000000000" pitchFamily="2" charset="0"/>
              </a:rPr>
              <a:t>(x 10)</a:t>
            </a:r>
          </a:p>
          <a:p>
            <a:pPr>
              <a:lnSpc>
                <a:spcPts val="1300"/>
              </a:lnSpc>
            </a:pPr>
            <a:endParaRPr lang="fr-FR" sz="1000" i="1"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Les lumières dansaient</a:t>
            </a:r>
          </a:p>
          <a:p>
            <a:pPr>
              <a:lnSpc>
                <a:spcPts val="1300"/>
              </a:lnSpc>
            </a:pPr>
            <a:r>
              <a:rPr lang="fr-FR" sz="1000" dirty="0">
                <a:latin typeface="Roboto" panose="02000000000000000000" pitchFamily="2" charset="0"/>
                <a:ea typeface="Roboto" panose="02000000000000000000" pitchFamily="2" charset="0"/>
              </a:rPr>
              <a:t>Bleues</a:t>
            </a:r>
          </a:p>
          <a:p>
            <a:pPr>
              <a:lnSpc>
                <a:spcPts val="1300"/>
              </a:lnSpc>
            </a:pPr>
            <a:r>
              <a:rPr lang="fr-FR" sz="1000" dirty="0">
                <a:latin typeface="Roboto" panose="02000000000000000000" pitchFamily="2" charset="0"/>
                <a:ea typeface="Roboto" panose="02000000000000000000" pitchFamily="2" charset="0"/>
              </a:rPr>
              <a:t>Elles éclairaient ses yeux</a:t>
            </a:r>
          </a:p>
          <a:p>
            <a:pPr>
              <a:lnSpc>
                <a:spcPts val="1300"/>
              </a:lnSpc>
            </a:pPr>
            <a:r>
              <a:rPr lang="fr-FR" sz="1000" dirty="0">
                <a:latin typeface="Roboto" panose="02000000000000000000" pitchFamily="2" charset="0"/>
                <a:ea typeface="Roboto" panose="02000000000000000000" pitchFamily="2" charset="0"/>
              </a:rPr>
              <a:t>Bleus</a:t>
            </a:r>
          </a:p>
          <a:p>
            <a:pPr>
              <a:lnSpc>
                <a:spcPts val="1300"/>
              </a:lnSpc>
            </a:pPr>
            <a:r>
              <a:rPr lang="fr-FR" sz="1000" dirty="0">
                <a:latin typeface="Roboto" panose="02000000000000000000" pitchFamily="2" charset="0"/>
                <a:ea typeface="Roboto" panose="02000000000000000000" pitchFamily="2" charset="0"/>
              </a:rPr>
              <a:t>C'étaient les reflets</a:t>
            </a:r>
          </a:p>
          <a:p>
            <a:pPr>
              <a:lnSpc>
                <a:spcPts val="1300"/>
              </a:lnSpc>
            </a:pPr>
            <a:r>
              <a:rPr lang="fr-FR" sz="1000" dirty="0">
                <a:latin typeface="Roboto" panose="02000000000000000000" pitchFamily="2" charset="0"/>
                <a:ea typeface="Roboto" panose="02000000000000000000" pitchFamily="2" charset="0"/>
              </a:rPr>
              <a:t>Bleus</a:t>
            </a:r>
          </a:p>
          <a:p>
            <a:pPr>
              <a:lnSpc>
                <a:spcPts val="1300"/>
              </a:lnSpc>
            </a:pPr>
            <a:r>
              <a:rPr lang="fr-FR" sz="1000" dirty="0">
                <a:latin typeface="Roboto" panose="02000000000000000000" pitchFamily="2" charset="0"/>
                <a:ea typeface="Roboto" panose="02000000000000000000" pitchFamily="2" charset="0"/>
              </a:rPr>
              <a:t>D'une femme à la peau</a:t>
            </a:r>
          </a:p>
          <a:p>
            <a:pPr>
              <a:lnSpc>
                <a:spcPts val="1300"/>
              </a:lnSpc>
            </a:pPr>
            <a:r>
              <a:rPr lang="fr-FR" sz="1000" dirty="0">
                <a:latin typeface="Roboto" panose="02000000000000000000" pitchFamily="2" charset="0"/>
                <a:ea typeface="Roboto" panose="02000000000000000000" pitchFamily="2" charset="0"/>
              </a:rPr>
              <a:t>Bleue</a:t>
            </a:r>
          </a:p>
          <a:p>
            <a:pPr>
              <a:lnSpc>
                <a:spcPts val="1300"/>
              </a:lnSpc>
            </a:pPr>
            <a:r>
              <a:rPr lang="fr-FR" sz="1000" dirty="0">
                <a:latin typeface="Roboto" panose="02000000000000000000" pitchFamily="2" charset="0"/>
                <a:ea typeface="Roboto" panose="02000000000000000000" pitchFamily="2" charset="0"/>
              </a:rPr>
              <a:t>D'une femme à la peau</a:t>
            </a:r>
          </a:p>
          <a:p>
            <a:pPr>
              <a:lnSpc>
                <a:spcPts val="1300"/>
              </a:lnSpc>
            </a:pPr>
            <a:r>
              <a:rPr lang="fr-FR" sz="1000" dirty="0">
                <a:latin typeface="Roboto" panose="02000000000000000000" pitchFamily="2" charset="0"/>
                <a:ea typeface="Roboto" panose="02000000000000000000" pitchFamily="2" charset="0"/>
              </a:rPr>
              <a:t>Bleue</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Bleue </a:t>
            </a:r>
            <a:r>
              <a:rPr lang="fr-FR" sz="1000" i="1" dirty="0">
                <a:latin typeface="Roboto" panose="02000000000000000000" pitchFamily="2" charset="0"/>
                <a:ea typeface="Roboto" panose="02000000000000000000" pitchFamily="2" charset="0"/>
              </a:rPr>
              <a:t>(x 5)</a:t>
            </a:r>
          </a:p>
          <a:p>
            <a:pPr>
              <a:lnSpc>
                <a:spcPts val="1300"/>
              </a:lnSpc>
            </a:pPr>
            <a:r>
              <a:rPr lang="fr-FR" sz="1000" dirty="0">
                <a:latin typeface="Roboto" panose="02000000000000000000" pitchFamily="2" charset="0"/>
                <a:ea typeface="Roboto" panose="02000000000000000000" pitchFamily="2" charset="0"/>
              </a:rPr>
              <a:t>D'une femme à la peau bleue</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Il était minuit</a:t>
            </a:r>
          </a:p>
          <a:p>
            <a:pPr>
              <a:lnSpc>
                <a:spcPts val="1300"/>
              </a:lnSpc>
            </a:pPr>
            <a:r>
              <a:rPr lang="fr-FR" sz="1000" dirty="0">
                <a:latin typeface="Roboto" panose="02000000000000000000" pitchFamily="2" charset="0"/>
                <a:ea typeface="Roboto" panose="02000000000000000000" pitchFamily="2" charset="0"/>
              </a:rPr>
              <a:t>Elle m'a suivie</a:t>
            </a:r>
          </a:p>
          <a:p>
            <a:pPr>
              <a:lnSpc>
                <a:spcPts val="1300"/>
              </a:lnSpc>
            </a:pPr>
            <a:r>
              <a:rPr lang="fr-FR" sz="1000" dirty="0">
                <a:latin typeface="Roboto" panose="02000000000000000000" pitchFamily="2" charset="0"/>
                <a:ea typeface="Roboto" panose="02000000000000000000" pitchFamily="2" charset="0"/>
              </a:rPr>
              <a:t>Les lumières dansaient</a:t>
            </a:r>
          </a:p>
          <a:p>
            <a:pPr>
              <a:lnSpc>
                <a:spcPts val="1300"/>
              </a:lnSpc>
            </a:pPr>
            <a:r>
              <a:rPr lang="fr-FR" sz="1000" dirty="0">
                <a:latin typeface="Roboto" panose="02000000000000000000" pitchFamily="2" charset="0"/>
                <a:ea typeface="Roboto" panose="02000000000000000000" pitchFamily="2" charset="0"/>
              </a:rPr>
              <a:t>Elles éclairaient ses yeux</a:t>
            </a:r>
          </a:p>
          <a:p>
            <a:pPr>
              <a:lnSpc>
                <a:spcPts val="1300"/>
              </a:lnSpc>
            </a:pPr>
            <a:r>
              <a:rPr lang="fr-FR" sz="1000" dirty="0">
                <a:latin typeface="Roboto" panose="02000000000000000000" pitchFamily="2" charset="0"/>
                <a:ea typeface="Roboto" panose="02000000000000000000" pitchFamily="2" charset="0"/>
              </a:rPr>
              <a:t>C'étaient les reflets</a:t>
            </a:r>
          </a:p>
          <a:p>
            <a:pPr>
              <a:lnSpc>
                <a:spcPts val="1300"/>
              </a:lnSpc>
            </a:pPr>
            <a:r>
              <a:rPr lang="fr-FR" sz="1000" dirty="0">
                <a:latin typeface="Roboto" panose="02000000000000000000" pitchFamily="2" charset="0"/>
                <a:ea typeface="Roboto" panose="02000000000000000000" pitchFamily="2" charset="0"/>
              </a:rPr>
              <a:t>D'une femme à la peau bleue</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Il était minuit</a:t>
            </a:r>
          </a:p>
          <a:p>
            <a:pPr>
              <a:lnSpc>
                <a:spcPts val="1300"/>
              </a:lnSpc>
            </a:pPr>
            <a:r>
              <a:rPr lang="fr-FR" sz="1000" dirty="0">
                <a:latin typeface="Roboto" panose="02000000000000000000" pitchFamily="2" charset="0"/>
                <a:ea typeface="Roboto" panose="02000000000000000000" pitchFamily="2" charset="0"/>
              </a:rPr>
              <a:t>Elle m'a suivie</a:t>
            </a:r>
          </a:p>
          <a:p>
            <a:pPr>
              <a:lnSpc>
                <a:spcPts val="1300"/>
              </a:lnSpc>
            </a:pPr>
            <a:r>
              <a:rPr lang="fr-FR" sz="1000" dirty="0">
                <a:latin typeface="Roboto" panose="02000000000000000000" pitchFamily="2" charset="0"/>
                <a:ea typeface="Roboto" panose="02000000000000000000" pitchFamily="2" charset="0"/>
              </a:rPr>
              <a:t>Les lumières dansaient</a:t>
            </a:r>
          </a:p>
          <a:p>
            <a:pPr>
              <a:lnSpc>
                <a:spcPts val="1300"/>
              </a:lnSpc>
            </a:pPr>
            <a:r>
              <a:rPr lang="fr-FR" sz="1000" dirty="0">
                <a:latin typeface="Roboto" panose="02000000000000000000" pitchFamily="2" charset="0"/>
                <a:ea typeface="Roboto" panose="02000000000000000000" pitchFamily="2" charset="0"/>
              </a:rPr>
              <a:t>Elles éclairaient ses yeux</a:t>
            </a:r>
          </a:p>
          <a:p>
            <a:pPr>
              <a:lnSpc>
                <a:spcPts val="1300"/>
              </a:lnSpc>
            </a:pPr>
            <a:r>
              <a:rPr lang="fr-FR" sz="1000" dirty="0">
                <a:latin typeface="Roboto" panose="02000000000000000000" pitchFamily="2" charset="0"/>
                <a:ea typeface="Roboto" panose="02000000000000000000" pitchFamily="2" charset="0"/>
              </a:rPr>
              <a:t>C'étaient les reflets</a:t>
            </a:r>
          </a:p>
          <a:p>
            <a:pPr>
              <a:lnSpc>
                <a:spcPts val="1300"/>
              </a:lnSpc>
            </a:pPr>
            <a:r>
              <a:rPr lang="fr-FR" sz="1000" dirty="0">
                <a:latin typeface="Roboto" panose="02000000000000000000" pitchFamily="2" charset="0"/>
                <a:ea typeface="Roboto" panose="02000000000000000000" pitchFamily="2" charset="0"/>
              </a:rPr>
              <a:t>D'une femme à la peau bleue</a:t>
            </a:r>
            <a:endParaRPr lang="fr-FR" sz="1000" dirty="0">
              <a:solidFill>
                <a:srgbClr val="FF0000"/>
              </a:solidFill>
              <a:latin typeface="Roboto" panose="02000000000000000000" pitchFamily="2" charset="0"/>
              <a:ea typeface="Roboto" panose="02000000000000000000" pitchFamily="2" charset="0"/>
            </a:endParaRPr>
          </a:p>
        </p:txBody>
      </p:sp>
      <p:sp>
        <p:nvSpPr>
          <p:cNvPr id="11" name="ZoneTexte 10">
            <a:extLst>
              <a:ext uri="{FF2B5EF4-FFF2-40B4-BE49-F238E27FC236}">
                <a16:creationId xmlns:a16="http://schemas.microsoft.com/office/drawing/2014/main" id="{BFB56DE7-D704-884C-9813-744311F95B9B}"/>
              </a:ext>
            </a:extLst>
          </p:cNvPr>
          <p:cNvSpPr txBox="1"/>
          <p:nvPr/>
        </p:nvSpPr>
        <p:spPr>
          <a:xfrm>
            <a:off x="322240" y="3226889"/>
            <a:ext cx="2082205" cy="3318794"/>
          </a:xfrm>
          <a:prstGeom prst="rect">
            <a:avLst/>
          </a:prstGeom>
          <a:noFill/>
        </p:spPr>
        <p:txBody>
          <a:bodyPr wrap="square" lIns="0" tIns="0" rIns="0" bIns="0" rtlCol="0">
            <a:spAutoFit/>
          </a:bodyPr>
          <a:lstStyle/>
          <a:p>
            <a:pPr>
              <a:lnSpc>
                <a:spcPts val="1280"/>
              </a:lnSpc>
            </a:pPr>
            <a:r>
              <a:rPr lang="fr-FR" sz="1400" b="1" dirty="0">
                <a:latin typeface="Roboto" panose="02000000000000000000" pitchFamily="2" charset="0"/>
                <a:ea typeface="Roboto" panose="02000000000000000000" pitchFamily="2" charset="0"/>
              </a:rPr>
              <a:t>L’artiste</a:t>
            </a:r>
          </a:p>
          <a:p>
            <a:pPr>
              <a:lnSpc>
                <a:spcPts val="1280"/>
              </a:lnSpc>
            </a:pPr>
            <a:endParaRPr lang="fr-FR" sz="900" dirty="0">
              <a:latin typeface="Roboto Medium" panose="02000000000000000000" pitchFamily="2" charset="0"/>
              <a:ea typeface="Roboto Medium" panose="02000000000000000000" pitchFamily="2" charset="0"/>
            </a:endParaRPr>
          </a:p>
          <a:p>
            <a:pPr algn="just">
              <a:lnSpc>
                <a:spcPts val="1280"/>
              </a:lnSpc>
            </a:pPr>
            <a:r>
              <a:rPr lang="fr-FR" sz="900" kern="1300" dirty="0">
                <a:latin typeface="Roboto Medium" panose="02000000000000000000" pitchFamily="2" charset="0"/>
                <a:ea typeface="Roboto Medium" panose="02000000000000000000" pitchFamily="2" charset="0"/>
              </a:rPr>
              <a:t>Charline Mignot est une artiste suisse francophone née à Genève en 1995. Après être passée par une école d’art à Lyon, elle travaille d’abord comme photographe. </a:t>
            </a:r>
          </a:p>
          <a:p>
            <a:pPr algn="just">
              <a:lnSpc>
                <a:spcPts val="1280"/>
              </a:lnSpc>
            </a:pPr>
            <a:r>
              <a:rPr lang="fr-FR" sz="900" kern="1300" dirty="0">
                <a:latin typeface="Roboto Medium" panose="02000000000000000000" pitchFamily="2" charset="0"/>
                <a:ea typeface="Roboto Medium" panose="02000000000000000000" pitchFamily="2" charset="0"/>
              </a:rPr>
              <a:t>Elle se lance ensuite dans la chanson et prend alors le pseudonyme « Vendredi sur Mer » comme une invitation à la poésie, au voyage et à la rêverie.</a:t>
            </a:r>
          </a:p>
          <a:p>
            <a:pPr algn="just">
              <a:lnSpc>
                <a:spcPts val="1280"/>
              </a:lnSpc>
            </a:pPr>
            <a:r>
              <a:rPr lang="fr-FR" sz="900" kern="1300" dirty="0">
                <a:latin typeface="Roboto Medium" panose="02000000000000000000" pitchFamily="2" charset="0"/>
                <a:ea typeface="Roboto Medium" panose="02000000000000000000" pitchFamily="2" charset="0"/>
              </a:rPr>
              <a:t>Après </a:t>
            </a:r>
            <a:r>
              <a:rPr lang="fr-FR" sz="900" kern="1300" dirty="0">
                <a:latin typeface="Roboto Medium" panose="02000000000000000000" pitchFamily="2" charset="0"/>
              </a:rPr>
              <a:t>un premier EP, </a:t>
            </a:r>
            <a:r>
              <a:rPr lang="fr-FR" sz="900" i="1" kern="1300" dirty="0">
                <a:latin typeface="Roboto Medium" panose="02000000000000000000" pitchFamily="2" charset="0"/>
              </a:rPr>
              <a:t>Marée basse, </a:t>
            </a:r>
            <a:r>
              <a:rPr lang="fr-FR" sz="900" kern="1300" dirty="0">
                <a:latin typeface="Roboto Medium" panose="02000000000000000000" pitchFamily="2" charset="0"/>
              </a:rPr>
              <a:t>sorti en 2017,</a:t>
            </a:r>
            <a:r>
              <a:rPr lang="fr-FR" sz="900" kern="1300" dirty="0">
                <a:latin typeface="Roboto Medium" panose="02000000000000000000" pitchFamily="2" charset="0"/>
                <a:ea typeface="Roboto Medium" panose="02000000000000000000" pitchFamily="2" charset="0"/>
              </a:rPr>
              <a:t> </a:t>
            </a:r>
            <a:r>
              <a:rPr lang="fr-FR" sz="900" i="1" kern="1300" dirty="0">
                <a:latin typeface="Roboto Medium" panose="02000000000000000000" pitchFamily="2" charset="0"/>
                <a:ea typeface="Roboto Medium" panose="02000000000000000000" pitchFamily="2" charset="0"/>
              </a:rPr>
              <a:t>Premiers Emois</a:t>
            </a:r>
            <a:r>
              <a:rPr lang="fr-FR" sz="900" kern="1300" dirty="0">
                <a:latin typeface="Roboto Medium" panose="02000000000000000000" pitchFamily="2" charset="0"/>
                <a:ea typeface="Roboto Medium" panose="02000000000000000000" pitchFamily="2" charset="0"/>
              </a:rPr>
              <a:t>, en 2019 est</a:t>
            </a:r>
            <a:r>
              <a:rPr lang="fr-FR" sz="900" i="1" kern="1300" dirty="0">
                <a:latin typeface="Roboto Medium" panose="02000000000000000000" pitchFamily="2" charset="0"/>
                <a:ea typeface="Roboto Medium" panose="02000000000000000000" pitchFamily="2" charset="0"/>
              </a:rPr>
              <a:t> </a:t>
            </a:r>
            <a:r>
              <a:rPr lang="fr-FR" sz="900" kern="1300" dirty="0">
                <a:latin typeface="Roboto Medium" panose="02000000000000000000" pitchFamily="2" charset="0"/>
                <a:ea typeface="Roboto Medium" panose="02000000000000000000" pitchFamily="2" charset="0"/>
              </a:rPr>
              <a:t>son premier album, d’où est extrait le titre « La Femme à la peau bleue ».</a:t>
            </a:r>
          </a:p>
          <a:p>
            <a:pPr algn="just">
              <a:lnSpc>
                <a:spcPts val="1280"/>
              </a:lnSpc>
            </a:pPr>
            <a:r>
              <a:rPr lang="fr-FR" sz="900" kern="1300" dirty="0">
                <a:latin typeface="Roboto Medium" panose="02000000000000000000" pitchFamily="2" charset="0"/>
                <a:ea typeface="Roboto Medium" panose="02000000000000000000" pitchFamily="2" charset="0"/>
              </a:rPr>
              <a:t>En 2022, elle amorce un tournant dans sa carrière avec l’album </a:t>
            </a:r>
            <a:r>
              <a:rPr lang="fr-FR" sz="900" i="1" kern="1300" dirty="0">
                <a:latin typeface="Roboto Medium" panose="02000000000000000000" pitchFamily="2" charset="0"/>
                <a:ea typeface="Roboto Medium" panose="02000000000000000000" pitchFamily="2" charset="0"/>
              </a:rPr>
              <a:t> Métamorphose</a:t>
            </a:r>
            <a:r>
              <a:rPr lang="fr-FR" sz="900" kern="1300" dirty="0">
                <a:latin typeface="Roboto Medium" panose="02000000000000000000" pitchFamily="2" charset="0"/>
                <a:ea typeface="Roboto Medium" panose="02000000000000000000" pitchFamily="2" charset="0"/>
              </a:rPr>
              <a:t> comprenant cette fois des parties chantées accompagnées par des instruments traditionnels.</a:t>
            </a:r>
            <a:endParaRPr lang="fr-FR" sz="900" dirty="0">
              <a:latin typeface="Roboto Medium" panose="02000000000000000000" pitchFamily="2" charset="0"/>
              <a:ea typeface="Roboto Medium" panose="02000000000000000000" pitchFamily="2" charset="0"/>
            </a:endParaRPr>
          </a:p>
        </p:txBody>
      </p:sp>
      <p:sp>
        <p:nvSpPr>
          <p:cNvPr id="15" name="ZoneTexte 14">
            <a:extLst>
              <a:ext uri="{FF2B5EF4-FFF2-40B4-BE49-F238E27FC236}">
                <a16:creationId xmlns:a16="http://schemas.microsoft.com/office/drawing/2014/main" id="{3180AE12-2343-0D48-A30E-196099CEE8B9}"/>
              </a:ext>
            </a:extLst>
          </p:cNvPr>
          <p:cNvSpPr txBox="1"/>
          <p:nvPr/>
        </p:nvSpPr>
        <p:spPr>
          <a:xfrm>
            <a:off x="301500" y="7561835"/>
            <a:ext cx="2227015" cy="561692"/>
          </a:xfrm>
          <a:prstGeom prst="rect">
            <a:avLst/>
          </a:prstGeom>
          <a:noFill/>
        </p:spPr>
        <p:txBody>
          <a:bodyPr wrap="square" lIns="0" tIns="0" rIns="0" bIns="0" rtlCol="0">
            <a:spAutoFit/>
          </a:bodyPr>
          <a:lstStyle/>
          <a:p>
            <a:pPr algn="just">
              <a:lnSpc>
                <a:spcPts val="1080"/>
              </a:lnSpc>
            </a:pPr>
            <a:r>
              <a:rPr lang="fr-FR" sz="850" i="1" kern="1100" dirty="0">
                <a:latin typeface="Roboto" panose="02000000000000000000" pitchFamily="2" charset="0"/>
                <a:ea typeface="Roboto" panose="02000000000000000000" pitchFamily="2" charset="0"/>
              </a:rPr>
              <a:t>Pour suivre l’actualité de Vendredi sur Mer, abonnez-vous à son compte Instagram </a:t>
            </a:r>
          </a:p>
          <a:p>
            <a:pPr>
              <a:lnSpc>
                <a:spcPts val="1080"/>
              </a:lnSpc>
            </a:pPr>
            <a:r>
              <a:rPr lang="fr-FR" sz="850" i="1" kern="1100" dirty="0">
                <a:latin typeface="Roboto" panose="02000000000000000000" pitchFamily="2" charset="0"/>
                <a:ea typeface="Roboto" panose="02000000000000000000" pitchFamily="2" charset="0"/>
              </a:rPr>
              <a:t>« </a:t>
            </a:r>
            <a:r>
              <a:rPr lang="fr-FR" sz="850" i="1" kern="1100" dirty="0">
                <a:latin typeface="Roboto" panose="02000000000000000000" pitchFamily="2" charset="0"/>
                <a:ea typeface="Roboto" panose="02000000000000000000" pitchFamily="2" charset="0"/>
                <a:hlinkClick r:id="rId4"/>
              </a:rPr>
              <a:t>@</a:t>
            </a:r>
            <a:r>
              <a:rPr lang="fr-FR" sz="850" i="1" kern="1100" dirty="0" err="1">
                <a:latin typeface="Roboto" panose="02000000000000000000" pitchFamily="2" charset="0"/>
                <a:ea typeface="Roboto" panose="02000000000000000000" pitchFamily="2" charset="0"/>
                <a:hlinkClick r:id="rId4"/>
              </a:rPr>
              <a:t>vendredisurmer</a:t>
            </a:r>
            <a:r>
              <a:rPr lang="fr-FR" sz="850" i="1" kern="1100" dirty="0">
                <a:latin typeface="Roboto" panose="02000000000000000000" pitchFamily="2" charset="0"/>
                <a:ea typeface="Roboto" panose="02000000000000000000" pitchFamily="2" charset="0"/>
                <a:hlinkClick r:id="rId4"/>
              </a:rPr>
              <a:t>_ </a:t>
            </a:r>
            <a:r>
              <a:rPr lang="fr-FR" sz="850" i="1" kern="1100" dirty="0">
                <a:latin typeface="Roboto" panose="02000000000000000000" pitchFamily="2" charset="0"/>
                <a:ea typeface="Roboto" panose="02000000000000000000" pitchFamily="2" charset="0"/>
              </a:rPr>
              <a:t>».</a:t>
            </a:r>
          </a:p>
          <a:p>
            <a:endParaRPr lang="fr-FR" sz="900" dirty="0">
              <a:latin typeface="Roboto Medium" panose="02000000000000000000" pitchFamily="2" charset="0"/>
              <a:ea typeface="Roboto Medium" panose="02000000000000000000" pitchFamily="2" charset="0"/>
            </a:endParaRPr>
          </a:p>
        </p:txBody>
      </p:sp>
      <p:pic>
        <p:nvPicPr>
          <p:cNvPr id="32" name="Image 31">
            <a:extLst>
              <a:ext uri="{FF2B5EF4-FFF2-40B4-BE49-F238E27FC236}">
                <a16:creationId xmlns:a16="http://schemas.microsoft.com/office/drawing/2014/main" id="{0CE9A250-3CF9-9C4B-9A2D-D66B958E2D97}"/>
              </a:ext>
            </a:extLst>
          </p:cNvPr>
          <p:cNvPicPr>
            <a:picLocks noChangeAspect="1"/>
          </p:cNvPicPr>
          <p:nvPr/>
        </p:nvPicPr>
        <p:blipFill>
          <a:blip r:embed="rId5"/>
          <a:stretch>
            <a:fillRect/>
          </a:stretch>
        </p:blipFill>
        <p:spPr>
          <a:xfrm>
            <a:off x="-8258" y="3600"/>
            <a:ext cx="2743200" cy="660400"/>
          </a:xfrm>
          <a:prstGeom prst="rect">
            <a:avLst/>
          </a:prstGeom>
        </p:spPr>
      </p:pic>
      <p:sp>
        <p:nvSpPr>
          <p:cNvPr id="4" name="ZoneTexte 3">
            <a:extLst>
              <a:ext uri="{FF2B5EF4-FFF2-40B4-BE49-F238E27FC236}">
                <a16:creationId xmlns:a16="http://schemas.microsoft.com/office/drawing/2014/main" id="{62AE6041-BD4A-A83D-5F0E-DDEB6E491646}"/>
              </a:ext>
            </a:extLst>
          </p:cNvPr>
          <p:cNvSpPr txBox="1"/>
          <p:nvPr/>
        </p:nvSpPr>
        <p:spPr>
          <a:xfrm>
            <a:off x="2755505" y="1388331"/>
            <a:ext cx="2165910" cy="230832"/>
          </a:xfrm>
          <a:prstGeom prst="rect">
            <a:avLst/>
          </a:prstGeom>
          <a:noFill/>
        </p:spPr>
        <p:txBody>
          <a:bodyPr wrap="square" lIns="0" tIns="0" rIns="0" bIns="0" rtlCol="0">
            <a:spAutoFit/>
          </a:bodyPr>
          <a:lstStyle/>
          <a:p>
            <a:r>
              <a:rPr lang="fr-FR" sz="1500" dirty="0">
                <a:latin typeface="Roboto" panose="02000000000000000000" pitchFamily="2" charset="0"/>
                <a:ea typeface="Roboto" panose="02000000000000000000" pitchFamily="2" charset="0"/>
              </a:rPr>
              <a:t>Vendredi sur Mer</a:t>
            </a:r>
          </a:p>
        </p:txBody>
      </p:sp>
      <p:pic>
        <p:nvPicPr>
          <p:cNvPr id="10" name="Image 9">
            <a:extLst>
              <a:ext uri="{FF2B5EF4-FFF2-40B4-BE49-F238E27FC236}">
                <a16:creationId xmlns:a16="http://schemas.microsoft.com/office/drawing/2014/main" id="{6A353D24-1775-827F-1E67-8521FD963EE0}"/>
              </a:ext>
            </a:extLst>
          </p:cNvPr>
          <p:cNvPicPr>
            <a:picLocks noChangeAspect="1"/>
          </p:cNvPicPr>
          <p:nvPr/>
        </p:nvPicPr>
        <p:blipFill>
          <a:blip r:embed="rId6"/>
          <a:stretch>
            <a:fillRect/>
          </a:stretch>
        </p:blipFill>
        <p:spPr>
          <a:xfrm>
            <a:off x="325877" y="6801907"/>
            <a:ext cx="469900" cy="596900"/>
          </a:xfrm>
          <a:prstGeom prst="rect">
            <a:avLst/>
          </a:prstGeom>
        </p:spPr>
      </p:pic>
      <p:pic>
        <p:nvPicPr>
          <p:cNvPr id="3" name="Image 2">
            <a:extLst>
              <a:ext uri="{FF2B5EF4-FFF2-40B4-BE49-F238E27FC236}">
                <a16:creationId xmlns:a16="http://schemas.microsoft.com/office/drawing/2014/main" id="{D8532938-FF73-4DC4-84F6-20848ECFE8BB}"/>
              </a:ext>
            </a:extLst>
          </p:cNvPr>
          <p:cNvPicPr>
            <a:picLocks noChangeAspect="1"/>
          </p:cNvPicPr>
          <p:nvPr/>
        </p:nvPicPr>
        <p:blipFill>
          <a:blip r:embed="rId7"/>
          <a:stretch>
            <a:fillRect/>
          </a:stretch>
        </p:blipFill>
        <p:spPr>
          <a:xfrm>
            <a:off x="322240" y="953031"/>
            <a:ext cx="1898972" cy="1881565"/>
          </a:xfrm>
          <a:prstGeom prst="rect">
            <a:avLst/>
          </a:prstGeom>
        </p:spPr>
      </p:pic>
      <p:sp>
        <p:nvSpPr>
          <p:cNvPr id="27" name="ZoneTexte 26">
            <a:extLst>
              <a:ext uri="{FF2B5EF4-FFF2-40B4-BE49-F238E27FC236}">
                <a16:creationId xmlns:a16="http://schemas.microsoft.com/office/drawing/2014/main" id="{E740374D-9E85-4C0B-B75D-FAAE49779141}"/>
              </a:ext>
            </a:extLst>
          </p:cNvPr>
          <p:cNvSpPr txBox="1"/>
          <p:nvPr/>
        </p:nvSpPr>
        <p:spPr>
          <a:xfrm>
            <a:off x="325877" y="9661899"/>
            <a:ext cx="2057828" cy="378309"/>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Hervé Pélissier</a:t>
            </a:r>
          </a:p>
          <a:p>
            <a:pPr>
              <a:lnSpc>
                <a:spcPts val="960"/>
              </a:lnSpc>
            </a:pPr>
            <a:r>
              <a:rPr lang="fr-FR" sz="800" kern="1000" dirty="0">
                <a:latin typeface="Roboto Light" panose="02000000000000000000" pitchFamily="2" charset="0"/>
                <a:ea typeface="Roboto" panose="02000000000000000000" pitchFamily="2" charset="0"/>
              </a:rPr>
              <a:t>du CAVILAM -Alliance Française</a:t>
            </a:r>
          </a:p>
          <a:p>
            <a:pPr>
              <a:lnSpc>
                <a:spcPts val="960"/>
              </a:lnSpc>
            </a:pPr>
            <a:r>
              <a:rPr lang="fr-FR" sz="800" kern="1000" dirty="0">
                <a:latin typeface="Roboto Light" panose="02000000000000000000" pitchFamily="2" charset="0"/>
                <a:ea typeface="Roboto" panose="02000000000000000000" pitchFamily="2" charset="0"/>
              </a:rPr>
              <a:t>pour l’Institut français et le CNM</a:t>
            </a:r>
          </a:p>
        </p:txBody>
      </p:sp>
      <p:pic>
        <p:nvPicPr>
          <p:cNvPr id="12" name="Image 11">
            <a:extLst>
              <a:ext uri="{FF2B5EF4-FFF2-40B4-BE49-F238E27FC236}">
                <a16:creationId xmlns:a16="http://schemas.microsoft.com/office/drawing/2014/main" id="{232E03EA-E1CE-80D1-3C94-3913A1816B1E}"/>
              </a:ext>
            </a:extLst>
          </p:cNvPr>
          <p:cNvPicPr>
            <a:picLocks noChangeAspect="1"/>
          </p:cNvPicPr>
          <p:nvPr/>
        </p:nvPicPr>
        <p:blipFill>
          <a:blip r:embed="rId8"/>
          <a:stretch>
            <a:fillRect/>
          </a:stretch>
        </p:blipFill>
        <p:spPr>
          <a:xfrm>
            <a:off x="-8258" y="10101610"/>
            <a:ext cx="7559675" cy="585923"/>
          </a:xfrm>
          <a:prstGeom prst="rect">
            <a:avLst/>
          </a:prstGeom>
        </p:spPr>
      </p:pic>
    </p:spTree>
    <p:custDataLst>
      <p:tags r:id="rId1"/>
    </p:custDataLst>
    <p:extLst>
      <p:ext uri="{BB962C8B-B14F-4D97-AF65-F5344CB8AC3E}">
        <p14:creationId xmlns:p14="http://schemas.microsoft.com/office/powerpoint/2010/main" val="352844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8E8558D-9EB5-BE34-0B7B-7E4B025EDA6C}"/>
              </a:ext>
            </a:extLst>
          </p:cNvPr>
          <p:cNvPicPr>
            <a:picLocks noChangeAspect="1"/>
          </p:cNvPicPr>
          <p:nvPr/>
        </p:nvPicPr>
        <p:blipFill>
          <a:blip r:embed="rId3"/>
          <a:stretch>
            <a:fillRect/>
          </a:stretch>
        </p:blipFill>
        <p:spPr>
          <a:xfrm>
            <a:off x="7937" y="5556"/>
            <a:ext cx="7543800" cy="10680700"/>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4317685" cy="369332"/>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La femme à la peau bleue » </a:t>
            </a:r>
            <a:r>
              <a:rPr lang="fr-FR" sz="1200" dirty="0">
                <a:latin typeface="Roboto" panose="02000000000000000000" pitchFamily="2" charset="0"/>
                <a:ea typeface="Roboto" panose="02000000000000000000" pitchFamily="2" charset="0"/>
              </a:rPr>
              <a:t>Vendredi sur Mer</a:t>
            </a:r>
          </a:p>
          <a:p>
            <a:endParaRPr lang="fr-FR" sz="1200" dirty="0">
              <a:latin typeface="Roboto" panose="02000000000000000000" pitchFamily="2" charset="0"/>
              <a:ea typeface="Roboto" panose="02000000000000000000" pitchFamily="2" charset="0"/>
            </a:endParaRPr>
          </a:p>
        </p:txBody>
      </p:sp>
      <p:graphicFrame>
        <p:nvGraphicFramePr>
          <p:cNvPr id="13" name="Tableau 14">
            <a:extLst>
              <a:ext uri="{FF2B5EF4-FFF2-40B4-BE49-F238E27FC236}">
                <a16:creationId xmlns:a16="http://schemas.microsoft.com/office/drawing/2014/main" id="{A3F19CE1-0F17-E747-847B-D0AACEA68004}"/>
              </a:ext>
            </a:extLst>
          </p:cNvPr>
          <p:cNvGraphicFramePr>
            <a:graphicFrameLocks noGrp="1"/>
          </p:cNvGraphicFramePr>
          <p:nvPr>
            <p:extLst>
              <p:ext uri="{D42A27DB-BD31-4B8C-83A1-F6EECF244321}">
                <p14:modId xmlns:p14="http://schemas.microsoft.com/office/powerpoint/2010/main" val="1508223783"/>
              </p:ext>
            </p:extLst>
          </p:nvPr>
        </p:nvGraphicFramePr>
        <p:xfrm>
          <a:off x="1764225" y="1823350"/>
          <a:ext cx="5304485" cy="7025505"/>
        </p:xfrm>
        <a:graphic>
          <a:graphicData uri="http://schemas.openxmlformats.org/drawingml/2006/table">
            <a:tbl>
              <a:tblPr firstRow="1" bandRow="1">
                <a:tableStyleId>{5C22544A-7EE6-4342-B048-85BDC9FD1C3A}</a:tableStyleId>
              </a:tblPr>
              <a:tblGrid>
                <a:gridCol w="595780">
                  <a:extLst>
                    <a:ext uri="{9D8B030D-6E8A-4147-A177-3AD203B41FA5}">
                      <a16:colId xmlns:a16="http://schemas.microsoft.com/office/drawing/2014/main" val="2770672922"/>
                    </a:ext>
                  </a:extLst>
                </a:gridCol>
                <a:gridCol w="918080">
                  <a:extLst>
                    <a:ext uri="{9D8B030D-6E8A-4147-A177-3AD203B41FA5}">
                      <a16:colId xmlns:a16="http://schemas.microsoft.com/office/drawing/2014/main" val="161568558"/>
                    </a:ext>
                  </a:extLst>
                </a:gridCol>
                <a:gridCol w="3790625">
                  <a:extLst>
                    <a:ext uri="{9D8B030D-6E8A-4147-A177-3AD203B41FA5}">
                      <a16:colId xmlns:a16="http://schemas.microsoft.com/office/drawing/2014/main" val="93050948"/>
                    </a:ext>
                  </a:extLst>
                </a:gridCol>
              </a:tblGrid>
              <a:tr h="1424538">
                <a:tc>
                  <a:txBody>
                    <a:bodyPr/>
                    <a:lstStyle/>
                    <a:p>
                      <a:pPr algn="r"/>
                      <a:r>
                        <a:rPr lang="fr-FR" sz="5300" b="1" i="0" dirty="0">
                          <a:solidFill>
                            <a:srgbClr val="E77C56"/>
                          </a:solidFill>
                          <a:latin typeface="Proto Grotesk" panose="02000000000000000000" pitchFamily="2" charset="0"/>
                        </a:rPr>
                        <a:t>1</a:t>
                      </a:r>
                    </a:p>
                  </a:txBody>
                  <a:tcPr marL="0" marR="0" marT="4680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p>
                      <a:pPr>
                        <a:lnSpc>
                          <a:spcPts val="1300"/>
                        </a:lnSpc>
                      </a:pPr>
                      <a:r>
                        <a:rPr lang="fr-FR" sz="1000" b="1" kern="1300" baseline="0" dirty="0">
                          <a:solidFill>
                            <a:schemeClr val="tx1"/>
                          </a:solidFill>
                          <a:latin typeface="Roboto" panose="02000000000000000000" pitchFamily="2" charset="0"/>
                          <a:ea typeface="Roboto" panose="02000000000000000000" pitchFamily="2" charset="0"/>
                        </a:rPr>
                        <a:t>Premier temps</a:t>
                      </a:r>
                      <a:endParaRPr lang="fr-FR" sz="1000" b="0" i="0" kern="1300" baseline="0" dirty="0">
                        <a:solidFill>
                          <a:schemeClr val="dk1"/>
                        </a:solidFill>
                        <a:effectLst/>
                        <a:latin typeface="Roboto Medium"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 Il était minuit passé »</a:t>
                      </a:r>
                    </a:p>
                    <a:p>
                      <a:r>
                        <a:rPr lang="fr-FR" sz="1000" b="0" i="0" kern="1300" baseline="0" dirty="0">
                          <a:solidFill>
                            <a:schemeClr val="dk1"/>
                          </a:solidFill>
                          <a:effectLst/>
                          <a:latin typeface="Roboto Medium" panose="02000000000000000000" pitchFamily="2" charset="0"/>
                          <a:ea typeface="+mn-ea"/>
                          <a:cs typeface="+mn-cs"/>
                        </a:rPr>
                        <a:t>Où sommes-nous ? Qui est (sont) le(s) personnage(s) ? Que fait(font)-il(s) ?</a:t>
                      </a:r>
                    </a:p>
                    <a:p>
                      <a:r>
                        <a:rPr lang="fr-FR" sz="1000" b="0" i="0" kern="1300" baseline="0" dirty="0">
                          <a:solidFill>
                            <a:schemeClr val="dk1"/>
                          </a:solidFill>
                          <a:effectLst/>
                          <a:latin typeface="Roboto Medium" panose="02000000000000000000" pitchFamily="2" charset="0"/>
                          <a:ea typeface="+mn-ea"/>
                          <a:cs typeface="+mn-cs"/>
                        </a:rPr>
                        <a:t>Imaginez une courte mise en situation sur ce thème en vous aidant des questions ci-dessus.</a:t>
                      </a:r>
                    </a:p>
                    <a:p>
                      <a:endParaRPr lang="fr-FR" sz="1000" b="0" kern="1300" baseline="0" dirty="0">
                        <a:solidFill>
                          <a:schemeClr val="tx1"/>
                        </a:solidFill>
                        <a:latin typeface="Roboto" panose="02000000000000000000"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8001463"/>
                  </a:ext>
                </a:extLst>
              </a:tr>
              <a:tr h="1331960">
                <a:tc>
                  <a:txBody>
                    <a:bodyPr/>
                    <a:lstStyle/>
                    <a:p>
                      <a:pPr algn="r"/>
                      <a:r>
                        <a:rPr lang="fr-FR" sz="5300" b="1" i="0" dirty="0">
                          <a:solidFill>
                            <a:srgbClr val="E77C56"/>
                          </a:solidFill>
                          <a:latin typeface="Proto Grotesk" panose="02000000000000000000" pitchFamily="2" charset="0"/>
                        </a:rPr>
                        <a:t>2</a:t>
                      </a:r>
                    </a:p>
                  </a:txBody>
                  <a:tcPr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indent="0">
                        <a:lnSpc>
                          <a:spcPts val="1300"/>
                        </a:lnSpc>
                        <a:buFontTx/>
                        <a:buNone/>
                      </a:pPr>
                      <a:endParaRPr lang="fr-FR" sz="1000"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Deuxième temps</a:t>
                      </a:r>
                      <a:br>
                        <a:rPr lang="fr-FR" sz="1000" b="1" kern="1300" baseline="0" dirty="0">
                          <a:solidFill>
                            <a:srgbClr val="FF0000"/>
                          </a:solidFill>
                          <a:latin typeface="Roboto" panose="02000000000000000000" pitchFamily="2" charset="0"/>
                          <a:ea typeface="Roboto" panose="02000000000000000000" pitchFamily="2" charset="0"/>
                        </a:rPr>
                      </a:br>
                      <a:r>
                        <a:rPr lang="fr-FR" sz="1000" b="0" kern="1300" baseline="0" dirty="0">
                          <a:solidFill>
                            <a:schemeClr val="tx1"/>
                          </a:solidFill>
                          <a:latin typeface="Roboto" panose="02000000000000000000" pitchFamily="2" charset="0"/>
                          <a:ea typeface="Roboto" panose="02000000000000000000" pitchFamily="2" charset="0"/>
                        </a:rPr>
                        <a:t>Écoutez la chanson. Ce texte est :</a:t>
                      </a:r>
                    </a:p>
                    <a:p>
                      <a:pPr marL="171450" indent="-171450">
                        <a:buFont typeface="Wingdings" pitchFamily="2" charset="2"/>
                        <a:buChar char="q"/>
                      </a:pPr>
                      <a:r>
                        <a:rPr lang="fr-FR" sz="1000" b="0" kern="1300" baseline="0" dirty="0">
                          <a:solidFill>
                            <a:schemeClr val="tx1"/>
                          </a:solidFill>
                          <a:effectLst/>
                          <a:latin typeface="Roboto" panose="02000000000000000000" pitchFamily="2" charset="0"/>
                          <a:ea typeface="+mn-ea"/>
                          <a:cs typeface="+mn-cs"/>
                        </a:rPr>
                        <a:t>chanté.</a:t>
                      </a:r>
                    </a:p>
                    <a:p>
                      <a:pPr marL="171450" indent="-171450">
                        <a:buFont typeface="Wingdings" pitchFamily="2" charset="2"/>
                        <a:buChar char="q"/>
                      </a:pPr>
                      <a:r>
                        <a:rPr lang="fr-FR" sz="1000" b="0" kern="1300" baseline="0" dirty="0">
                          <a:solidFill>
                            <a:schemeClr val="tx1"/>
                          </a:solidFill>
                          <a:effectLst/>
                          <a:latin typeface="Roboto" panose="02000000000000000000" pitchFamily="2" charset="0"/>
                          <a:ea typeface="+mn-ea"/>
                          <a:cs typeface="+mn-cs"/>
                        </a:rPr>
                        <a:t>parlé-chanté.</a:t>
                      </a:r>
                    </a:p>
                    <a:p>
                      <a:pPr marL="171450" indent="-171450">
                        <a:buFont typeface="Wingdings" pitchFamily="2" charset="2"/>
                        <a:buChar char="q"/>
                      </a:pPr>
                      <a:r>
                        <a:rPr lang="fr-FR" sz="1000" b="0" i="0" kern="1300" baseline="0" dirty="0">
                          <a:solidFill>
                            <a:schemeClr val="tx1"/>
                          </a:solidFill>
                          <a:effectLst/>
                          <a:latin typeface="Roboto" panose="02000000000000000000" pitchFamily="2" charset="0"/>
                          <a:ea typeface="+mn-ea"/>
                          <a:cs typeface="+mn-cs"/>
                        </a:rPr>
                        <a:t>rappé.</a:t>
                      </a:r>
                      <a:endParaRPr lang="fr-FR" sz="1000" b="0" kern="1300" baseline="0" dirty="0">
                        <a:solidFill>
                          <a:schemeClr val="tx1"/>
                        </a:solidFill>
                        <a:effectLst/>
                        <a:latin typeface="Roboto" panose="02000000000000000000" pitchFamily="2" charset="0"/>
                        <a:ea typeface="+mn-ea"/>
                        <a:cs typeface="+mn-cs"/>
                      </a:endParaRPr>
                    </a:p>
                    <a:p>
                      <a:pPr marL="171450" indent="-171450">
                        <a:buFont typeface="Wingdings" pitchFamily="2" charset="2"/>
                        <a:buChar char="q"/>
                      </a:pPr>
                      <a:r>
                        <a:rPr lang="fr-FR" sz="1000" b="0" i="0" kern="1300" baseline="0" dirty="0" err="1">
                          <a:solidFill>
                            <a:schemeClr val="tx1"/>
                          </a:solidFill>
                          <a:effectLst/>
                          <a:latin typeface="Roboto" panose="02000000000000000000" pitchFamily="2" charset="0"/>
                          <a:ea typeface="+mn-ea"/>
                          <a:cs typeface="+mn-cs"/>
                        </a:rPr>
                        <a:t>slammé</a:t>
                      </a:r>
                      <a:r>
                        <a:rPr lang="fr-FR" sz="1000" b="0" i="0" kern="1300" baseline="0" dirty="0">
                          <a:solidFill>
                            <a:schemeClr val="tx1"/>
                          </a:solidFill>
                          <a:effectLst/>
                          <a:latin typeface="Roboto" panose="02000000000000000000" pitchFamily="2" charset="0"/>
                          <a:ea typeface="+mn-ea"/>
                          <a:cs typeface="+mn-cs"/>
                        </a:rPr>
                        <a:t>.</a:t>
                      </a:r>
                    </a:p>
                    <a:p>
                      <a:pPr marL="171450" indent="-171450">
                        <a:buFont typeface="Wingdings" pitchFamily="2" charset="2"/>
                        <a:buChar char="q"/>
                      </a:pPr>
                      <a:endParaRPr lang="fr-FR" sz="1000" b="0" i="0" kern="1300" baseline="0" dirty="0">
                        <a:solidFill>
                          <a:schemeClr val="tx1"/>
                        </a:solidFill>
                        <a:effectLst/>
                        <a:latin typeface="Roboto" panose="02000000000000000000" pitchFamily="2" charset="0"/>
                        <a:ea typeface="+mn-ea"/>
                        <a:cs typeface="+mn-cs"/>
                      </a:endParaRPr>
                    </a:p>
                    <a:p>
                      <a:pPr marL="0" indent="0">
                        <a:buFont typeface="Wingdings" pitchFamily="2" charset="2"/>
                        <a:buNone/>
                      </a:pPr>
                      <a:r>
                        <a:rPr lang="fr-FR" sz="1000" b="0" i="0" kern="1300" baseline="0" dirty="0">
                          <a:solidFill>
                            <a:schemeClr val="tx1"/>
                          </a:solidFill>
                          <a:effectLst/>
                          <a:latin typeface="Roboto" panose="02000000000000000000" pitchFamily="2" charset="0"/>
                          <a:ea typeface="+mn-ea"/>
                          <a:cs typeface="+mn-cs"/>
                        </a:rPr>
                        <a:t>L’artiste est accompagnée :</a:t>
                      </a:r>
                    </a:p>
                    <a:p>
                      <a:pPr marL="171450" indent="-171450">
                        <a:buFont typeface="Wingdings" pitchFamily="2" charset="2"/>
                        <a:buChar char="q"/>
                      </a:pPr>
                      <a:r>
                        <a:rPr lang="fr-FR" sz="1000" b="0" kern="1300" baseline="0" dirty="0">
                          <a:solidFill>
                            <a:schemeClr val="tx1"/>
                          </a:solidFill>
                          <a:effectLst/>
                          <a:latin typeface="Roboto" panose="02000000000000000000" pitchFamily="2" charset="0"/>
                          <a:ea typeface="+mn-ea"/>
                          <a:cs typeface="+mn-cs"/>
                        </a:rPr>
                        <a:t>d’un orchestre symphonique.</a:t>
                      </a:r>
                    </a:p>
                    <a:p>
                      <a:pPr marL="171450" indent="-171450">
                        <a:buFont typeface="Wingdings" pitchFamily="2" charset="2"/>
                        <a:buChar char="q"/>
                      </a:pPr>
                      <a:r>
                        <a:rPr lang="fr-FR" sz="1000" b="0" kern="1300" baseline="0" dirty="0">
                          <a:solidFill>
                            <a:schemeClr val="tx1"/>
                          </a:solidFill>
                          <a:effectLst/>
                          <a:latin typeface="Roboto" panose="02000000000000000000" pitchFamily="2" charset="0"/>
                          <a:ea typeface="+mn-ea"/>
                          <a:cs typeface="+mn-cs"/>
                        </a:rPr>
                        <a:t>d’un chœur.</a:t>
                      </a:r>
                    </a:p>
                    <a:p>
                      <a:pPr marL="171450" indent="-171450">
                        <a:buFont typeface="Wingdings" pitchFamily="2" charset="2"/>
                        <a:buChar char="q"/>
                      </a:pPr>
                      <a:r>
                        <a:rPr lang="fr-FR" sz="1000" b="0" i="0" kern="1300" baseline="0" dirty="0">
                          <a:solidFill>
                            <a:schemeClr val="tx1"/>
                          </a:solidFill>
                          <a:effectLst/>
                          <a:latin typeface="Roboto" panose="02000000000000000000" pitchFamily="2" charset="0"/>
                          <a:ea typeface="+mn-ea"/>
                          <a:cs typeface="+mn-cs"/>
                        </a:rPr>
                        <a:t>de musique électronique.</a:t>
                      </a:r>
                      <a:endParaRPr lang="fr-FR" sz="1000" b="0" kern="1300" baseline="0" dirty="0">
                        <a:solidFill>
                          <a:schemeClr val="tx1"/>
                        </a:solidFill>
                        <a:effectLst/>
                        <a:latin typeface="Roboto" panose="02000000000000000000" pitchFamily="2" charset="0"/>
                        <a:ea typeface="+mn-ea"/>
                        <a:cs typeface="+mn-cs"/>
                      </a:endParaRPr>
                    </a:p>
                    <a:p>
                      <a:pPr marL="171450" indent="-171450">
                        <a:buFont typeface="Wingdings" pitchFamily="2" charset="2"/>
                        <a:buChar char="q"/>
                      </a:pPr>
                      <a:r>
                        <a:rPr lang="fr-FR" sz="1000" b="0" i="0" kern="1300" baseline="0" dirty="0">
                          <a:solidFill>
                            <a:schemeClr val="tx1"/>
                          </a:solidFill>
                          <a:effectLst/>
                          <a:latin typeface="Roboto" panose="02000000000000000000" pitchFamily="2" charset="0"/>
                          <a:ea typeface="+mn-ea"/>
                          <a:cs typeface="+mn-cs"/>
                        </a:rPr>
                        <a:t>d’instruments acoustiques.</a:t>
                      </a:r>
                    </a:p>
                    <a:p>
                      <a:pPr marL="0" indent="0">
                        <a:buFont typeface="Wingdings" pitchFamily="2" charset="2"/>
                        <a:buNone/>
                      </a:pPr>
                      <a:endParaRPr lang="fr-FR" sz="1000" b="0" dirty="0">
                        <a:solidFill>
                          <a:schemeClr val="tx1"/>
                        </a:solidFill>
                        <a:latin typeface="Roboto" panose="02000000000000000000" pitchFamily="2" charset="0"/>
                        <a:ea typeface="Roboto" panose="02000000000000000000" pitchFamily="2"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1937018"/>
                  </a:ext>
                </a:extLst>
              </a:tr>
              <a:tr h="1337912">
                <a:tc>
                  <a:txBody>
                    <a:bodyPr/>
                    <a:lstStyle/>
                    <a:p>
                      <a:pPr algn="r"/>
                      <a:r>
                        <a:rPr lang="fr-FR" sz="5300" b="1" i="0" dirty="0">
                          <a:solidFill>
                            <a:srgbClr val="E77C56"/>
                          </a:solidFill>
                          <a:latin typeface="Proto Grotesk" panose="02000000000000000000" pitchFamily="2" charset="0"/>
                        </a:rPr>
                        <a:t>3</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1"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Troisième temps</a:t>
                      </a:r>
                    </a:p>
                    <a:p>
                      <a:r>
                        <a:rPr lang="fr-FR" sz="1000" b="0" i="1" kern="1300" baseline="0" dirty="0">
                          <a:solidFill>
                            <a:schemeClr val="tx1"/>
                          </a:solidFill>
                          <a:latin typeface="Roboto" panose="02000000000000000000" pitchFamily="2" charset="0"/>
                          <a:ea typeface="Roboto" panose="02000000000000000000" pitchFamily="2" charset="0"/>
                        </a:rPr>
                        <a:t>Par deux.</a:t>
                      </a:r>
                    </a:p>
                    <a:p>
                      <a:r>
                        <a:rPr lang="fr-FR" sz="1000" b="0" kern="1300" baseline="0" dirty="0">
                          <a:solidFill>
                            <a:schemeClr val="tx1"/>
                          </a:solidFill>
                          <a:latin typeface="Roboto" panose="02000000000000000000" pitchFamily="2" charset="0"/>
                          <a:ea typeface="Roboto" panose="02000000000000000000" pitchFamily="2" charset="0"/>
                        </a:rPr>
                        <a:t>À la manière d’un critique musical radiophonique, rédigez une brève présentation (une ou deux phrases) de la chanson dans laquelle vous rendrez compte de l’ambiance musicale ainsi que de l’atmosphère créée par le texte.</a:t>
                      </a:r>
                    </a:p>
                    <a:p>
                      <a:r>
                        <a:rPr lang="fr-FR" sz="1000" b="0" kern="1300" baseline="0" dirty="0">
                          <a:solidFill>
                            <a:schemeClr val="tx1"/>
                          </a:solidFill>
                          <a:latin typeface="Roboto" panose="02000000000000000000" pitchFamily="2" charset="0"/>
                          <a:ea typeface="Roboto" panose="02000000000000000000" pitchFamily="2" charset="0"/>
                        </a:rPr>
                        <a:t>Puis lisez-la devant la classe. Vous pouvez vous enregistrer.</a:t>
                      </a:r>
                    </a:p>
                    <a:p>
                      <a:endParaRPr lang="fr-FR" sz="1000" b="0" kern="1300" baseline="0" dirty="0">
                        <a:solidFill>
                          <a:schemeClr val="tx1"/>
                        </a:solidFill>
                        <a:latin typeface="Roboto" panose="02000000000000000000" pitchFamily="2" charset="0"/>
                        <a:ea typeface="Roboto" panose="02000000000000000000" pitchFamily="2" charset="0"/>
                      </a:endParaRPr>
                    </a:p>
                    <a:p>
                      <a:r>
                        <a:rPr lang="fr-FR" sz="1000" b="0" kern="1300" baseline="0" dirty="0">
                          <a:solidFill>
                            <a:schemeClr val="tx1"/>
                          </a:solidFill>
                          <a:latin typeface="Roboto" panose="02000000000000000000" pitchFamily="2" charset="0"/>
                          <a:ea typeface="Roboto" panose="02000000000000000000" pitchFamily="2" charset="0"/>
                        </a:rPr>
                        <a:t>Exemple : </a:t>
                      </a:r>
                      <a:r>
                        <a:rPr lang="fr-FR" sz="1000" b="0" i="1" kern="1300" baseline="0" dirty="0">
                          <a:solidFill>
                            <a:schemeClr val="tx1"/>
                          </a:solidFill>
                          <a:latin typeface="Roboto" panose="02000000000000000000" pitchFamily="2" charset="0"/>
                          <a:ea typeface="Roboto" panose="02000000000000000000" pitchFamily="2" charset="0"/>
                        </a:rPr>
                        <a:t>Avec sa mélodie envoûtante et ses rythmes subtils mêlant influences afro et pop, « Dilemme » transporte l’auditeur dans une atmosphère à la fois mélancolique et pleine de résilience, où chaque mot du texte reflète une quête d’équilibre et d’identité.</a:t>
                      </a:r>
                    </a:p>
                    <a:p>
                      <a:endParaRPr lang="fr-FR" sz="1000" b="0" kern="1300" baseline="0" dirty="0">
                        <a:solidFill>
                          <a:schemeClr val="tx1"/>
                        </a:solidFill>
                        <a:latin typeface="Roboto" panose="02000000000000000000" pitchFamily="2" charset="0"/>
                        <a:ea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0253087"/>
                  </a:ext>
                </a:extLst>
              </a:tr>
              <a:tr h="1321067">
                <a:tc>
                  <a:txBody>
                    <a:bodyPr/>
                    <a:lstStyle/>
                    <a:p>
                      <a:pPr algn="r"/>
                      <a:endParaRPr lang="fr-FR" sz="5300" b="1" i="0" dirty="0">
                        <a:solidFill>
                          <a:srgbClr val="E77C56"/>
                        </a:solidFill>
                        <a:latin typeface="Proto Grotesk" panose="02000000000000000000" pitchFamily="2" charset="0"/>
                      </a:endParaRP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1" dirty="0">
                        <a:solidFill>
                          <a:schemeClr val="tx1"/>
                        </a:solidFill>
                        <a:latin typeface="Roboto" panose="02000000000000000000" pitchFamily="2" charset="0"/>
                        <a:ea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1671738"/>
                  </a:ext>
                </a:extLst>
              </a:tr>
            </a:tbl>
          </a:graphicData>
        </a:graphic>
      </p:graphicFrame>
      <p:pic>
        <p:nvPicPr>
          <p:cNvPr id="15" name="Image 14">
            <a:extLst>
              <a:ext uri="{FF2B5EF4-FFF2-40B4-BE49-F238E27FC236}">
                <a16:creationId xmlns:a16="http://schemas.microsoft.com/office/drawing/2014/main" id="{43EF110D-EC29-A941-8BBC-7BAA4248E5B2}"/>
              </a:ext>
            </a:extLst>
          </p:cNvPr>
          <p:cNvPicPr>
            <a:picLocks noChangeAspect="1"/>
          </p:cNvPicPr>
          <p:nvPr/>
        </p:nvPicPr>
        <p:blipFill>
          <a:blip r:embed="rId4"/>
          <a:stretch>
            <a:fillRect/>
          </a:stretch>
        </p:blipFill>
        <p:spPr>
          <a:xfrm>
            <a:off x="0" y="-2281"/>
            <a:ext cx="2743200" cy="660400"/>
          </a:xfrm>
          <a:prstGeom prst="rect">
            <a:avLst/>
          </a:prstGeom>
        </p:spPr>
      </p:pic>
      <p:pic>
        <p:nvPicPr>
          <p:cNvPr id="43" name="Image 42">
            <a:extLst>
              <a:ext uri="{FF2B5EF4-FFF2-40B4-BE49-F238E27FC236}">
                <a16:creationId xmlns:a16="http://schemas.microsoft.com/office/drawing/2014/main" id="{96B511D3-0D1D-C746-0DBB-F58C5D58CD61}"/>
              </a:ext>
            </a:extLst>
          </p:cNvPr>
          <p:cNvPicPr>
            <a:picLocks noChangeAspect="1"/>
          </p:cNvPicPr>
          <p:nvPr/>
        </p:nvPicPr>
        <p:blipFill>
          <a:blip r:embed="rId5"/>
          <a:stretch>
            <a:fillRect/>
          </a:stretch>
        </p:blipFill>
        <p:spPr>
          <a:xfrm>
            <a:off x="2595710" y="2013263"/>
            <a:ext cx="508000" cy="508000"/>
          </a:xfrm>
          <a:prstGeom prst="rect">
            <a:avLst/>
          </a:prstGeom>
        </p:spPr>
      </p:pic>
      <p:pic>
        <p:nvPicPr>
          <p:cNvPr id="44" name="Image 43">
            <a:extLst>
              <a:ext uri="{FF2B5EF4-FFF2-40B4-BE49-F238E27FC236}">
                <a16:creationId xmlns:a16="http://schemas.microsoft.com/office/drawing/2014/main" id="{54A1D069-BB70-3DDA-7E49-1502E8FA198F}"/>
              </a:ext>
            </a:extLst>
          </p:cNvPr>
          <p:cNvPicPr>
            <a:picLocks noChangeAspect="1"/>
          </p:cNvPicPr>
          <p:nvPr/>
        </p:nvPicPr>
        <p:blipFill>
          <a:blip r:embed="rId6"/>
          <a:stretch>
            <a:fillRect/>
          </a:stretch>
        </p:blipFill>
        <p:spPr>
          <a:xfrm>
            <a:off x="2608551" y="3459549"/>
            <a:ext cx="508000" cy="508000"/>
          </a:xfrm>
          <a:prstGeom prst="rect">
            <a:avLst/>
          </a:prstGeom>
        </p:spPr>
      </p:pic>
      <p:pic>
        <p:nvPicPr>
          <p:cNvPr id="11" name="Image 10">
            <a:extLst>
              <a:ext uri="{FF2B5EF4-FFF2-40B4-BE49-F238E27FC236}">
                <a16:creationId xmlns:a16="http://schemas.microsoft.com/office/drawing/2014/main" id="{05E6A88B-E55B-4D90-9BFE-ED97750EFC5F}"/>
              </a:ext>
            </a:extLst>
          </p:cNvPr>
          <p:cNvPicPr>
            <a:picLocks noChangeAspect="1"/>
          </p:cNvPicPr>
          <p:nvPr/>
        </p:nvPicPr>
        <p:blipFill>
          <a:blip r:embed="rId7"/>
          <a:stretch>
            <a:fillRect/>
          </a:stretch>
        </p:blipFill>
        <p:spPr>
          <a:xfrm>
            <a:off x="2608551" y="5633503"/>
            <a:ext cx="508000" cy="508000"/>
          </a:xfrm>
          <a:prstGeom prst="rect">
            <a:avLst/>
          </a:prstGeom>
        </p:spPr>
      </p:pic>
      <p:pic>
        <p:nvPicPr>
          <p:cNvPr id="3" name="Image 2">
            <a:extLst>
              <a:ext uri="{FF2B5EF4-FFF2-40B4-BE49-F238E27FC236}">
                <a16:creationId xmlns:a16="http://schemas.microsoft.com/office/drawing/2014/main" id="{AE7C1B8B-9985-6F09-835B-BD55FF9ABE46}"/>
              </a:ext>
            </a:extLst>
          </p:cNvPr>
          <p:cNvPicPr>
            <a:picLocks noChangeAspect="1"/>
          </p:cNvPicPr>
          <p:nvPr/>
        </p:nvPicPr>
        <p:blipFill>
          <a:blip r:embed="rId8"/>
          <a:stretch>
            <a:fillRect/>
          </a:stretch>
        </p:blipFill>
        <p:spPr>
          <a:xfrm>
            <a:off x="-8258" y="10101610"/>
            <a:ext cx="7559675" cy="585923"/>
          </a:xfrm>
          <a:prstGeom prst="rect">
            <a:avLst/>
          </a:prstGeom>
        </p:spPr>
      </p:pic>
    </p:spTree>
    <p:custDataLst>
      <p:tags r:id="rId1"/>
    </p:custDataLst>
    <p:extLst>
      <p:ext uri="{BB962C8B-B14F-4D97-AF65-F5344CB8AC3E}">
        <p14:creationId xmlns:p14="http://schemas.microsoft.com/office/powerpoint/2010/main" val="145031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F3C1BB4-CFFB-12D5-DFB6-A05B7C2A4324}"/>
              </a:ext>
            </a:extLst>
          </p:cNvPr>
          <p:cNvPicPr>
            <a:picLocks noChangeAspect="1"/>
          </p:cNvPicPr>
          <p:nvPr/>
        </p:nvPicPr>
        <p:blipFill>
          <a:blip r:embed="rId3"/>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3507970125"/>
              </p:ext>
            </p:extLst>
          </p:nvPr>
        </p:nvGraphicFramePr>
        <p:xfrm>
          <a:off x="467984" y="967677"/>
          <a:ext cx="6529163" cy="9149776"/>
        </p:xfrm>
        <a:graphic>
          <a:graphicData uri="http://schemas.openxmlformats.org/drawingml/2006/table">
            <a:tbl>
              <a:tblPr bandRow="1">
                <a:tableStyleId>{073A0DAA-6AF3-43AB-8588-CEC1D06C72B9}</a:tableStyleId>
              </a:tblPr>
              <a:tblGrid>
                <a:gridCol w="937335">
                  <a:extLst>
                    <a:ext uri="{9D8B030D-6E8A-4147-A177-3AD203B41FA5}">
                      <a16:colId xmlns:a16="http://schemas.microsoft.com/office/drawing/2014/main" val="1465138558"/>
                    </a:ext>
                  </a:extLst>
                </a:gridCol>
                <a:gridCol w="981272">
                  <a:extLst>
                    <a:ext uri="{9D8B030D-6E8A-4147-A177-3AD203B41FA5}">
                      <a16:colId xmlns:a16="http://schemas.microsoft.com/office/drawing/2014/main" val="1509632764"/>
                    </a:ext>
                  </a:extLst>
                </a:gridCol>
                <a:gridCol w="4610556">
                  <a:extLst>
                    <a:ext uri="{9D8B030D-6E8A-4147-A177-3AD203B41FA5}">
                      <a16:colId xmlns:a16="http://schemas.microsoft.com/office/drawing/2014/main" val="9856797"/>
                    </a:ext>
                  </a:extLst>
                </a:gridCol>
              </a:tblGrid>
              <a:tr h="360000">
                <a:tc rowSpan="3">
                  <a:txBody>
                    <a:bodyPr/>
                    <a:lstStyle/>
                    <a:p>
                      <a:pPr algn="r"/>
                      <a:r>
                        <a:rPr lang="fr-FR" sz="5300" b="1" i="0" baseline="0" dirty="0">
                          <a:solidFill>
                            <a:srgbClr val="E77C56"/>
                          </a:solidFill>
                          <a:latin typeface="Proto Grotesk" panose="02000000000000000000" pitchFamily="2" charset="0"/>
                        </a:rPr>
                        <a:t>1</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C56"/>
                    </a:solidFill>
                  </a:tcPr>
                </a:tc>
                <a:extLst>
                  <a:ext uri="{0D108BD9-81ED-4DB2-BD59-A6C34878D82A}">
                    <a16:rowId xmlns:a16="http://schemas.microsoft.com/office/drawing/2014/main" val="3341281773"/>
                  </a:ext>
                </a:extLst>
              </a:tr>
              <a:tr h="1044993">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tx1"/>
                          </a:solidFill>
                          <a:latin typeface="Roboto" panose="02000000000000000000" pitchFamily="2" charset="0"/>
                        </a:rPr>
                        <a:t>A. Quelles expressions contenant le mot « bleu » connaissez-vous en français ? Listez-en cinq.</a:t>
                      </a:r>
                    </a:p>
                    <a:p>
                      <a:pPr marL="0" marR="0" lvl="0" indent="0" algn="l" defTabSz="755934" rtl="0" eaLnBrk="1" fontAlgn="auto" latinLnBrk="0" hangingPunct="1">
                        <a:lnSpc>
                          <a:spcPct val="100000"/>
                        </a:lnSpc>
                        <a:spcBef>
                          <a:spcPts val="0"/>
                        </a:spcBef>
                        <a:spcAft>
                          <a:spcPts val="0"/>
                        </a:spcAft>
                        <a:buClrTx/>
                        <a:buSzTx/>
                        <a:buFontTx/>
                        <a:buNone/>
                        <a:tabLst/>
                        <a:defRPr/>
                      </a:pPr>
                      <a:endParaRPr lang="fr-FR" sz="1000" b="0" kern="1300" baseline="0" dirty="0">
                        <a:solidFill>
                          <a:schemeClr val="tx1"/>
                        </a:solidFill>
                        <a:latin typeface="Roboto" panose="02000000000000000000" pitchFamily="2" charset="0"/>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tx1"/>
                          </a:solidFill>
                          <a:latin typeface="Roboto" panose="02000000000000000000" pitchFamily="2" charset="0"/>
                        </a:rPr>
                        <a:t>B. Edith Piaf a chanté « La vie en rose ». À </a:t>
                      </a:r>
                      <a:r>
                        <a:rPr lang="fr-FR" sz="1000" b="0" kern="1300" baseline="0" dirty="0">
                          <a:solidFill>
                            <a:schemeClr val="tx1"/>
                          </a:solidFill>
                          <a:latin typeface="Roboto" panose="02000000000000000000" pitchFamily="2" charset="0"/>
                        </a:rPr>
                        <a:t>votre avis, à quoi ressemblerait la vie en bleu ?</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60000">
                <a:tc rowSpan="3">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E77C56"/>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34000">
                <a:tc vMerge="1">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C56"/>
                    </a:solidFill>
                  </a:tcPr>
                </a:tc>
                <a:extLst>
                  <a:ext uri="{0D108BD9-81ED-4DB2-BD59-A6C34878D82A}">
                    <a16:rowId xmlns:a16="http://schemas.microsoft.com/office/drawing/2014/main" val="3530029951"/>
                  </a:ext>
                </a:extLst>
              </a:tr>
              <a:tr h="1631776">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r>
                        <a:rPr lang="fr-FR" sz="1000" b="0" i="0" kern="1300" baseline="0" dirty="0">
                          <a:solidFill>
                            <a:schemeClr val="dk1"/>
                          </a:solidFill>
                          <a:effectLst/>
                          <a:latin typeface="Roboto Medium" panose="02000000000000000000" pitchFamily="2" charset="0"/>
                          <a:ea typeface="+mn-ea"/>
                          <a:cs typeface="+mn-cs"/>
                        </a:rPr>
                        <a:t>Voici quelques mots pour désigner des nuances de bleu :</a:t>
                      </a: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lgn="ctr">
                        <a:buNone/>
                      </a:pPr>
                      <a:r>
                        <a:rPr lang="fr-FR" sz="1000" b="0" i="0" kern="1300" baseline="0" dirty="0">
                          <a:solidFill>
                            <a:schemeClr val="dk1"/>
                          </a:solidFill>
                          <a:effectLst/>
                          <a:latin typeface="Roboto Medium" panose="02000000000000000000" pitchFamily="2" charset="0"/>
                          <a:ea typeface="+mn-ea"/>
                          <a:cs typeface="+mn-cs"/>
                        </a:rPr>
                        <a:t>acier, clair, roi, outremer, marine, canard,  lavande, nuit, des mers du sud,  pétrole, turquoise, ciel, électrique</a:t>
                      </a: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r>
                        <a:rPr lang="fr-FR" sz="1000" b="0" i="0" kern="1300" baseline="0" dirty="0">
                          <a:solidFill>
                            <a:schemeClr val="dk1"/>
                          </a:solidFill>
                          <a:effectLst/>
                          <a:latin typeface="Roboto Medium" panose="02000000000000000000" pitchFamily="2" charset="0"/>
                          <a:ea typeface="+mn-ea"/>
                          <a:cs typeface="+mn-cs"/>
                        </a:rPr>
                        <a:t>Écoutez les vingt-cinq premières secondes du morceau. </a:t>
                      </a:r>
                    </a:p>
                    <a:p>
                      <a:pPr marL="0" indent="0">
                        <a:buNone/>
                      </a:pPr>
                      <a:r>
                        <a:rPr lang="fr-FR" sz="1000" b="0" i="0" kern="1300" baseline="0" dirty="0">
                          <a:solidFill>
                            <a:schemeClr val="dk1"/>
                          </a:solidFill>
                          <a:effectLst/>
                          <a:latin typeface="Roboto Medium" panose="02000000000000000000" pitchFamily="2" charset="0"/>
                          <a:ea typeface="+mn-ea"/>
                          <a:cs typeface="+mn-cs"/>
                        </a:rPr>
                        <a:t>Si vous deviez choisir quelques mots pour décrire la couleur de la musique, lesquels choisiriez-vous ?</a:t>
                      </a:r>
                    </a:p>
                    <a:p>
                      <a:r>
                        <a:rPr lang="fr-FR" sz="1000" b="0" i="0" kern="1300" baseline="0" dirty="0">
                          <a:solidFill>
                            <a:schemeClr val="dk1"/>
                          </a:solidFill>
                          <a:effectLst/>
                          <a:latin typeface="Roboto Medium" panose="02000000000000000000" pitchFamily="2" charset="0"/>
                          <a:ea typeface="+mn-ea"/>
                          <a:cs typeface="+mn-cs"/>
                        </a:rPr>
                        <a:t>     </a:t>
                      </a:r>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0">
                <a:tc rowSpan="3">
                  <a:txBody>
                    <a:bodyPr/>
                    <a:lstStyle/>
                    <a:p>
                      <a:pPr algn="r"/>
                      <a:r>
                        <a:rPr lang="fr-FR" sz="5300" b="1" i="0" baseline="0" dirty="0">
                          <a:solidFill>
                            <a:srgbClr val="E77C56"/>
                          </a:solidFill>
                          <a:latin typeface="Proto Grotesk" panose="02000000000000000000" pitchFamily="2" charset="0"/>
                        </a:rPr>
                        <a:t>3</a:t>
                      </a:r>
                    </a:p>
                  </a:txBody>
                  <a:tcPr marL="0" marR="0" marT="72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34000">
                <a:tc vMerge="1">
                  <a:txBody>
                    <a:bodyPr/>
                    <a:lstStyle/>
                    <a:p>
                      <a:pPr algn="r"/>
                      <a:r>
                        <a:rPr lang="fr-FR" sz="5300" b="1" i="0" baseline="0" dirty="0">
                          <a:solidFill>
                            <a:srgbClr val="5194C4"/>
                          </a:solidFill>
                          <a:latin typeface="Proto Grotesk" panose="02000000000000000000" pitchFamily="2" charset="0"/>
                        </a:rPr>
                        <a:t>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C56"/>
                    </a:solidFill>
                  </a:tcPr>
                </a:tc>
                <a:extLst>
                  <a:ext uri="{0D108BD9-81ED-4DB2-BD59-A6C34878D82A}">
                    <a16:rowId xmlns:a16="http://schemas.microsoft.com/office/drawing/2014/main" val="413773219"/>
                  </a:ext>
                </a:extLst>
              </a:tr>
              <a:tr h="3554811">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Medium"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A. É</a:t>
                      </a:r>
                      <a:r>
                        <a:rPr lang="fr-FR" sz="1000" b="0" kern="1300" baseline="0" dirty="0">
                          <a:solidFill>
                            <a:schemeClr val="dk1"/>
                          </a:solidFill>
                          <a:effectLst/>
                          <a:latin typeface="Roboto Medium" panose="02000000000000000000" pitchFamily="2" charset="0"/>
                          <a:ea typeface="+mn-ea"/>
                          <a:cs typeface="+mn-cs"/>
                        </a:rPr>
                        <a:t>coutez la chanson. Cochez la(les) phrase(s) qui vous semble(nt) le mieux résumer l’histoire.</a:t>
                      </a:r>
                    </a:p>
                    <a:p>
                      <a:pPr marL="171450" indent="-171450">
                        <a:buFont typeface="Wingdings" pitchFamily="2" charset="2"/>
                        <a:buChar char="q"/>
                      </a:pPr>
                      <a:r>
                        <a:rPr lang="fr-FR" sz="1000" b="0" kern="1300" baseline="0" dirty="0">
                          <a:solidFill>
                            <a:schemeClr val="tx1"/>
                          </a:solidFill>
                          <a:effectLst/>
                          <a:latin typeface="Roboto" panose="02000000000000000000" pitchFamily="2" charset="0"/>
                          <a:ea typeface="+mn-ea"/>
                          <a:cs typeface="+mn-cs"/>
                        </a:rPr>
                        <a:t>C’est l’histoire d’une vie, l’amour de deux femmes qui ont bâti leur vie ensemble et qui s’aiment toujours.</a:t>
                      </a:r>
                    </a:p>
                    <a:p>
                      <a:pPr marL="171450" indent="-171450">
                        <a:buFont typeface="Wingdings" pitchFamily="2" charset="2"/>
                        <a:buChar char="q"/>
                      </a:pPr>
                      <a:r>
                        <a:rPr lang="fr-FR" sz="1000" b="0" kern="1300" baseline="0" dirty="0">
                          <a:solidFill>
                            <a:schemeClr val="tx1"/>
                          </a:solidFill>
                          <a:effectLst/>
                          <a:latin typeface="Roboto" panose="02000000000000000000" pitchFamily="2" charset="0"/>
                          <a:ea typeface="+mn-ea"/>
                          <a:cs typeface="+mn-cs"/>
                        </a:rPr>
                        <a:t>C’est l’histoire d’un soir, l’amour de deux femmes qui se sont regardées et qui se sont aimées le temps d’une nuit.</a:t>
                      </a:r>
                    </a:p>
                    <a:p>
                      <a:pPr marL="171450" indent="-171450">
                        <a:buFont typeface="Wingdings" pitchFamily="2" charset="2"/>
                        <a:buChar char="q"/>
                      </a:pPr>
                      <a:r>
                        <a:rPr lang="fr-FR" sz="1000" b="0" i="0" kern="1300" baseline="0" dirty="0">
                          <a:solidFill>
                            <a:schemeClr val="tx1"/>
                          </a:solidFill>
                          <a:effectLst/>
                          <a:latin typeface="Roboto" panose="02000000000000000000" pitchFamily="2" charset="0"/>
                          <a:ea typeface="+mn-ea"/>
                          <a:cs typeface="+mn-cs"/>
                        </a:rPr>
                        <a:t>C’est l’histoire d’une fin, deux femmes qui ont partagé leur vie et qui se séparent parce qu’elles ne s’aiment plus</a:t>
                      </a:r>
                      <a:r>
                        <a:rPr lang="fr-FR" sz="1000" b="0" kern="1300" baseline="0" dirty="0">
                          <a:solidFill>
                            <a:schemeClr val="tx1"/>
                          </a:solidFill>
                          <a:effectLst/>
                          <a:latin typeface="Roboto" panose="02000000000000000000" pitchFamily="2" charset="0"/>
                          <a:ea typeface="+mn-ea"/>
                          <a:cs typeface="+mn-cs"/>
                        </a:rPr>
                        <a:t>.</a:t>
                      </a:r>
                    </a:p>
                    <a:p>
                      <a:pPr marL="171450" indent="-171450">
                        <a:buFont typeface="Wingdings" pitchFamily="2" charset="2"/>
                        <a:buChar char="q"/>
                      </a:pPr>
                      <a:r>
                        <a:rPr lang="fr-FR" sz="1000" b="0" i="0" kern="1300" baseline="0" dirty="0">
                          <a:solidFill>
                            <a:schemeClr val="tx1"/>
                          </a:solidFill>
                          <a:effectLst/>
                          <a:latin typeface="Roboto" panose="02000000000000000000" pitchFamily="2" charset="0"/>
                          <a:ea typeface="+mn-ea"/>
                          <a:cs typeface="+mn-cs"/>
                        </a:rPr>
                        <a:t>Ce n’est pas une histoire</a:t>
                      </a:r>
                      <a:r>
                        <a:rPr lang="fr-FR" sz="1000" b="0" kern="1300" baseline="0" dirty="0">
                          <a:solidFill>
                            <a:schemeClr val="tx1"/>
                          </a:solidFill>
                          <a:effectLst/>
                          <a:latin typeface="Roboto" panose="02000000000000000000" pitchFamily="2" charset="0"/>
                          <a:ea typeface="+mn-ea"/>
                          <a:cs typeface="+mn-cs"/>
                        </a:rPr>
                        <a:t>. Ce n’est pas une rencontre. Il n’y a qu’une femme qui rêve.</a:t>
                      </a: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r>
                        <a:rPr lang="fr-FR" sz="1000" b="0" i="0" kern="1300" baseline="0" dirty="0">
                          <a:solidFill>
                            <a:schemeClr val="dk1"/>
                          </a:solidFill>
                          <a:effectLst/>
                          <a:latin typeface="Roboto Medium" panose="02000000000000000000" pitchFamily="2" charset="0"/>
                          <a:ea typeface="+mn-ea"/>
                          <a:cs typeface="+mn-cs"/>
                        </a:rPr>
                        <a:t>B. Écoutez la première strophe. Mettez les mots suivants dans l’ordre de façon à résumer la chronologie des faits. Il y a un mot par vers.</a:t>
                      </a: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r>
                        <a:rPr lang="fr-FR" sz="1000" b="0" i="0" kern="1300" baseline="0" dirty="0">
                          <a:solidFill>
                            <a:schemeClr val="dk1"/>
                          </a:solidFill>
                          <a:effectLst/>
                          <a:latin typeface="Roboto Medium" panose="02000000000000000000" pitchFamily="2" charset="0"/>
                          <a:ea typeface="+mn-ea"/>
                          <a:cs typeface="+mn-cs"/>
                        </a:rPr>
                        <a:t>Alcool – Lassitude – Regard – Scintiller – Désœuvrement - Image – Elle – Tard – Tabac</a:t>
                      </a:r>
                    </a:p>
                    <a:p>
                      <a:pPr marL="377967" lvl="1" indent="0" algn="ctr">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r>
                        <a:rPr lang="fr-FR" sz="1000" b="0" i="0" kern="1300" baseline="0" dirty="0">
                          <a:solidFill>
                            <a:schemeClr val="dk1"/>
                          </a:solidFill>
                          <a:effectLst/>
                          <a:latin typeface="Roboto Medium" panose="02000000000000000000" pitchFamily="2" charset="0"/>
                          <a:ea typeface="+mn-ea"/>
                          <a:cs typeface="+mn-cs"/>
                        </a:rPr>
                        <a:t>1. Tard ; 2. ……………… 3. ……………… 4. ……………… </a:t>
                      </a:r>
                    </a:p>
                    <a:p>
                      <a:pPr marL="0" indent="0">
                        <a:buNone/>
                      </a:pPr>
                      <a:r>
                        <a:rPr lang="fr-FR" sz="1000" b="0" i="0" kern="1300" baseline="0" dirty="0">
                          <a:solidFill>
                            <a:schemeClr val="dk1"/>
                          </a:solidFill>
                          <a:effectLst/>
                          <a:latin typeface="Roboto Medium" panose="02000000000000000000" pitchFamily="2" charset="0"/>
                          <a:ea typeface="+mn-ea"/>
                          <a:cs typeface="+mn-cs"/>
                        </a:rPr>
                        <a:t>5. ……………… 6. ……………… 7. ……………… 8. ……………… 9. Elle.</a:t>
                      </a:r>
                    </a:p>
                    <a:p>
                      <a:pPr marL="228600" indent="-228600">
                        <a:buAutoNum type="arabicPeriod"/>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r>
                        <a:rPr lang="fr-FR" sz="1000" b="0" i="0" kern="1300" baseline="0" dirty="0">
                          <a:solidFill>
                            <a:schemeClr val="dk1"/>
                          </a:solidFill>
                          <a:effectLst/>
                          <a:latin typeface="Roboto Medium" panose="02000000000000000000" pitchFamily="2" charset="0"/>
                          <a:ea typeface="+mn-ea"/>
                          <a:cs typeface="+mn-cs"/>
                        </a:rPr>
                        <a:t>C. Écoutez la deuxième strophe. Retrouvez les noms auxquels font référence les pronoms en gras.</a:t>
                      </a: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r>
                        <a:rPr lang="fr-FR" sz="1000" b="0" i="0" kern="1300" baseline="0" dirty="0">
                          <a:solidFill>
                            <a:schemeClr val="dk1"/>
                          </a:solidFill>
                          <a:effectLst/>
                          <a:latin typeface="Roboto Medium" panose="02000000000000000000" pitchFamily="2" charset="0"/>
                          <a:ea typeface="+mn-ea"/>
                          <a:cs typeface="+mn-cs"/>
                        </a:rPr>
                        <a:t>Je n’</a:t>
                      </a:r>
                      <a:r>
                        <a:rPr lang="fr-FR" sz="1000" b="1" i="0" kern="1300" baseline="0" dirty="0">
                          <a:solidFill>
                            <a:schemeClr val="dk1"/>
                          </a:solidFill>
                          <a:effectLst/>
                          <a:latin typeface="Roboto Medium" panose="02000000000000000000" pitchFamily="2" charset="0"/>
                          <a:ea typeface="+mn-ea"/>
                          <a:cs typeface="+mn-cs"/>
                        </a:rPr>
                        <a:t>y</a:t>
                      </a:r>
                      <a:r>
                        <a:rPr lang="fr-FR" sz="1000" b="0" i="0" kern="1300" baseline="0" dirty="0">
                          <a:solidFill>
                            <a:schemeClr val="dk1"/>
                          </a:solidFill>
                          <a:effectLst/>
                          <a:latin typeface="Roboto Medium" panose="02000000000000000000" pitchFamily="2" charset="0"/>
                          <a:ea typeface="+mn-ea"/>
                          <a:cs typeface="+mn-cs"/>
                        </a:rPr>
                        <a:t> crois plus : ………………………..</a:t>
                      </a:r>
                    </a:p>
                    <a:p>
                      <a:pPr marL="0" indent="0">
                        <a:buNone/>
                      </a:pPr>
                      <a:r>
                        <a:rPr lang="fr-FR" sz="1000" b="0" i="0" kern="1300" baseline="0" dirty="0">
                          <a:solidFill>
                            <a:schemeClr val="dk1"/>
                          </a:solidFill>
                          <a:effectLst/>
                          <a:latin typeface="Roboto Medium" panose="02000000000000000000" pitchFamily="2" charset="0"/>
                          <a:ea typeface="+mn-ea"/>
                          <a:cs typeface="+mn-cs"/>
                        </a:rPr>
                        <a:t>Je ne </a:t>
                      </a:r>
                      <a:r>
                        <a:rPr lang="fr-FR" sz="1000" b="1" i="0" kern="1300" baseline="0" dirty="0">
                          <a:solidFill>
                            <a:schemeClr val="dk1"/>
                          </a:solidFill>
                          <a:effectLst/>
                          <a:latin typeface="Roboto Medium" panose="02000000000000000000" pitchFamily="2" charset="0"/>
                          <a:ea typeface="+mn-ea"/>
                          <a:cs typeface="+mn-cs"/>
                        </a:rPr>
                        <a:t>les</a:t>
                      </a:r>
                      <a:r>
                        <a:rPr lang="fr-FR" sz="1000" b="0" i="0" kern="1300" baseline="0" dirty="0">
                          <a:solidFill>
                            <a:schemeClr val="dk1"/>
                          </a:solidFill>
                          <a:effectLst/>
                          <a:latin typeface="Roboto Medium" panose="02000000000000000000" pitchFamily="2" charset="0"/>
                          <a:ea typeface="+mn-ea"/>
                          <a:cs typeface="+mn-cs"/>
                        </a:rPr>
                        <a:t> connais pas : ……………………………… et ……………………….</a:t>
                      </a:r>
                    </a:p>
                    <a:p>
                      <a:pPr marL="0" indent="0">
                        <a:buNone/>
                      </a:pPr>
                      <a:r>
                        <a:rPr lang="fr-FR" sz="1000" b="0" i="0" kern="1300" baseline="0" dirty="0">
                          <a:solidFill>
                            <a:schemeClr val="dk1"/>
                          </a:solidFill>
                          <a:effectLst/>
                          <a:latin typeface="Roboto Medium" panose="02000000000000000000" pitchFamily="2" charset="0"/>
                          <a:ea typeface="+mn-ea"/>
                          <a:cs typeface="+mn-cs"/>
                        </a:rPr>
                        <a:t>Je m’</a:t>
                      </a:r>
                      <a:r>
                        <a:rPr lang="fr-FR" sz="1000" b="1" i="0" kern="1300" baseline="0" dirty="0">
                          <a:solidFill>
                            <a:schemeClr val="dk1"/>
                          </a:solidFill>
                          <a:effectLst/>
                          <a:latin typeface="Roboto Medium" panose="02000000000000000000" pitchFamily="2" charset="0"/>
                          <a:ea typeface="+mn-ea"/>
                          <a:cs typeface="+mn-cs"/>
                        </a:rPr>
                        <a:t>en </a:t>
                      </a:r>
                      <a:r>
                        <a:rPr lang="fr-FR" sz="1000" b="0" i="0" kern="1300" baseline="0" dirty="0">
                          <a:solidFill>
                            <a:schemeClr val="dk1"/>
                          </a:solidFill>
                          <a:effectLst/>
                          <a:latin typeface="Roboto Medium" panose="02000000000000000000" pitchFamily="2" charset="0"/>
                          <a:ea typeface="+mn-ea"/>
                          <a:cs typeface="+mn-cs"/>
                        </a:rPr>
                        <a:t>souviens : ……………………………….</a:t>
                      </a:r>
                    </a:p>
                    <a:p>
                      <a:pPr marL="0" indent="0">
                        <a:buNone/>
                      </a:pPr>
                      <a:r>
                        <a:rPr lang="fr-FR" sz="1000" b="0" i="0" kern="1300" baseline="0" dirty="0">
                          <a:solidFill>
                            <a:schemeClr val="dk1"/>
                          </a:solidFill>
                          <a:effectLst/>
                          <a:latin typeface="Roboto Medium" panose="02000000000000000000" pitchFamily="2" charset="0"/>
                          <a:ea typeface="+mn-ea"/>
                          <a:cs typeface="+mn-cs"/>
                        </a:rPr>
                        <a:t>J’</a:t>
                      </a:r>
                      <a:r>
                        <a:rPr lang="fr-FR" sz="1000" b="1" i="0" kern="1300" baseline="0" dirty="0">
                          <a:solidFill>
                            <a:schemeClr val="dk1"/>
                          </a:solidFill>
                          <a:effectLst/>
                          <a:latin typeface="Roboto Medium" panose="02000000000000000000" pitchFamily="2" charset="0"/>
                          <a:ea typeface="+mn-ea"/>
                          <a:cs typeface="+mn-cs"/>
                        </a:rPr>
                        <a:t>en</a:t>
                      </a:r>
                      <a:r>
                        <a:rPr lang="fr-FR" sz="1000" b="0" i="0" kern="1300" baseline="0" dirty="0">
                          <a:solidFill>
                            <a:schemeClr val="dk1"/>
                          </a:solidFill>
                          <a:effectLst/>
                          <a:latin typeface="Roboto Medium" panose="02000000000000000000" pitchFamily="2" charset="0"/>
                          <a:ea typeface="+mn-ea"/>
                          <a:cs typeface="+mn-cs"/>
                        </a:rPr>
                        <a:t> ai pris un : ………………………….</a:t>
                      </a:r>
                    </a:p>
                    <a:p>
                      <a:pPr marL="0" indent="0">
                        <a:buNone/>
                      </a:pPr>
                      <a:r>
                        <a:rPr lang="fr-FR" sz="1000" b="0" i="0" kern="1300" baseline="0" dirty="0">
                          <a:solidFill>
                            <a:schemeClr val="dk1"/>
                          </a:solidFill>
                          <a:effectLst/>
                          <a:latin typeface="Roboto Medium" panose="02000000000000000000" pitchFamily="2" charset="0"/>
                          <a:ea typeface="+mn-ea"/>
                          <a:cs typeface="+mn-cs"/>
                        </a:rPr>
                        <a:t>Puis j’</a:t>
                      </a:r>
                      <a:r>
                        <a:rPr lang="fr-FR" sz="1000" b="1" i="0" kern="1300" baseline="0" dirty="0">
                          <a:solidFill>
                            <a:schemeClr val="dk1"/>
                          </a:solidFill>
                          <a:effectLst/>
                          <a:latin typeface="Roboto Medium" panose="02000000000000000000" pitchFamily="2" charset="0"/>
                          <a:ea typeface="+mn-ea"/>
                          <a:cs typeface="+mn-cs"/>
                        </a:rPr>
                        <a:t>en</a:t>
                      </a:r>
                      <a:r>
                        <a:rPr lang="fr-FR" sz="1000" b="0" i="0" kern="1300" baseline="0" dirty="0">
                          <a:solidFill>
                            <a:schemeClr val="dk1"/>
                          </a:solidFill>
                          <a:effectLst/>
                          <a:latin typeface="Roboto Medium" panose="02000000000000000000" pitchFamily="2" charset="0"/>
                          <a:ea typeface="+mn-ea"/>
                          <a:cs typeface="+mn-cs"/>
                        </a:rPr>
                        <a:t> ai pris une : …………………………</a:t>
                      </a: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br>
                        <a:rPr lang="fr-FR" sz="1000" b="0" kern="1300" baseline="0" dirty="0">
                          <a:solidFill>
                            <a:srgbClr val="FF0000"/>
                          </a:solidFill>
                          <a:effectLst/>
                          <a:latin typeface="Roboto" panose="02000000000000000000" pitchFamily="2" charset="0"/>
                          <a:ea typeface="+mn-ea"/>
                          <a:cs typeface="+mn-cs"/>
                        </a:rPr>
                      </a:br>
                      <a:endParaRPr lang="fr-FR" sz="1000" b="0" kern="1300" baseline="0" dirty="0">
                        <a:solidFill>
                          <a:srgbClr val="FF0000"/>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3737240" cy="184666"/>
          </a:xfrm>
          <a:prstGeom prst="rect">
            <a:avLst/>
          </a:prstGeom>
          <a:noFill/>
        </p:spPr>
        <p:txBody>
          <a:bodyPr wrap="square" lIns="0" tIns="0" rIns="0" bIns="0" rtlCol="0">
            <a:spAutoFit/>
          </a:bodyPr>
          <a:lstStyle/>
          <a:p>
            <a:pPr lvl="0"/>
            <a:r>
              <a:rPr lang="fr-FR" sz="1200" b="1" dirty="0">
                <a:solidFill>
                  <a:prstClr val="black"/>
                </a:solidFill>
                <a:latin typeface="Roboto" panose="02000000000000000000" pitchFamily="2" charset="0"/>
                <a:ea typeface="Roboto" panose="02000000000000000000" pitchFamily="2" charset="0"/>
              </a:rPr>
              <a:t>« La femme à la peau bleue » </a:t>
            </a:r>
            <a:r>
              <a:rPr lang="fr-FR" sz="1200" dirty="0">
                <a:solidFill>
                  <a:prstClr val="black"/>
                </a:solidFill>
                <a:latin typeface="Roboto" panose="02000000000000000000" pitchFamily="2" charset="0"/>
                <a:ea typeface="Roboto" panose="02000000000000000000" pitchFamily="2" charset="0"/>
              </a:rPr>
              <a:t>Vendredi sur Mer</a:t>
            </a:r>
          </a:p>
        </p:txBody>
      </p:sp>
      <p:pic>
        <p:nvPicPr>
          <p:cNvPr id="19" name="Image 18">
            <a:extLst>
              <a:ext uri="{FF2B5EF4-FFF2-40B4-BE49-F238E27FC236}">
                <a16:creationId xmlns:a16="http://schemas.microsoft.com/office/drawing/2014/main" id="{297DD925-0B6F-EC48-9FF1-3CDCA7B56591}"/>
              </a:ext>
            </a:extLst>
          </p:cNvPr>
          <p:cNvPicPr>
            <a:picLocks noChangeAspect="1"/>
          </p:cNvPicPr>
          <p:nvPr/>
        </p:nvPicPr>
        <p:blipFill>
          <a:blip r:embed="rId4"/>
          <a:stretch>
            <a:fillRect/>
          </a:stretch>
        </p:blipFill>
        <p:spPr>
          <a:xfrm>
            <a:off x="0" y="5785"/>
            <a:ext cx="2743200" cy="660400"/>
          </a:xfrm>
          <a:prstGeom prst="rect">
            <a:avLst/>
          </a:prstGeom>
        </p:spPr>
      </p:pic>
      <p:pic>
        <p:nvPicPr>
          <p:cNvPr id="38" name="Image 37">
            <a:extLst>
              <a:ext uri="{FF2B5EF4-FFF2-40B4-BE49-F238E27FC236}">
                <a16:creationId xmlns:a16="http://schemas.microsoft.com/office/drawing/2014/main" id="{D7542C42-D263-64EE-6444-280AC894AE68}"/>
              </a:ext>
            </a:extLst>
          </p:cNvPr>
          <p:cNvPicPr>
            <a:picLocks noChangeAspect="1"/>
          </p:cNvPicPr>
          <p:nvPr/>
        </p:nvPicPr>
        <p:blipFill>
          <a:blip r:embed="rId5"/>
          <a:stretch>
            <a:fillRect/>
          </a:stretch>
        </p:blipFill>
        <p:spPr>
          <a:xfrm>
            <a:off x="1599051" y="1381844"/>
            <a:ext cx="508000" cy="508000"/>
          </a:xfrm>
          <a:prstGeom prst="rect">
            <a:avLst/>
          </a:prstGeom>
        </p:spPr>
      </p:pic>
      <p:pic>
        <p:nvPicPr>
          <p:cNvPr id="44" name="Image 43">
            <a:extLst>
              <a:ext uri="{FF2B5EF4-FFF2-40B4-BE49-F238E27FC236}">
                <a16:creationId xmlns:a16="http://schemas.microsoft.com/office/drawing/2014/main" id="{3C9E083E-19FD-A4E4-097C-DE273FD0E558}"/>
              </a:ext>
            </a:extLst>
          </p:cNvPr>
          <p:cNvPicPr>
            <a:picLocks noChangeAspect="1"/>
          </p:cNvPicPr>
          <p:nvPr/>
        </p:nvPicPr>
        <p:blipFill>
          <a:blip r:embed="rId6"/>
          <a:stretch>
            <a:fillRect/>
          </a:stretch>
        </p:blipFill>
        <p:spPr>
          <a:xfrm>
            <a:off x="1599051" y="5091906"/>
            <a:ext cx="508000" cy="508000"/>
          </a:xfrm>
          <a:prstGeom prst="rect">
            <a:avLst/>
          </a:prstGeom>
        </p:spPr>
      </p:pic>
      <p:pic>
        <p:nvPicPr>
          <p:cNvPr id="45" name="Image 44">
            <a:extLst>
              <a:ext uri="{FF2B5EF4-FFF2-40B4-BE49-F238E27FC236}">
                <a16:creationId xmlns:a16="http://schemas.microsoft.com/office/drawing/2014/main" id="{C483FD05-F5BE-8CAA-F25D-9ACF27AC0B16}"/>
              </a:ext>
            </a:extLst>
          </p:cNvPr>
          <p:cNvPicPr>
            <a:picLocks noChangeAspect="1"/>
          </p:cNvPicPr>
          <p:nvPr/>
        </p:nvPicPr>
        <p:blipFill>
          <a:blip r:embed="rId7"/>
          <a:stretch>
            <a:fillRect/>
          </a:stretch>
        </p:blipFill>
        <p:spPr>
          <a:xfrm>
            <a:off x="1599051" y="3003631"/>
            <a:ext cx="508000" cy="508000"/>
          </a:xfrm>
          <a:prstGeom prst="rect">
            <a:avLst/>
          </a:prstGeom>
        </p:spPr>
      </p:pic>
      <p:pic>
        <p:nvPicPr>
          <p:cNvPr id="4" name="Image 3">
            <a:extLst>
              <a:ext uri="{FF2B5EF4-FFF2-40B4-BE49-F238E27FC236}">
                <a16:creationId xmlns:a16="http://schemas.microsoft.com/office/drawing/2014/main" id="{32EA6DB5-1DB0-6FD8-8176-072C29A44528}"/>
              </a:ext>
            </a:extLst>
          </p:cNvPr>
          <p:cNvPicPr>
            <a:picLocks noChangeAspect="1"/>
          </p:cNvPicPr>
          <p:nvPr/>
        </p:nvPicPr>
        <p:blipFill>
          <a:blip r:embed="rId8"/>
          <a:stretch>
            <a:fillRect/>
          </a:stretch>
        </p:blipFill>
        <p:spPr>
          <a:xfrm>
            <a:off x="-8258" y="10101610"/>
            <a:ext cx="7559675" cy="585923"/>
          </a:xfrm>
          <a:prstGeom prst="rect">
            <a:avLst/>
          </a:prstGeom>
        </p:spPr>
      </p:pic>
    </p:spTree>
    <p:custDataLst>
      <p:tags r:id="rId1"/>
    </p:custDataLst>
    <p:extLst>
      <p:ext uri="{BB962C8B-B14F-4D97-AF65-F5344CB8AC3E}">
        <p14:creationId xmlns:p14="http://schemas.microsoft.com/office/powerpoint/2010/main" val="406677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BB0D7B4-E7F4-C0E7-FC4E-F9D4ED5A34E2}"/>
              </a:ext>
            </a:extLst>
          </p:cNvPr>
          <p:cNvPicPr>
            <a:picLocks noChangeAspect="1"/>
          </p:cNvPicPr>
          <p:nvPr/>
        </p:nvPicPr>
        <p:blipFill>
          <a:blip r:embed="rId3"/>
          <a:stretch>
            <a:fillRect/>
          </a:stretch>
        </p:blipFill>
        <p:spPr>
          <a:xfrm>
            <a:off x="-12700" y="11113"/>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4267808997"/>
              </p:ext>
            </p:extLst>
          </p:nvPr>
        </p:nvGraphicFramePr>
        <p:xfrm>
          <a:off x="864394" y="1128713"/>
          <a:ext cx="6369404" cy="15442782"/>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822960">
                <a:tc rowSpan="5">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endParaRPr lang="fr-FR" sz="5300" b="1" i="0" baseline="0" dirty="0">
                        <a:solidFill>
                          <a:srgbClr val="E77C56"/>
                        </a:solidFill>
                        <a:latin typeface="Proto Grotesk" panose="02000000000000000000" pitchFamily="2" charset="0"/>
                      </a:endParaRPr>
                    </a:p>
                    <a:p>
                      <a:pPr marL="0" marR="0" lvl="0" indent="0" algn="r" defTabSz="755934" rtl="0" eaLnBrk="1" fontAlgn="auto" latinLnBrk="0" hangingPunct="1">
                        <a:lnSpc>
                          <a:spcPct val="100000"/>
                        </a:lnSpc>
                        <a:spcBef>
                          <a:spcPts val="0"/>
                        </a:spcBef>
                        <a:spcAft>
                          <a:spcPts val="0"/>
                        </a:spcAft>
                        <a:buClrTx/>
                        <a:buSzTx/>
                        <a:buFontTx/>
                        <a:buNone/>
                        <a:tabLst/>
                        <a:defRPr/>
                      </a:pPr>
                      <a:endParaRPr lang="fr-FR" sz="5300" b="1" i="0" baseline="0" dirty="0">
                        <a:solidFill>
                          <a:srgbClr val="E77C56"/>
                        </a:solidFill>
                        <a:latin typeface="Proto Grotesk" panose="02000000000000000000" pitchFamily="2" charset="0"/>
                      </a:endParaRPr>
                    </a:p>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E77C56"/>
                          </a:solidFill>
                          <a:latin typeface="Proto Grotesk" panose="02000000000000000000" pitchFamily="2" charset="0"/>
                        </a:rPr>
                        <a:t>4</a:t>
                      </a:r>
                    </a:p>
                    <a:p>
                      <a:pPr algn="r"/>
                      <a:endParaRPr lang="fr-FR" sz="5300" b="1" i="0" baseline="0" dirty="0">
                        <a:solidFill>
                          <a:srgbClr val="E77C56"/>
                        </a:solidFill>
                        <a:latin typeface="Proto Grotesk" panose="02000000000000000000" pitchFamily="2" charset="0"/>
                      </a:endParaRP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prstClr val="black"/>
                          </a:solidFill>
                          <a:effectLst/>
                          <a:uLnTx/>
                          <a:uFillTx/>
                          <a:latin typeface="Roboto Medium" panose="02000000000000000000" pitchFamily="2" charset="0"/>
                          <a:ea typeface="+mn-ea"/>
                          <a:cs typeface="+mn-cs"/>
                        </a:rPr>
                        <a:t>D. D’après le texte, quels sont les deux adjectifs qui décrivent le mieux la femme à la peau bleue ? Justifiez.</a:t>
                      </a:r>
                    </a:p>
                    <a:p>
                      <a:pPr marL="228600" marR="0" lvl="0" indent="-228600" algn="l" defTabSz="755934" rtl="0" eaLnBrk="1" fontAlgn="auto" latinLnBrk="0" hangingPunct="1">
                        <a:lnSpc>
                          <a:spcPct val="100000"/>
                        </a:lnSpc>
                        <a:spcBef>
                          <a:spcPts val="0"/>
                        </a:spcBef>
                        <a:spcAft>
                          <a:spcPts val="0"/>
                        </a:spcAft>
                        <a:buClrTx/>
                        <a:buSzTx/>
                        <a:buFontTx/>
                        <a:buAutoNum type="alphaLcParenR"/>
                        <a:tabLst/>
                        <a:defRPr/>
                      </a:pPr>
                      <a:r>
                        <a:rPr kumimoji="0" lang="fr-FR" sz="1000" b="0" i="0" u="none" strike="noStrike" kern="1300" cap="none" spc="0" normalizeH="0" baseline="0" noProof="0" dirty="0">
                          <a:ln>
                            <a:noFill/>
                          </a:ln>
                          <a:solidFill>
                            <a:prstClr val="black"/>
                          </a:solidFill>
                          <a:effectLst/>
                          <a:uLnTx/>
                          <a:uFillTx/>
                          <a:latin typeface="Roboto Medium" panose="02000000000000000000" pitchFamily="2" charset="0"/>
                          <a:ea typeface="+mn-ea"/>
                          <a:cs typeface="+mn-cs"/>
                        </a:rPr>
                        <a:t>Violente et vulgaire </a:t>
                      </a:r>
                    </a:p>
                    <a:p>
                      <a:pPr marL="228600" marR="0" lvl="0" indent="-228600" algn="l" defTabSz="755934" rtl="0" eaLnBrk="1" fontAlgn="auto" latinLnBrk="0" hangingPunct="1">
                        <a:lnSpc>
                          <a:spcPct val="100000"/>
                        </a:lnSpc>
                        <a:spcBef>
                          <a:spcPts val="0"/>
                        </a:spcBef>
                        <a:spcAft>
                          <a:spcPts val="0"/>
                        </a:spcAft>
                        <a:buClrTx/>
                        <a:buSzTx/>
                        <a:buFontTx/>
                        <a:buAutoNum type="alphaLcParenR"/>
                        <a:tabLst/>
                        <a:defRPr/>
                      </a:pPr>
                      <a:r>
                        <a:rPr kumimoji="0" lang="fr-FR" sz="1000" b="0" i="0" u="none" strike="noStrike" kern="1300" cap="none" spc="0" normalizeH="0" baseline="0" noProof="0" dirty="0">
                          <a:ln>
                            <a:noFill/>
                          </a:ln>
                          <a:solidFill>
                            <a:prstClr val="black"/>
                          </a:solidFill>
                          <a:effectLst/>
                          <a:uLnTx/>
                          <a:uFillTx/>
                          <a:latin typeface="Roboto Medium" panose="02000000000000000000" pitchFamily="2" charset="0"/>
                          <a:ea typeface="+mn-ea"/>
                          <a:cs typeface="+mn-cs"/>
                        </a:rPr>
                        <a:t>Ennuyeuse et ordinaire</a:t>
                      </a:r>
                    </a:p>
                    <a:p>
                      <a:pPr marL="228600" marR="0" lvl="0" indent="-228600" algn="l" defTabSz="755934" rtl="0" eaLnBrk="1" fontAlgn="auto" latinLnBrk="0" hangingPunct="1">
                        <a:lnSpc>
                          <a:spcPct val="100000"/>
                        </a:lnSpc>
                        <a:spcBef>
                          <a:spcPts val="0"/>
                        </a:spcBef>
                        <a:spcAft>
                          <a:spcPts val="0"/>
                        </a:spcAft>
                        <a:buClrTx/>
                        <a:buSzTx/>
                        <a:buFontTx/>
                        <a:buAutoNum type="alphaLcParenR"/>
                        <a:tabLst/>
                        <a:defRPr/>
                      </a:pPr>
                      <a:r>
                        <a:rPr kumimoji="0" lang="fr-FR" sz="1000" b="0" i="0" u="none" strike="noStrike" kern="1300" cap="none" spc="0" normalizeH="0" baseline="0" noProof="0" dirty="0">
                          <a:ln>
                            <a:noFill/>
                          </a:ln>
                          <a:solidFill>
                            <a:prstClr val="black"/>
                          </a:solidFill>
                          <a:effectLst/>
                          <a:uLnTx/>
                          <a:uFillTx/>
                          <a:latin typeface="Roboto Medium" panose="02000000000000000000" pitchFamily="2" charset="0"/>
                          <a:ea typeface="+mn-ea"/>
                          <a:cs typeface="+mn-cs"/>
                        </a:rPr>
                        <a:t>Sensuelle et évanescente </a:t>
                      </a:r>
                    </a:p>
                    <a:p>
                      <a:pPr marL="228600" marR="0" lvl="0" indent="-228600" algn="l" defTabSz="755934" rtl="0" eaLnBrk="1" fontAlgn="auto" latinLnBrk="0" hangingPunct="1">
                        <a:lnSpc>
                          <a:spcPct val="100000"/>
                        </a:lnSpc>
                        <a:spcBef>
                          <a:spcPts val="0"/>
                        </a:spcBef>
                        <a:spcAft>
                          <a:spcPts val="0"/>
                        </a:spcAft>
                        <a:buClrTx/>
                        <a:buSzTx/>
                        <a:buFontTx/>
                        <a:buAutoNum type="alphaLcParenR"/>
                        <a:tabLst/>
                        <a:defRPr/>
                      </a:pPr>
                      <a:r>
                        <a:rPr kumimoji="0" lang="fr-FR" sz="1000" b="0" i="0" u="none" strike="noStrike" kern="1300" cap="none" spc="0" normalizeH="0" baseline="0" noProof="0" dirty="0">
                          <a:ln>
                            <a:noFill/>
                          </a:ln>
                          <a:solidFill>
                            <a:prstClr val="black"/>
                          </a:solidFill>
                          <a:effectLst/>
                          <a:uLnTx/>
                          <a:uFillTx/>
                          <a:latin typeface="Roboto Medium" panose="02000000000000000000" pitchFamily="2" charset="0"/>
                          <a:ea typeface="+mn-ea"/>
                          <a:cs typeface="+mn-cs"/>
                        </a:rPr>
                        <a:t>Active et efficace</a:t>
                      </a:r>
                    </a:p>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000" b="0" i="0" u="none" strike="noStrike" kern="1300" cap="none" spc="0" normalizeH="0" baseline="0" noProof="0" dirty="0">
                        <a:ln>
                          <a:noFill/>
                        </a:ln>
                        <a:solidFill>
                          <a:prstClr val="black"/>
                        </a:solidFill>
                        <a:effectLst/>
                        <a:uLnTx/>
                        <a:uFillTx/>
                        <a:latin typeface="Roboto Medium"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prstClr val="black"/>
                          </a:solidFill>
                          <a:effectLst/>
                          <a:uLnTx/>
                          <a:uFillTx/>
                          <a:latin typeface="Roboto Medium" panose="02000000000000000000" pitchFamily="2" charset="0"/>
                          <a:ea typeface="+mn-ea"/>
                          <a:cs typeface="+mn-cs"/>
                        </a:rPr>
                        <a:t>Quelles couleurs associeriez-vous aux autres types de femmes ?</a:t>
                      </a:r>
                    </a:p>
                    <a:p>
                      <a:endParaRPr lang="fr-FR" sz="1600" b="1" i="0" kern="1300" baseline="0" dirty="0">
                        <a:latin typeface="Roboto" panose="02000000000000000000" pitchFamily="2" charset="0"/>
                      </a:endParaRPr>
                    </a:p>
                    <a:p>
                      <a:endParaRPr lang="fr-FR" sz="1600" b="1" i="0" kern="1300" baseline="0" dirty="0">
                        <a:latin typeface="Roboto" panose="02000000000000000000"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79082">
                <a:tc vMerge="1">
                  <a:txBody>
                    <a:bodyPr/>
                    <a:lstStyle/>
                    <a:p>
                      <a:endParaRPr lang="fr-FR"/>
                    </a:p>
                  </a:txBody>
                  <a:tcPr/>
                </a:tc>
                <a:tc vMerge="1">
                  <a:txBody>
                    <a:bodyPr/>
                    <a:lstStyle/>
                    <a:p>
                      <a:endParaRPr lang="fr-FR"/>
                    </a:p>
                  </a:txBody>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9485751"/>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C56"/>
                    </a:solidFill>
                  </a:tcPr>
                </a:tc>
                <a:extLst>
                  <a:ext uri="{0D108BD9-81ED-4DB2-BD59-A6C34878D82A}">
                    <a16:rowId xmlns:a16="http://schemas.microsoft.com/office/drawing/2014/main" val="3341281773"/>
                  </a:ext>
                </a:extLst>
              </a:tr>
              <a:tr h="792480">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tx1"/>
                          </a:solidFill>
                          <a:effectLst/>
                          <a:latin typeface="Roboto Medium" panose="02000000000000000000" pitchFamily="2" charset="0"/>
                          <a:ea typeface="+mn-ea"/>
                          <a:cs typeface="+mn-cs"/>
                        </a:rPr>
                        <a:t>Individuellement</a:t>
                      </a:r>
                    </a:p>
                    <a:p>
                      <a:r>
                        <a:rPr lang="fr-FR" sz="1000" b="0" i="0" kern="1300" baseline="0" dirty="0">
                          <a:solidFill>
                            <a:schemeClr val="dk1"/>
                          </a:solidFill>
                          <a:effectLst/>
                          <a:latin typeface="Roboto Medium" panose="02000000000000000000" pitchFamily="2" charset="0"/>
                          <a:ea typeface="+mn-ea"/>
                          <a:cs typeface="+mn-cs"/>
                        </a:rPr>
                        <a:t>Vous êtes la narratrice. Vous souhaitez revoir cette femme que vous avez aimée mais dont vous ne connaissez ni le nom, ni l’adresse. Vous écrivez un post sur vos réseaux sociaux afin de tenter de la retrouver. </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2890">
                <a:tc vMerge="1">
                  <a:txBody>
                    <a:bodyPr/>
                    <a:lstStyle/>
                    <a:p>
                      <a:endParaRPr lang="fr-FR"/>
                    </a:p>
                  </a:txBody>
                  <a:tcPr/>
                </a:tc>
                <a:tc vMerge="1">
                  <a:txBody>
                    <a:bodyPr/>
                    <a:lstStyle/>
                    <a:p>
                      <a:endParaRPr lang="fr-FR"/>
                    </a:p>
                  </a:txBody>
                  <a:tcPr/>
                </a:tc>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2466370"/>
                  </a:ext>
                </a:extLst>
              </a:tr>
              <a:tr h="233534">
                <a:tc rowSpan="2">
                  <a:txBody>
                    <a:bodyPr/>
                    <a:lstStyle/>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C56"/>
                    </a:solidFill>
                  </a:tcPr>
                </a:tc>
                <a:extLst>
                  <a:ext uri="{0D108BD9-81ED-4DB2-BD59-A6C34878D82A}">
                    <a16:rowId xmlns:a16="http://schemas.microsoft.com/office/drawing/2014/main" val="3530029951"/>
                  </a:ext>
                </a:extLst>
              </a:tr>
              <a:tr h="1741480">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rgbClr val="FF0000"/>
                        </a:solidFill>
                        <a:effectLst/>
                        <a:latin typeface="Roboto" panose="02000000000000000000" pitchFamily="2" charset="0"/>
                        <a:ea typeface="+mn-ea"/>
                        <a:cs typeface="+mn-cs"/>
                      </a:endParaRPr>
                    </a:p>
                    <a:p>
                      <a:r>
                        <a:rPr lang="fr-FR" sz="1000" b="0" i="1" kern="1300" baseline="0" dirty="0">
                          <a:solidFill>
                            <a:schemeClr val="tx1"/>
                          </a:solidFill>
                          <a:effectLst/>
                          <a:latin typeface="Roboto Medium" panose="02000000000000000000" pitchFamily="2" charset="0"/>
                          <a:ea typeface="+mn-ea"/>
                          <a:cs typeface="+mn-cs"/>
                        </a:rPr>
                        <a:t>À deux.</a:t>
                      </a:r>
                    </a:p>
                    <a:p>
                      <a:r>
                        <a:rPr lang="fr-FR" sz="1000" kern="1300" baseline="0" dirty="0">
                          <a:solidFill>
                            <a:schemeClr val="dk1"/>
                          </a:solidFill>
                          <a:effectLst/>
                          <a:latin typeface="Roboto" panose="02000000000000000000" pitchFamily="2" charset="0"/>
                          <a:ea typeface="+mn-ea"/>
                          <a:cs typeface="+mn-cs"/>
                        </a:rPr>
                        <a:t>Reprenez les deux premières strophes. </a:t>
                      </a:r>
                      <a:r>
                        <a:rPr lang="fr-FR" sz="1000" b="0" i="0" kern="1300" baseline="0" dirty="0">
                          <a:solidFill>
                            <a:schemeClr val="dk1"/>
                          </a:solidFill>
                          <a:effectLst/>
                          <a:latin typeface="Roboto Medium" panose="02000000000000000000" pitchFamily="2" charset="0"/>
                          <a:ea typeface="+mn-ea"/>
                          <a:cs typeface="+mn-cs"/>
                        </a:rPr>
                        <a:t>Imaginez qu’il s’agit du procès-verbal d’un interrogatoire de police. </a:t>
                      </a:r>
                    </a:p>
                    <a:p>
                      <a:r>
                        <a:rPr lang="fr-FR" sz="1000" b="0" i="0" kern="1300" baseline="0" dirty="0">
                          <a:solidFill>
                            <a:schemeClr val="dk1"/>
                          </a:solidFill>
                          <a:effectLst/>
                          <a:latin typeface="Roboto Medium" panose="02000000000000000000" pitchFamily="2" charset="0"/>
                          <a:ea typeface="+mn-ea"/>
                          <a:cs typeface="+mn-cs"/>
                        </a:rPr>
                        <a:t>Malheureusement les questions du policier ont disparu. </a:t>
                      </a:r>
                    </a:p>
                    <a:p>
                      <a:r>
                        <a:rPr lang="fr-FR" sz="1000" b="0" i="0" kern="1300" baseline="0" dirty="0">
                          <a:solidFill>
                            <a:schemeClr val="dk1"/>
                          </a:solidFill>
                          <a:effectLst/>
                          <a:latin typeface="Roboto Medium" panose="02000000000000000000" pitchFamily="2" charset="0"/>
                          <a:ea typeface="+mn-ea"/>
                          <a:cs typeface="+mn-cs"/>
                        </a:rPr>
                        <a:t>Vous êtes chargés de réécrire les questions, sachant que chaque vers de la chanson est la réponse à une question</a:t>
                      </a:r>
                      <a:r>
                        <a:rPr lang="fr-FR" sz="1000" b="0" i="0" kern="1300" baseline="0" dirty="0">
                          <a:solidFill>
                            <a:schemeClr val="tx1"/>
                          </a:solidFill>
                          <a:effectLst/>
                          <a:latin typeface="Roboto Medium" panose="02000000000000000000" pitchFamily="2" charset="0"/>
                          <a:ea typeface="+mn-ea"/>
                          <a:cs typeface="+mn-cs"/>
                        </a:rPr>
                        <a:t>.</a:t>
                      </a:r>
                      <a:r>
                        <a:rPr lang="fr-FR" sz="1000" b="0" i="0" kern="1300" baseline="0" dirty="0">
                          <a:solidFill>
                            <a:schemeClr val="tx1"/>
                          </a:solidFill>
                          <a:effectLst/>
                          <a:latin typeface="Roboto" panose="02000000000000000000" pitchFamily="2" charset="0"/>
                          <a:ea typeface="+mn-ea"/>
                          <a:cs typeface="+mn-cs"/>
                        </a:rPr>
                        <a:t> </a:t>
                      </a:r>
                    </a:p>
                    <a:p>
                      <a:r>
                        <a:rPr lang="fr-FR" sz="1000" b="0" i="0" kern="1300" baseline="0" dirty="0">
                          <a:solidFill>
                            <a:schemeClr val="tx1"/>
                          </a:solidFill>
                          <a:effectLst/>
                          <a:latin typeface="Roboto" panose="02000000000000000000" pitchFamily="2" charset="0"/>
                          <a:ea typeface="+mn-ea"/>
                          <a:cs typeface="+mn-cs"/>
                        </a:rPr>
                        <a:t>Puis vous interprétez votre texte devant la classe, l’un de vous joue le rôle du policier, l’autre joue le rôle de la narratrice.</a:t>
                      </a:r>
                      <a:endParaRPr lang="fr-FR" sz="1000" b="0" i="0" kern="1300" baseline="0" dirty="0">
                        <a:solidFill>
                          <a:schemeClr val="tx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34000">
                <a:tc rowSpan="2">
                  <a:txBody>
                    <a:bodyPr/>
                    <a:lstStyle/>
                    <a:p>
                      <a:pPr algn="r"/>
                      <a:endParaRPr lang="fr-FR" sz="5300" b="1" i="0" baseline="0" dirty="0">
                        <a:solidFill>
                          <a:srgbClr val="5194C4"/>
                        </a:solidFill>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Et en plus…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C56"/>
                    </a:solidFill>
                  </a:tcPr>
                </a:tc>
                <a:extLst>
                  <a:ext uri="{0D108BD9-81ED-4DB2-BD59-A6C34878D82A}">
                    <a16:rowId xmlns:a16="http://schemas.microsoft.com/office/drawing/2014/main" val="413773219"/>
                  </a:ext>
                </a:extLst>
              </a:tr>
              <a:tr h="4884444">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r>
                        <a:rPr lang="fr-FR" sz="1000" b="0" kern="1300" baseline="0" dirty="0">
                          <a:solidFill>
                            <a:schemeClr val="dk1"/>
                          </a:solidFill>
                          <a:effectLst/>
                          <a:latin typeface="Roboto Medium" panose="02000000000000000000" pitchFamily="2" charset="0"/>
                          <a:ea typeface="+mn-ea"/>
                          <a:cs typeface="+mn-cs"/>
                        </a:rPr>
                        <a:t>Après « </a:t>
                      </a:r>
                      <a:r>
                        <a:rPr lang="fr-FR" sz="1000" b="0" i="1" kern="1300" baseline="0" dirty="0">
                          <a:solidFill>
                            <a:schemeClr val="dk1"/>
                          </a:solidFill>
                          <a:effectLst/>
                          <a:latin typeface="Roboto Medium" panose="02000000000000000000" pitchFamily="2" charset="0"/>
                          <a:ea typeface="+mn-ea"/>
                          <a:cs typeface="+mn-cs"/>
                        </a:rPr>
                        <a:t>La femme à la peau bleue</a:t>
                      </a:r>
                      <a:r>
                        <a:rPr lang="fr-FR" sz="1000" b="0" kern="1300" baseline="0" dirty="0">
                          <a:solidFill>
                            <a:schemeClr val="dk1"/>
                          </a:solidFill>
                          <a:effectLst/>
                          <a:latin typeface="Roboto Medium" panose="02000000000000000000" pitchFamily="2" charset="0"/>
                          <a:ea typeface="+mn-ea"/>
                          <a:cs typeface="+mn-cs"/>
                        </a:rPr>
                        <a:t> », voici « </a:t>
                      </a:r>
                      <a:r>
                        <a:rPr lang="fr-FR" sz="1000" b="0" i="1" kern="1300" baseline="0" dirty="0">
                          <a:solidFill>
                            <a:schemeClr val="dk1"/>
                          </a:solidFill>
                          <a:effectLst/>
                          <a:latin typeface="Roboto Medium" panose="02000000000000000000" pitchFamily="2" charset="0"/>
                          <a:ea typeface="+mn-ea"/>
                          <a:cs typeface="+mn-cs"/>
                        </a:rPr>
                        <a:t>Les mots bleus</a:t>
                      </a:r>
                      <a:r>
                        <a:rPr lang="fr-FR" sz="1000" b="0" kern="1300" baseline="0" dirty="0">
                          <a:solidFill>
                            <a:schemeClr val="dk1"/>
                          </a:solidFill>
                          <a:effectLst/>
                          <a:latin typeface="Roboto Medium" panose="02000000000000000000" pitchFamily="2" charset="0"/>
                          <a:ea typeface="+mn-ea"/>
                          <a:cs typeface="+mn-cs"/>
                        </a:rPr>
                        <a:t> », grand succès de la chanson française, reprise ici par Alain </a:t>
                      </a:r>
                      <a:r>
                        <a:rPr lang="fr-FR" sz="1000" b="0" kern="1300" baseline="0" dirty="0" err="1">
                          <a:solidFill>
                            <a:schemeClr val="dk1"/>
                          </a:solidFill>
                          <a:effectLst/>
                          <a:latin typeface="Roboto Medium" panose="02000000000000000000" pitchFamily="2" charset="0"/>
                          <a:ea typeface="+mn-ea"/>
                          <a:cs typeface="+mn-cs"/>
                        </a:rPr>
                        <a:t>Bashung</a:t>
                      </a:r>
                      <a:r>
                        <a:rPr lang="fr-FR" sz="1000" b="0" kern="1300" baseline="0" dirty="0">
                          <a:solidFill>
                            <a:schemeClr val="dk1"/>
                          </a:solidFill>
                          <a:effectLst/>
                          <a:latin typeface="Roboto Medium" panose="02000000000000000000" pitchFamily="2" charset="0"/>
                          <a:ea typeface="+mn-ea"/>
                          <a:cs typeface="+mn-cs"/>
                        </a:rPr>
                        <a:t>. Écoutez la chanson en flashant le QR code. </a:t>
                      </a:r>
                    </a:p>
                    <a:p>
                      <a:r>
                        <a:rPr lang="fr-FR" sz="1000" b="0" kern="1300" baseline="0" dirty="0">
                          <a:solidFill>
                            <a:schemeClr val="dk1"/>
                          </a:solidFill>
                          <a:effectLst/>
                          <a:latin typeface="Roboto Medium" panose="02000000000000000000" pitchFamily="2" charset="0"/>
                          <a:ea typeface="+mn-ea"/>
                          <a:cs typeface="+mn-cs"/>
                        </a:rPr>
                        <a:t>Notez les similitudes et/ou les différences quant à l’ambiance musicale.</a:t>
                      </a:r>
                    </a:p>
                    <a:p>
                      <a:r>
                        <a:rPr lang="fr-FR" sz="1000" b="0" kern="1300" baseline="0" dirty="0">
                          <a:solidFill>
                            <a:schemeClr val="dk1"/>
                          </a:solidFill>
                          <a:effectLst/>
                          <a:latin typeface="Roboto Medium" panose="02000000000000000000" pitchFamily="2" charset="0"/>
                          <a:ea typeface="+mn-ea"/>
                          <a:cs typeface="+mn-cs"/>
                        </a:rPr>
                        <a:t>Relevez les paroles qui vous rappellent l’histoire ou les personnages de « </a:t>
                      </a:r>
                      <a:r>
                        <a:rPr lang="fr-FR" sz="1000" b="0" i="1" kern="1300" baseline="0" dirty="0">
                          <a:solidFill>
                            <a:schemeClr val="dk1"/>
                          </a:solidFill>
                          <a:effectLst/>
                          <a:latin typeface="Roboto Medium" panose="02000000000000000000" pitchFamily="2" charset="0"/>
                          <a:ea typeface="+mn-ea"/>
                          <a:cs typeface="+mn-cs"/>
                        </a:rPr>
                        <a:t>La femme à la peau bleue</a:t>
                      </a:r>
                      <a:r>
                        <a:rPr lang="fr-FR" sz="1000" b="0" kern="1300" baseline="0" dirty="0">
                          <a:solidFill>
                            <a:schemeClr val="dk1"/>
                          </a:solidFill>
                          <a:effectLst/>
                          <a:latin typeface="Roboto Medium" panose="02000000000000000000" pitchFamily="2" charset="0"/>
                          <a:ea typeface="+mn-ea"/>
                          <a:cs typeface="+mn-cs"/>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r h="4884444">
                <a:tc>
                  <a:txBody>
                    <a:bodyPr/>
                    <a:lstStyle/>
                    <a:p>
                      <a:pPr algn="r"/>
                      <a:endParaRPr lang="fr-FR" sz="5300" b="1" i="0" baseline="0" dirty="0">
                        <a:solidFill>
                          <a:srgbClr val="5194C4"/>
                        </a:solidFill>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7433657"/>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3360298"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La femme à la peau bleue » </a:t>
            </a:r>
            <a:r>
              <a:rPr lang="fr-FR" sz="1200" dirty="0">
                <a:latin typeface="Roboto" panose="02000000000000000000" pitchFamily="2" charset="0"/>
                <a:ea typeface="Roboto" panose="02000000000000000000" pitchFamily="2" charset="0"/>
              </a:rPr>
              <a:t>Vendredi sur Mer</a:t>
            </a:r>
          </a:p>
        </p:txBody>
      </p:sp>
      <p:pic>
        <p:nvPicPr>
          <p:cNvPr id="21" name="Image 20">
            <a:extLst>
              <a:ext uri="{FF2B5EF4-FFF2-40B4-BE49-F238E27FC236}">
                <a16:creationId xmlns:a16="http://schemas.microsoft.com/office/drawing/2014/main" id="{16F26DB1-2A78-E346-9947-722D0861B403}"/>
              </a:ext>
            </a:extLst>
          </p:cNvPr>
          <p:cNvPicPr>
            <a:picLocks noChangeAspect="1"/>
          </p:cNvPicPr>
          <p:nvPr/>
        </p:nvPicPr>
        <p:blipFill>
          <a:blip r:embed="rId4"/>
          <a:stretch>
            <a:fillRect/>
          </a:stretch>
        </p:blipFill>
        <p:spPr>
          <a:xfrm>
            <a:off x="-12700" y="-1999"/>
            <a:ext cx="2743200" cy="660400"/>
          </a:xfrm>
          <a:prstGeom prst="rect">
            <a:avLst/>
          </a:prstGeom>
        </p:spPr>
      </p:pic>
      <p:pic>
        <p:nvPicPr>
          <p:cNvPr id="41" name="Image 40">
            <a:extLst>
              <a:ext uri="{FF2B5EF4-FFF2-40B4-BE49-F238E27FC236}">
                <a16:creationId xmlns:a16="http://schemas.microsoft.com/office/drawing/2014/main" id="{1F4924CE-B787-E260-866F-71A7E3E46849}"/>
              </a:ext>
            </a:extLst>
          </p:cNvPr>
          <p:cNvPicPr>
            <a:picLocks noChangeAspect="1"/>
          </p:cNvPicPr>
          <p:nvPr/>
        </p:nvPicPr>
        <p:blipFill>
          <a:blip r:embed="rId5"/>
          <a:stretch>
            <a:fillRect/>
          </a:stretch>
        </p:blipFill>
        <p:spPr>
          <a:xfrm>
            <a:off x="2006026" y="3153877"/>
            <a:ext cx="508000" cy="508000"/>
          </a:xfrm>
          <a:prstGeom prst="rect">
            <a:avLst/>
          </a:prstGeom>
        </p:spPr>
      </p:pic>
      <p:pic>
        <p:nvPicPr>
          <p:cNvPr id="31" name="Image 30">
            <a:extLst>
              <a:ext uri="{FF2B5EF4-FFF2-40B4-BE49-F238E27FC236}">
                <a16:creationId xmlns:a16="http://schemas.microsoft.com/office/drawing/2014/main" id="{6270BA62-CAFA-4F26-B879-F76D38D648A9}"/>
              </a:ext>
            </a:extLst>
          </p:cNvPr>
          <p:cNvPicPr>
            <a:picLocks noChangeAspect="1"/>
          </p:cNvPicPr>
          <p:nvPr/>
        </p:nvPicPr>
        <p:blipFill>
          <a:blip r:embed="rId6"/>
          <a:stretch>
            <a:fillRect/>
          </a:stretch>
        </p:blipFill>
        <p:spPr>
          <a:xfrm>
            <a:off x="2058894" y="5750023"/>
            <a:ext cx="508000" cy="508000"/>
          </a:xfrm>
          <a:prstGeom prst="rect">
            <a:avLst/>
          </a:prstGeom>
        </p:spPr>
      </p:pic>
      <p:pic>
        <p:nvPicPr>
          <p:cNvPr id="35" name="Image 34">
            <a:extLst>
              <a:ext uri="{FF2B5EF4-FFF2-40B4-BE49-F238E27FC236}">
                <a16:creationId xmlns:a16="http://schemas.microsoft.com/office/drawing/2014/main" id="{E41967D5-853F-4843-B1F9-ED232E2123D1}"/>
              </a:ext>
            </a:extLst>
          </p:cNvPr>
          <p:cNvPicPr>
            <a:picLocks noChangeAspect="1"/>
          </p:cNvPicPr>
          <p:nvPr/>
        </p:nvPicPr>
        <p:blipFill>
          <a:blip r:embed="rId5"/>
          <a:stretch>
            <a:fillRect/>
          </a:stretch>
        </p:blipFill>
        <p:spPr>
          <a:xfrm>
            <a:off x="2041934" y="4974314"/>
            <a:ext cx="508000" cy="508000"/>
          </a:xfrm>
          <a:prstGeom prst="rect">
            <a:avLst/>
          </a:prstGeom>
        </p:spPr>
      </p:pic>
      <p:pic>
        <p:nvPicPr>
          <p:cNvPr id="4" name="Image 3">
            <a:extLst>
              <a:ext uri="{FF2B5EF4-FFF2-40B4-BE49-F238E27FC236}">
                <a16:creationId xmlns:a16="http://schemas.microsoft.com/office/drawing/2014/main" id="{2E671C2C-DEF8-4D16-B6AD-4764E30EA821}"/>
              </a:ext>
            </a:extLst>
          </p:cNvPr>
          <p:cNvPicPr>
            <a:picLocks noChangeAspect="1"/>
          </p:cNvPicPr>
          <p:nvPr/>
        </p:nvPicPr>
        <p:blipFill>
          <a:blip r:embed="rId7"/>
          <a:stretch>
            <a:fillRect/>
          </a:stretch>
        </p:blipFill>
        <p:spPr>
          <a:xfrm>
            <a:off x="1555767" y="7026896"/>
            <a:ext cx="846138" cy="846138"/>
          </a:xfrm>
          <a:prstGeom prst="rect">
            <a:avLst/>
          </a:prstGeom>
        </p:spPr>
      </p:pic>
      <p:pic>
        <p:nvPicPr>
          <p:cNvPr id="13" name="Image 12">
            <a:extLst>
              <a:ext uri="{FF2B5EF4-FFF2-40B4-BE49-F238E27FC236}">
                <a16:creationId xmlns:a16="http://schemas.microsoft.com/office/drawing/2014/main" id="{5E0F5EE8-5988-4474-8260-0316605849D0}"/>
              </a:ext>
            </a:extLst>
          </p:cNvPr>
          <p:cNvPicPr>
            <a:picLocks noChangeAspect="1"/>
          </p:cNvPicPr>
          <p:nvPr/>
        </p:nvPicPr>
        <p:blipFill>
          <a:blip r:embed="rId8"/>
          <a:stretch>
            <a:fillRect/>
          </a:stretch>
        </p:blipFill>
        <p:spPr>
          <a:xfrm>
            <a:off x="2006026" y="1101295"/>
            <a:ext cx="508000" cy="508000"/>
          </a:xfrm>
          <a:prstGeom prst="rect">
            <a:avLst/>
          </a:prstGeom>
        </p:spPr>
      </p:pic>
      <p:pic>
        <p:nvPicPr>
          <p:cNvPr id="2" name="Image 1">
            <a:extLst>
              <a:ext uri="{FF2B5EF4-FFF2-40B4-BE49-F238E27FC236}">
                <a16:creationId xmlns:a16="http://schemas.microsoft.com/office/drawing/2014/main" id="{EDD0C20B-B9ED-A2FC-B021-764C51E58754}"/>
              </a:ext>
            </a:extLst>
          </p:cNvPr>
          <p:cNvPicPr>
            <a:picLocks noChangeAspect="1"/>
          </p:cNvPicPr>
          <p:nvPr/>
        </p:nvPicPr>
        <p:blipFill>
          <a:blip r:embed="rId9"/>
          <a:stretch>
            <a:fillRect/>
          </a:stretch>
        </p:blipFill>
        <p:spPr>
          <a:xfrm>
            <a:off x="-2121" y="10105890"/>
            <a:ext cx="7559675" cy="585923"/>
          </a:xfrm>
          <a:prstGeom prst="rect">
            <a:avLst/>
          </a:prstGeom>
        </p:spPr>
      </p:pic>
      <p:pic>
        <p:nvPicPr>
          <p:cNvPr id="5" name="Image 4">
            <a:extLst>
              <a:ext uri="{FF2B5EF4-FFF2-40B4-BE49-F238E27FC236}">
                <a16:creationId xmlns:a16="http://schemas.microsoft.com/office/drawing/2014/main" id="{F2079D4A-1277-825F-070A-94A1BE5D07C7}"/>
              </a:ext>
            </a:extLst>
          </p:cNvPr>
          <p:cNvPicPr>
            <a:picLocks noChangeAspect="1"/>
          </p:cNvPicPr>
          <p:nvPr/>
        </p:nvPicPr>
        <p:blipFill>
          <a:blip r:embed="rId10"/>
          <a:stretch>
            <a:fillRect/>
          </a:stretch>
        </p:blipFill>
        <p:spPr>
          <a:xfrm>
            <a:off x="-8258" y="10101610"/>
            <a:ext cx="7559675" cy="585923"/>
          </a:xfrm>
          <a:prstGeom prst="rect">
            <a:avLst/>
          </a:prstGeom>
        </p:spPr>
      </p:pic>
    </p:spTree>
    <p:custDataLst>
      <p:tags r:id="rId1"/>
    </p:custDataLst>
    <p:extLst>
      <p:ext uri="{BB962C8B-B14F-4D97-AF65-F5344CB8AC3E}">
        <p14:creationId xmlns:p14="http://schemas.microsoft.com/office/powerpoint/2010/main" val="47397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BACA1FF-D7B9-0BD1-2839-B9764C205046}"/>
              </a:ext>
            </a:extLst>
          </p:cNvPr>
          <p:cNvPicPr>
            <a:picLocks noChangeAspect="1"/>
          </p:cNvPicPr>
          <p:nvPr/>
        </p:nvPicPr>
        <p:blipFill>
          <a:blip r:embed="rId3"/>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3403254843"/>
              </p:ext>
            </p:extLst>
          </p:nvPr>
        </p:nvGraphicFramePr>
        <p:xfrm>
          <a:off x="3954097" y="1311554"/>
          <a:ext cx="3279702" cy="7990800"/>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60000">
                <a:tc>
                  <a:txBody>
                    <a:bodyPr/>
                    <a:lstStyle/>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C56"/>
                    </a:solidFill>
                  </a:tcPr>
                </a:tc>
                <a:extLst>
                  <a:ext uri="{0D108BD9-81ED-4DB2-BD59-A6C34878D82A}">
                    <a16:rowId xmlns:a16="http://schemas.microsoft.com/office/drawing/2014/main" val="3341281773"/>
                  </a:ext>
                </a:extLst>
              </a:tr>
              <a:tr h="2266645">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mn-ea"/>
                          <a:cs typeface="+mn-cs"/>
                        </a:rPr>
                        <a:t>Individuellement</a:t>
                      </a:r>
                    </a:p>
                    <a:p>
                      <a:r>
                        <a:rPr lang="fr-FR" sz="1000" b="0" i="1" kern="1300" baseline="0" dirty="0">
                          <a:solidFill>
                            <a:schemeClr val="dk1"/>
                          </a:solidFill>
                          <a:effectLst/>
                          <a:latin typeface="Roboto Medium" panose="02000000000000000000" pitchFamily="2" charset="0"/>
                          <a:ea typeface="+mn-ea"/>
                          <a:cs typeface="+mn-cs"/>
                        </a:rPr>
                        <a:t>Vous êtes la narratrice. Vous souhaitez revoir cette femme que vous avez aimée mais dont vous ne connaissez ni le nom, ni l’adresse. Vous écrivez un post sur vos réseaux sociaux afin de tenter de la retrouver. </a:t>
                      </a:r>
                    </a:p>
                    <a:p>
                      <a:r>
                        <a:rPr lang="fr-FR" sz="1000" b="0" i="1" kern="1300" baseline="0" dirty="0">
                          <a:solidFill>
                            <a:srgbClr val="E05329"/>
                          </a:solidFill>
                          <a:effectLst/>
                          <a:latin typeface="Roboto" panose="02000000000000000000" pitchFamily="2" charset="0"/>
                          <a:ea typeface="+mn-ea"/>
                          <a:cs typeface="+mn-cs"/>
                        </a:rPr>
                        <a:t>Avis de recherche ! Je recherche la belle jeune femme que j’ai croisée ce mardi soir 22 octobre au Bar du Port à Sanary. Tu es grande et brune, tu as les yeux bleus, tu as 30 ans peut-être. Tu m’as regardée, j’ai les yeux noirs, je suis petite et brune. Tu m’as suivie en sortant. Nous sommes allées chez moi. A quatre heures du matin, tu es partie. Tu ne m’as pas dit ton nom. J’ai envie de te revoir. Contacte-moi </a:t>
                      </a:r>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34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C56"/>
                    </a:solidFill>
                  </a:tcPr>
                </a:tc>
                <a:extLst>
                  <a:ext uri="{0D108BD9-81ED-4DB2-BD59-A6C34878D82A}">
                    <a16:rowId xmlns:a16="http://schemas.microsoft.com/office/drawing/2014/main" val="3530029951"/>
                  </a:ext>
                </a:extLst>
              </a:tr>
              <a:tr h="3954734">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kern="1300" baseline="0" dirty="0">
                          <a:solidFill>
                            <a:schemeClr val="dk1"/>
                          </a:solidFill>
                          <a:effectLst/>
                          <a:latin typeface="Roboto" panose="02000000000000000000" pitchFamily="2" charset="0"/>
                          <a:ea typeface="+mn-ea"/>
                          <a:cs typeface="+mn-cs"/>
                        </a:rPr>
                        <a:t>À deux.</a:t>
                      </a:r>
                    </a:p>
                    <a:p>
                      <a:r>
                        <a:rPr lang="fr-FR" sz="1000" kern="1300" baseline="0" dirty="0">
                          <a:solidFill>
                            <a:schemeClr val="dk1"/>
                          </a:solidFill>
                          <a:effectLst/>
                          <a:latin typeface="Roboto" panose="02000000000000000000" pitchFamily="2" charset="0"/>
                          <a:ea typeface="+mn-ea"/>
                          <a:cs typeface="+mn-cs"/>
                        </a:rPr>
                        <a:t>Reprenez les deux premières strophes. Vous allez imaginer qu’il s’agit du procès-verbal d’un interrogatoire de police. </a:t>
                      </a:r>
                    </a:p>
                    <a:p>
                      <a:r>
                        <a:rPr lang="fr-FR" sz="1000" kern="1300" baseline="0" dirty="0">
                          <a:solidFill>
                            <a:schemeClr val="dk1"/>
                          </a:solidFill>
                          <a:effectLst/>
                          <a:latin typeface="Roboto" panose="02000000000000000000" pitchFamily="2" charset="0"/>
                          <a:ea typeface="+mn-ea"/>
                          <a:cs typeface="+mn-cs"/>
                        </a:rPr>
                        <a:t>Malheureusement les questions du policier ont disparu. </a:t>
                      </a:r>
                    </a:p>
                    <a:p>
                      <a:r>
                        <a:rPr lang="fr-FR" sz="1000" kern="1300" baseline="0" dirty="0">
                          <a:solidFill>
                            <a:schemeClr val="dk1"/>
                          </a:solidFill>
                          <a:effectLst/>
                          <a:latin typeface="Roboto" panose="02000000000000000000" pitchFamily="2" charset="0"/>
                          <a:ea typeface="+mn-ea"/>
                          <a:cs typeface="+mn-cs"/>
                        </a:rPr>
                        <a:t>Vous êtes chargés de réécrire les questions, sachant que chaque vers de la chanson est la réponse à une question. </a:t>
                      </a:r>
                    </a:p>
                    <a:p>
                      <a:r>
                        <a:rPr lang="fr-FR" sz="1000" kern="1300" baseline="0" dirty="0">
                          <a:solidFill>
                            <a:schemeClr val="dk1"/>
                          </a:solidFill>
                          <a:effectLst/>
                          <a:latin typeface="Roboto" panose="02000000000000000000" pitchFamily="2" charset="0"/>
                          <a:ea typeface="+mn-ea"/>
                          <a:cs typeface="+mn-cs"/>
                        </a:rPr>
                        <a:t>Puis vous interprétez votre texte devant la classe, l’un de vous joue le rôle du policier, l’autre joue le rôle de la narratrice.</a:t>
                      </a:r>
                    </a:p>
                    <a:p>
                      <a:endParaRPr lang="fr-FR" sz="1000" b="0" kern="1300" baseline="0" dirty="0">
                        <a:solidFill>
                          <a:srgbClr val="E05329"/>
                        </a:solidFill>
                        <a:effectLst/>
                        <a:latin typeface="Roboto" panose="02000000000000000000" pitchFamily="2" charset="0"/>
                        <a:ea typeface="+mn-ea"/>
                        <a:cs typeface="+mn-cs"/>
                      </a:endParaRPr>
                    </a:p>
                    <a:p>
                      <a:r>
                        <a:rPr lang="fr-FR" sz="1000" i="1" kern="1300" dirty="0">
                          <a:solidFill>
                            <a:srgbClr val="E05329"/>
                          </a:solidFill>
                          <a:effectLst/>
                          <a:latin typeface="Roboto" panose="02000000000000000000" pitchFamily="2" charset="0"/>
                          <a:ea typeface="+mn-ea"/>
                          <a:cs typeface="+mn-cs"/>
                        </a:rPr>
                        <a:t>Quelle heure était-il ?</a:t>
                      </a:r>
                    </a:p>
                    <a:p>
                      <a:r>
                        <a:rPr lang="fr-FR" sz="1000" i="1" kern="1300" dirty="0">
                          <a:solidFill>
                            <a:srgbClr val="E05329"/>
                          </a:solidFill>
                          <a:effectLst/>
                          <a:latin typeface="Roboto" panose="02000000000000000000" pitchFamily="2" charset="0"/>
                          <a:ea typeface="+mn-ea"/>
                          <a:cs typeface="+mn-cs"/>
                        </a:rPr>
                        <a:t>Quelle était l’ambiance ?</a:t>
                      </a:r>
                    </a:p>
                    <a:p>
                      <a:r>
                        <a:rPr lang="fr-FR" sz="1000" b="0" i="1" kern="1300" baseline="0" dirty="0">
                          <a:solidFill>
                            <a:srgbClr val="E05329"/>
                          </a:solidFill>
                          <a:effectLst/>
                          <a:latin typeface="Roboto" panose="02000000000000000000" pitchFamily="2" charset="0"/>
                          <a:ea typeface="+mn-ea"/>
                          <a:cs typeface="+mn-cs"/>
                        </a:rPr>
                        <a:t>Comment vous sentiez-vous ?</a:t>
                      </a:r>
                    </a:p>
                    <a:p>
                      <a:r>
                        <a:rPr lang="fr-FR" sz="1000" b="0" i="1" kern="1300" baseline="0" dirty="0">
                          <a:solidFill>
                            <a:srgbClr val="E05329"/>
                          </a:solidFill>
                          <a:effectLst/>
                          <a:latin typeface="Roboto" panose="02000000000000000000" pitchFamily="2" charset="0"/>
                          <a:ea typeface="+mn-ea"/>
                          <a:cs typeface="+mn-cs"/>
                        </a:rPr>
                        <a:t>Qu’avez-vous fait ?</a:t>
                      </a:r>
                    </a:p>
                    <a:p>
                      <a:r>
                        <a:rPr lang="fr-FR" sz="1000" b="0" i="1" kern="1300" baseline="0" dirty="0">
                          <a:solidFill>
                            <a:srgbClr val="E05329"/>
                          </a:solidFill>
                          <a:effectLst/>
                          <a:latin typeface="Roboto" panose="02000000000000000000" pitchFamily="2" charset="0"/>
                          <a:ea typeface="+mn-ea"/>
                          <a:cs typeface="+mn-cs"/>
                        </a:rPr>
                        <a:t>C’est tout ?</a:t>
                      </a:r>
                    </a:p>
                    <a:p>
                      <a:r>
                        <a:rPr lang="fr-FR" sz="1000" b="0" i="1" kern="1300" baseline="0" dirty="0">
                          <a:solidFill>
                            <a:srgbClr val="E05329"/>
                          </a:solidFill>
                          <a:effectLst/>
                          <a:latin typeface="Roboto" panose="02000000000000000000" pitchFamily="2" charset="0"/>
                          <a:ea typeface="+mn-ea"/>
                          <a:cs typeface="+mn-cs"/>
                        </a:rPr>
                        <a:t>Que voyiez-vous ?</a:t>
                      </a:r>
                    </a:p>
                    <a:p>
                      <a:r>
                        <a:rPr lang="fr-FR" sz="1000" b="0" i="1" kern="1300" baseline="0" dirty="0">
                          <a:solidFill>
                            <a:srgbClr val="E05329"/>
                          </a:solidFill>
                          <a:effectLst/>
                          <a:latin typeface="Roboto" panose="02000000000000000000" pitchFamily="2" charset="0"/>
                          <a:ea typeface="+mn-ea"/>
                          <a:cs typeface="+mn-cs"/>
                        </a:rPr>
                        <a:t>Qu’éclairaient-elles ?</a:t>
                      </a:r>
                    </a:p>
                    <a:p>
                      <a:r>
                        <a:rPr lang="fr-FR" sz="1000" b="0" i="1" kern="1300" baseline="0" dirty="0">
                          <a:solidFill>
                            <a:srgbClr val="E05329"/>
                          </a:solidFill>
                          <a:effectLst/>
                          <a:latin typeface="Roboto" panose="02000000000000000000" pitchFamily="2" charset="0"/>
                          <a:ea typeface="+mn-ea"/>
                          <a:cs typeface="+mn-cs"/>
                        </a:rPr>
                        <a:t>Ses yeux, c’est-à-dire ?</a:t>
                      </a:r>
                    </a:p>
                    <a:p>
                      <a:endParaRPr lang="fr-FR" sz="1000" b="0" i="1" kern="1300" baseline="0" dirty="0">
                        <a:solidFill>
                          <a:srgbClr val="E05329"/>
                        </a:solidFill>
                        <a:effectLst/>
                        <a:latin typeface="Roboto" panose="02000000000000000000" pitchFamily="2" charset="0"/>
                        <a:ea typeface="+mn-ea"/>
                        <a:cs typeface="+mn-cs"/>
                      </a:endParaRPr>
                    </a:p>
                    <a:p>
                      <a:r>
                        <a:rPr lang="fr-FR" sz="1000" b="0" i="1" kern="1300" baseline="0" dirty="0">
                          <a:solidFill>
                            <a:srgbClr val="E05329"/>
                          </a:solidFill>
                          <a:effectLst/>
                          <a:latin typeface="Roboto" panose="02000000000000000000" pitchFamily="2" charset="0"/>
                          <a:ea typeface="+mn-ea"/>
                          <a:cs typeface="+mn-cs"/>
                        </a:rPr>
                        <a:t>A quelle heure êtes-vous rentrée ?</a:t>
                      </a:r>
                    </a:p>
                    <a:p>
                      <a:r>
                        <a:rPr lang="fr-FR" sz="1000" b="0" i="1" kern="1300" baseline="0" dirty="0">
                          <a:solidFill>
                            <a:srgbClr val="E05329"/>
                          </a:solidFill>
                          <a:effectLst/>
                          <a:latin typeface="Roboto" panose="02000000000000000000" pitchFamily="2" charset="0"/>
                          <a:ea typeface="+mn-ea"/>
                          <a:cs typeface="+mn-cs"/>
                        </a:rPr>
                        <a:t>Qu’a-t-elle fait ?</a:t>
                      </a:r>
                    </a:p>
                    <a:p>
                      <a:r>
                        <a:rPr lang="fr-FR" sz="1000" b="0" i="1" kern="1300" baseline="0" dirty="0">
                          <a:solidFill>
                            <a:srgbClr val="E05329"/>
                          </a:solidFill>
                          <a:effectLst/>
                          <a:latin typeface="Roboto" panose="02000000000000000000" pitchFamily="2" charset="0"/>
                          <a:ea typeface="+mn-ea"/>
                          <a:cs typeface="+mn-cs"/>
                        </a:rPr>
                        <a:t>Voulez-vous ajouter quelque chose ?</a:t>
                      </a:r>
                    </a:p>
                    <a:p>
                      <a:r>
                        <a:rPr lang="fr-FR" sz="1000" b="0" i="1" kern="1300" baseline="0" dirty="0">
                          <a:solidFill>
                            <a:srgbClr val="E05329"/>
                          </a:solidFill>
                          <a:effectLst/>
                          <a:latin typeface="Roboto" panose="02000000000000000000" pitchFamily="2" charset="0"/>
                          <a:ea typeface="+mn-ea"/>
                          <a:cs typeface="+mn-cs"/>
                        </a:rPr>
                        <a:t>Depuis quand ?</a:t>
                      </a:r>
                    </a:p>
                    <a:p>
                      <a:r>
                        <a:rPr lang="fr-FR" sz="1000" b="0" i="1" kern="1300" baseline="0" dirty="0">
                          <a:solidFill>
                            <a:srgbClr val="E05329"/>
                          </a:solidFill>
                          <a:effectLst/>
                          <a:latin typeface="Roboto" panose="02000000000000000000" pitchFamily="2" charset="0"/>
                          <a:ea typeface="+mn-ea"/>
                          <a:cs typeface="+mn-cs"/>
                        </a:rPr>
                        <a:t>Quel était son nom ?</a:t>
                      </a:r>
                    </a:p>
                    <a:p>
                      <a:r>
                        <a:rPr lang="fr-FR" sz="1000" b="0" i="1" kern="1300" baseline="0" dirty="0">
                          <a:solidFill>
                            <a:srgbClr val="E05329"/>
                          </a:solidFill>
                          <a:effectLst/>
                          <a:latin typeface="Roboto" panose="02000000000000000000" pitchFamily="2" charset="0"/>
                          <a:ea typeface="+mn-ea"/>
                          <a:cs typeface="+mn-cs"/>
                        </a:rPr>
                        <a:t>Son adresse ?</a:t>
                      </a:r>
                    </a:p>
                    <a:p>
                      <a:r>
                        <a:rPr lang="fr-FR" sz="1000" b="0" i="1" kern="1300" baseline="0" dirty="0">
                          <a:solidFill>
                            <a:srgbClr val="E05329"/>
                          </a:solidFill>
                          <a:effectLst/>
                          <a:latin typeface="Roboto" panose="02000000000000000000" pitchFamily="2" charset="0"/>
                          <a:ea typeface="+mn-ea"/>
                          <a:cs typeface="+mn-cs"/>
                        </a:rPr>
                        <a:t>Que vous rappelez-vous au fond ?</a:t>
                      </a:r>
                    </a:p>
                    <a:p>
                      <a:r>
                        <a:rPr lang="fr-FR" sz="1000" b="0" i="1" kern="1300" baseline="0" dirty="0">
                          <a:solidFill>
                            <a:srgbClr val="E05329"/>
                          </a:solidFill>
                          <a:effectLst/>
                          <a:latin typeface="Roboto" panose="02000000000000000000" pitchFamily="2" charset="0"/>
                          <a:ea typeface="+mn-ea"/>
                          <a:cs typeface="+mn-cs"/>
                        </a:rPr>
                        <a:t>Vous vous êtes couchée après son départ ?</a:t>
                      </a:r>
                    </a:p>
                    <a:p>
                      <a:r>
                        <a:rPr lang="fr-FR" sz="1000" b="0" i="1" kern="1300" baseline="0" dirty="0">
                          <a:solidFill>
                            <a:srgbClr val="E05329"/>
                          </a:solidFill>
                          <a:effectLst/>
                          <a:latin typeface="Roboto" panose="02000000000000000000" pitchFamily="2" charset="0"/>
                          <a:ea typeface="+mn-ea"/>
                          <a:cs typeface="+mn-cs"/>
                        </a:rPr>
                        <a:t>C’est tout ?</a:t>
                      </a:r>
                    </a:p>
                    <a:p>
                      <a:endParaRPr lang="fr-FR" sz="1000" b="0" kern="1300" baseline="0" dirty="0">
                        <a:solidFill>
                          <a:srgbClr val="E05329"/>
                        </a:solidFill>
                        <a:effectLst/>
                        <a:latin typeface="Roboto"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238125" y="724598"/>
            <a:ext cx="3453960" cy="184666"/>
          </a:xfrm>
          <a:prstGeom prst="rect">
            <a:avLst/>
          </a:prstGeom>
          <a:noFill/>
        </p:spPr>
        <p:txBody>
          <a:bodyPr wrap="square" lIns="0" tIns="0" rIns="0" bIns="0" rtlCol="0">
            <a:spAutoFit/>
          </a:bodyPr>
          <a:lstStyle/>
          <a:p>
            <a:pPr lvl="0"/>
            <a:r>
              <a:rPr lang="fr-FR" sz="1200" b="1" dirty="0">
                <a:solidFill>
                  <a:prstClr val="black"/>
                </a:solidFill>
                <a:latin typeface="Roboto" panose="02000000000000000000" pitchFamily="2" charset="0"/>
                <a:ea typeface="Roboto" panose="02000000000000000000" pitchFamily="2" charset="0"/>
              </a:rPr>
              <a:t>« La femme à la peau bleue » </a:t>
            </a:r>
            <a:r>
              <a:rPr lang="fr-FR" sz="1200" dirty="0">
                <a:solidFill>
                  <a:prstClr val="black"/>
                </a:solidFill>
                <a:latin typeface="Roboto" panose="02000000000000000000" pitchFamily="2" charset="0"/>
                <a:ea typeface="Roboto" panose="02000000000000000000" pitchFamily="2" charset="0"/>
              </a:rPr>
              <a:t>Vendredi sur Mer</a:t>
            </a:r>
          </a:p>
        </p:txBody>
      </p:sp>
      <p:graphicFrame>
        <p:nvGraphicFramePr>
          <p:cNvPr id="20" name="Tableau 7">
            <a:extLst>
              <a:ext uri="{FF2B5EF4-FFF2-40B4-BE49-F238E27FC236}">
                <a16:creationId xmlns:a16="http://schemas.microsoft.com/office/drawing/2014/main" id="{6BA940A3-F976-0840-BEB0-FE97BEED6334}"/>
              </a:ext>
            </a:extLst>
          </p:cNvPr>
          <p:cNvGraphicFramePr>
            <a:graphicFrameLocks noGrp="1"/>
          </p:cNvGraphicFramePr>
          <p:nvPr>
            <p:extLst>
              <p:ext uri="{D42A27DB-BD31-4B8C-83A1-F6EECF244321}">
                <p14:modId xmlns:p14="http://schemas.microsoft.com/office/powerpoint/2010/main" val="2856009197"/>
              </p:ext>
            </p:extLst>
          </p:nvPr>
        </p:nvGraphicFramePr>
        <p:xfrm>
          <a:off x="238125" y="977306"/>
          <a:ext cx="3367453" cy="8432400"/>
        </p:xfrm>
        <a:graphic>
          <a:graphicData uri="http://schemas.openxmlformats.org/drawingml/2006/table">
            <a:tbl>
              <a:tblPr bandRow="1">
                <a:tableStyleId>{073A0DAA-6AF3-43AB-8588-CEC1D06C72B9}</a:tableStyleId>
              </a:tblPr>
              <a:tblGrid>
                <a:gridCol w="3367453">
                  <a:extLst>
                    <a:ext uri="{9D8B030D-6E8A-4147-A177-3AD203B41FA5}">
                      <a16:colId xmlns:a16="http://schemas.microsoft.com/office/drawing/2014/main" val="9856797"/>
                    </a:ext>
                  </a:extLst>
                </a:gridCol>
              </a:tblGrid>
              <a:tr h="360000">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C56"/>
                    </a:solidFill>
                  </a:tcPr>
                </a:tc>
                <a:extLst>
                  <a:ext uri="{0D108BD9-81ED-4DB2-BD59-A6C34878D82A}">
                    <a16:rowId xmlns:a16="http://schemas.microsoft.com/office/drawing/2014/main" val="3341281773"/>
                  </a:ext>
                </a:extLst>
              </a:tr>
              <a:tr h="1408713">
                <a:tc>
                  <a:txBody>
                    <a:bodyPr/>
                    <a:lstStyle/>
                    <a:p>
                      <a:endParaRPr lang="fr-FR" sz="1000" b="0" i="0" kern="1300" baseline="0" dirty="0">
                        <a:solidFill>
                          <a:schemeClr val="dk1"/>
                        </a:solidFill>
                        <a:effectLst/>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tx1"/>
                          </a:solidFill>
                          <a:latin typeface="Roboto" panose="02000000000000000000" pitchFamily="2" charset="0"/>
                        </a:rPr>
                        <a:t>A. Quelles expressions contenant le mot « bleu » connaissez-vous en français ? Listez-en cinq.</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Le sang bleu, une peur bleue, l’heure bleue, être fleur bleue, la planète bleue, avoir des bleus à l’âme, de la viande bleue…</a:t>
                      </a:r>
                    </a:p>
                    <a:p>
                      <a:pPr marL="0" marR="0" lvl="0" indent="0" algn="l" defTabSz="755934" rtl="0" eaLnBrk="1" fontAlgn="auto" latinLnBrk="0" hangingPunct="1">
                        <a:lnSpc>
                          <a:spcPct val="100000"/>
                        </a:lnSpc>
                        <a:spcBef>
                          <a:spcPts val="0"/>
                        </a:spcBef>
                        <a:spcAft>
                          <a:spcPts val="0"/>
                        </a:spcAft>
                        <a:buClrTx/>
                        <a:buSzTx/>
                        <a:buFontTx/>
                        <a:buNone/>
                        <a:tabLst/>
                        <a:defRPr/>
                      </a:pPr>
                      <a:endParaRPr lang="fr-FR" sz="1000" b="0" kern="1300" baseline="0" dirty="0">
                        <a:solidFill>
                          <a:schemeClr val="tx1"/>
                        </a:solidFill>
                        <a:latin typeface="Roboto" panose="02000000000000000000" pitchFamily="2" charset="0"/>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tx1"/>
                          </a:solidFill>
                          <a:latin typeface="Roboto" panose="02000000000000000000" pitchFamily="2" charset="0"/>
                        </a:rPr>
                        <a:t>B. Edith Piaf a chanté « La vie en rose ». À</a:t>
                      </a:r>
                      <a:r>
                        <a:rPr lang="fr-FR" sz="1000" b="0" kern="1300" baseline="0" dirty="0">
                          <a:solidFill>
                            <a:schemeClr val="tx1"/>
                          </a:solidFill>
                          <a:latin typeface="Roboto" panose="02000000000000000000" pitchFamily="2" charset="0"/>
                        </a:rPr>
                        <a:t> votre avis, à quoi ressemblerait la vie en bleu ?</a:t>
                      </a:r>
                    </a:p>
                    <a:p>
                      <a:r>
                        <a:rPr lang="fr-FR" sz="1000" i="1" kern="1300" dirty="0">
                          <a:solidFill>
                            <a:srgbClr val="E05329"/>
                          </a:solidFill>
                          <a:effectLst/>
                          <a:latin typeface="Roboto" panose="02000000000000000000" pitchFamily="2" charset="0"/>
                          <a:ea typeface="+mn-ea"/>
                          <a:cs typeface="+mn-cs"/>
                        </a:rPr>
                        <a:t>J’imagine une vie très calme, un peu mélancolique. Je pense à une vie sereine, sans beaucoup de contacts humains mais avec seulement de bons amis…</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60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34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C56"/>
                    </a:solidFill>
                  </a:tcPr>
                </a:tc>
                <a:extLst>
                  <a:ext uri="{0D108BD9-81ED-4DB2-BD59-A6C34878D82A}">
                    <a16:rowId xmlns:a16="http://schemas.microsoft.com/office/drawing/2014/main" val="3530029951"/>
                  </a:ext>
                </a:extLst>
              </a:tr>
              <a:tr h="715892">
                <a:tc>
                  <a:txBody>
                    <a:bodyPr/>
                    <a:lstStyle/>
                    <a:p>
                      <a:endParaRPr lang="fr-FR" sz="1000" b="0" i="0" kern="1300" baseline="0" dirty="0">
                        <a:solidFill>
                          <a:schemeClr val="dk1"/>
                        </a:solidFill>
                        <a:effectLst/>
                        <a:latin typeface="Roboto" panose="02000000000000000000" pitchFamily="2" charset="0"/>
                        <a:ea typeface="+mn-ea"/>
                        <a:cs typeface="+mn-cs"/>
                      </a:endParaRPr>
                    </a:p>
                    <a:p>
                      <a:pPr marL="0" indent="0">
                        <a:buNone/>
                      </a:pPr>
                      <a:r>
                        <a:rPr lang="fr-FR" sz="1000" b="0" i="0" kern="1300" baseline="0" dirty="0">
                          <a:solidFill>
                            <a:schemeClr val="dk1"/>
                          </a:solidFill>
                          <a:effectLst/>
                          <a:latin typeface="Roboto Medium" panose="02000000000000000000" pitchFamily="2" charset="0"/>
                          <a:ea typeface="+mn-ea"/>
                          <a:cs typeface="+mn-cs"/>
                        </a:rPr>
                        <a:t>Écoutez les vingt-cinq premières secondes du morceau. </a:t>
                      </a:r>
                    </a:p>
                    <a:p>
                      <a:pPr marL="0" indent="0">
                        <a:buNone/>
                      </a:pPr>
                      <a:r>
                        <a:rPr lang="fr-FR" sz="1000" b="0" i="0" kern="1300" baseline="0" dirty="0">
                          <a:solidFill>
                            <a:schemeClr val="dk1"/>
                          </a:solidFill>
                          <a:effectLst/>
                          <a:latin typeface="Roboto Medium" panose="02000000000000000000" pitchFamily="2" charset="0"/>
                          <a:ea typeface="+mn-ea"/>
                          <a:cs typeface="+mn-cs"/>
                        </a:rPr>
                        <a:t>Si vous deviez choisir quelques mots pour décrire la couleur de la musique, lesquels choisiriez-vous ?</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Réponses possibles</a:t>
                      </a:r>
                      <a:endParaRPr lang="fr-FR" sz="1000" kern="1300" dirty="0">
                        <a:solidFill>
                          <a:srgbClr val="E05329"/>
                        </a:solidFill>
                        <a:effectLst/>
                        <a:latin typeface="Roboto" panose="02000000000000000000" pitchFamily="2" charset="0"/>
                        <a:ea typeface="+mn-ea"/>
                        <a:cs typeface="+mn-cs"/>
                      </a:endParaRPr>
                    </a:p>
                    <a:p>
                      <a:r>
                        <a:rPr lang="fr-FR" sz="1000" i="1" kern="1300" dirty="0">
                          <a:solidFill>
                            <a:srgbClr val="E05329"/>
                          </a:solidFill>
                          <a:effectLst/>
                          <a:latin typeface="Roboto" panose="02000000000000000000" pitchFamily="2" charset="0"/>
                          <a:ea typeface="+mn-ea"/>
                          <a:cs typeface="+mn-cs"/>
                        </a:rPr>
                        <a:t>Acier, outremer, marine, nuit, pétrole, électrique…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0">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34000">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C56"/>
                    </a:solidFill>
                  </a:tcPr>
                </a:tc>
                <a:extLst>
                  <a:ext uri="{0D108BD9-81ED-4DB2-BD59-A6C34878D82A}">
                    <a16:rowId xmlns:a16="http://schemas.microsoft.com/office/drawing/2014/main" val="413773219"/>
                  </a:ext>
                </a:extLst>
              </a:tr>
              <a:tr h="2928028">
                <a:tc>
                  <a:txBody>
                    <a:bodyPr/>
                    <a:lstStyle/>
                    <a:p>
                      <a:endParaRPr lang="fr-FR" sz="1000" b="0" kern="1300" baseline="0" dirty="0">
                        <a:solidFill>
                          <a:schemeClr val="dk1"/>
                        </a:solidFill>
                        <a:effectLst/>
                        <a:latin typeface="Roboto" panose="02000000000000000000" pitchFamily="2" charset="0"/>
                        <a:ea typeface="+mn-ea"/>
                        <a:cs typeface="+mn-cs"/>
                      </a:endParaRPr>
                    </a:p>
                    <a:p>
                      <a:pPr marL="0" indent="0">
                        <a:buNone/>
                      </a:pPr>
                      <a:r>
                        <a:rPr lang="fr-FR" sz="1000" b="0" i="0" kern="1300" baseline="0" dirty="0">
                          <a:solidFill>
                            <a:schemeClr val="dk1"/>
                          </a:solidFill>
                          <a:effectLst/>
                          <a:latin typeface="Roboto Medium" panose="02000000000000000000" pitchFamily="2" charset="0"/>
                          <a:ea typeface="+mn-ea"/>
                          <a:cs typeface="+mn-cs"/>
                        </a:rPr>
                        <a:t>A. Écoutez la chanson. Cochez la (les) phrase(s) qui vous semble(nt) le mieux résumer l’histoire.</a:t>
                      </a:r>
                    </a:p>
                    <a:p>
                      <a:pPr marL="0" indent="0">
                        <a:buNone/>
                      </a:pPr>
                      <a:r>
                        <a:rPr lang="fr-FR" sz="1000" i="1" kern="1300" dirty="0">
                          <a:solidFill>
                            <a:srgbClr val="E05329"/>
                          </a:solidFill>
                          <a:effectLst/>
                          <a:latin typeface="Roboto" panose="02000000000000000000" pitchFamily="2" charset="0"/>
                          <a:ea typeface="+mn-ea"/>
                          <a:cs typeface="+mn-cs"/>
                        </a:rPr>
                        <a:t>C’est l’histoire d’un soir, l’amour de deux femmes qui se sont regardées et qui se sont aimées le temps d’une nuit.</a:t>
                      </a:r>
                    </a:p>
                    <a:p>
                      <a:pPr marL="0" indent="0">
                        <a:buNone/>
                      </a:pPr>
                      <a:r>
                        <a:rPr lang="fr-FR" sz="1000" i="1" kern="1300" dirty="0">
                          <a:solidFill>
                            <a:srgbClr val="E05329"/>
                          </a:solidFill>
                          <a:effectLst/>
                          <a:latin typeface="Roboto" panose="02000000000000000000" pitchFamily="2" charset="0"/>
                          <a:ea typeface="+mn-ea"/>
                          <a:cs typeface="+mn-cs"/>
                        </a:rPr>
                        <a:t>Ce n’est pas une histoire. Ce n’est pas une rencontre. Il n’y a qu’une femme. Qui rêve.</a:t>
                      </a: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r>
                        <a:rPr lang="fr-FR" sz="1000" b="0" i="0" kern="1300" baseline="0" dirty="0">
                          <a:solidFill>
                            <a:schemeClr val="dk1"/>
                          </a:solidFill>
                          <a:effectLst/>
                          <a:latin typeface="Roboto Medium" panose="02000000000000000000" pitchFamily="2" charset="0"/>
                          <a:ea typeface="+mn-ea"/>
                          <a:cs typeface="+mn-cs"/>
                        </a:rPr>
                        <a:t>B. Écoutez la première strophe. Mettez les mots suivants dans l’ordre de façon à résumer la chronologie des faits :</a:t>
                      </a:r>
                    </a:p>
                    <a:p>
                      <a:pPr marL="0" indent="0">
                        <a:buNone/>
                      </a:pPr>
                      <a:r>
                        <a:rPr lang="fr-FR" sz="1000" i="1" kern="1300" dirty="0">
                          <a:solidFill>
                            <a:srgbClr val="E05329"/>
                          </a:solidFill>
                          <a:effectLst/>
                          <a:latin typeface="Roboto" panose="02000000000000000000" pitchFamily="2" charset="0"/>
                          <a:ea typeface="+mn-ea"/>
                          <a:cs typeface="+mn-cs"/>
                        </a:rPr>
                        <a:t>1. Tard ; 2. Désœuvrement ; 3. Lassitude ; 4. Alcool ; </a:t>
                      </a:r>
                    </a:p>
                    <a:p>
                      <a:pPr marL="0" indent="0">
                        <a:buNone/>
                      </a:pPr>
                      <a:r>
                        <a:rPr lang="fr-FR" sz="1000" i="1" kern="1300" dirty="0">
                          <a:solidFill>
                            <a:srgbClr val="E05329"/>
                          </a:solidFill>
                          <a:effectLst/>
                          <a:latin typeface="Roboto" panose="02000000000000000000" pitchFamily="2" charset="0"/>
                          <a:ea typeface="+mn-ea"/>
                          <a:cs typeface="+mn-cs"/>
                        </a:rPr>
                        <a:t>5. Tabac ; 6. Scintiller ; 7. Image ; 8. Regard ; 9. Elle</a:t>
                      </a:r>
                    </a:p>
                    <a:p>
                      <a:pPr marL="228600" indent="-228600">
                        <a:buAutoNum type="arabicPeriod"/>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r>
                        <a:rPr lang="fr-FR" sz="1000" b="0" i="0" kern="1300" baseline="0" dirty="0">
                          <a:solidFill>
                            <a:schemeClr val="dk1"/>
                          </a:solidFill>
                          <a:effectLst/>
                          <a:latin typeface="Roboto Medium" panose="02000000000000000000" pitchFamily="2" charset="0"/>
                          <a:ea typeface="+mn-ea"/>
                          <a:cs typeface="+mn-cs"/>
                        </a:rPr>
                        <a:t>C. Écoutez la deuxième strophe. Retrouvez les noms auxquels font référence les pronoms en gras.</a:t>
                      </a:r>
                    </a:p>
                    <a:p>
                      <a:pPr marL="0" indent="0">
                        <a:buNone/>
                      </a:pPr>
                      <a:r>
                        <a:rPr lang="fr-FR" sz="1000" b="0" i="0" kern="1300" baseline="0" dirty="0">
                          <a:solidFill>
                            <a:schemeClr val="dk1"/>
                          </a:solidFill>
                          <a:effectLst/>
                          <a:latin typeface="Roboto Medium" panose="02000000000000000000" pitchFamily="2" charset="0"/>
                          <a:ea typeface="+mn-ea"/>
                          <a:cs typeface="+mn-cs"/>
                        </a:rPr>
                        <a:t>Je n’y crois plus : </a:t>
                      </a:r>
                      <a:r>
                        <a:rPr lang="fr-FR" sz="1000" i="1" kern="1300" dirty="0">
                          <a:solidFill>
                            <a:srgbClr val="E05329"/>
                          </a:solidFill>
                          <a:effectLst/>
                          <a:latin typeface="Roboto" panose="02000000000000000000" pitchFamily="2" charset="0"/>
                          <a:ea typeface="+mn-ea"/>
                          <a:cs typeface="+mn-cs"/>
                        </a:rPr>
                        <a:t>au hasard</a:t>
                      </a:r>
                    </a:p>
                    <a:p>
                      <a:pPr marL="0" indent="0">
                        <a:buNone/>
                      </a:pPr>
                      <a:r>
                        <a:rPr lang="fr-FR" sz="1000" b="0" i="0" kern="1300" baseline="0" dirty="0">
                          <a:solidFill>
                            <a:schemeClr val="dk1"/>
                          </a:solidFill>
                          <a:effectLst/>
                          <a:latin typeface="Roboto Medium" panose="02000000000000000000" pitchFamily="2" charset="0"/>
                          <a:ea typeface="+mn-ea"/>
                          <a:cs typeface="+mn-cs"/>
                        </a:rPr>
                        <a:t>Je ne les connais pas : </a:t>
                      </a:r>
                      <a:r>
                        <a:rPr lang="fr-FR" sz="1000" i="1" kern="1300" dirty="0">
                          <a:solidFill>
                            <a:srgbClr val="E05329"/>
                          </a:solidFill>
                          <a:effectLst/>
                          <a:latin typeface="Roboto" panose="02000000000000000000" pitchFamily="2" charset="0"/>
                          <a:ea typeface="+mn-ea"/>
                          <a:cs typeface="+mn-cs"/>
                        </a:rPr>
                        <a:t>son nom </a:t>
                      </a:r>
                      <a:r>
                        <a:rPr lang="fr-FR" sz="1000" b="0" i="0" kern="1300" baseline="0" dirty="0">
                          <a:solidFill>
                            <a:schemeClr val="dk1"/>
                          </a:solidFill>
                          <a:effectLst/>
                          <a:latin typeface="Roboto Medium" panose="02000000000000000000" pitchFamily="2" charset="0"/>
                          <a:ea typeface="+mn-ea"/>
                          <a:cs typeface="+mn-cs"/>
                        </a:rPr>
                        <a:t>et</a:t>
                      </a:r>
                      <a:r>
                        <a:rPr lang="fr-FR" sz="1000" i="1" kern="1300" dirty="0">
                          <a:solidFill>
                            <a:srgbClr val="E05329"/>
                          </a:solidFill>
                          <a:effectLst/>
                          <a:latin typeface="Roboto" panose="02000000000000000000" pitchFamily="2" charset="0"/>
                          <a:ea typeface="+mn-ea"/>
                          <a:cs typeface="+mn-cs"/>
                        </a:rPr>
                        <a:t> son adresse</a:t>
                      </a:r>
                    </a:p>
                    <a:p>
                      <a:pPr marL="0" indent="0">
                        <a:buNone/>
                      </a:pPr>
                      <a:r>
                        <a:rPr lang="fr-FR" sz="1000" b="0" i="0" kern="1300" baseline="0" dirty="0">
                          <a:solidFill>
                            <a:schemeClr val="dk1"/>
                          </a:solidFill>
                          <a:effectLst/>
                          <a:latin typeface="Roboto Medium" panose="02000000000000000000" pitchFamily="2" charset="0"/>
                          <a:ea typeface="+mn-ea"/>
                          <a:cs typeface="+mn-cs"/>
                        </a:rPr>
                        <a:t>Je m’en souviens : </a:t>
                      </a:r>
                      <a:r>
                        <a:rPr lang="fr-FR" sz="1000" i="1" kern="1300" dirty="0">
                          <a:solidFill>
                            <a:srgbClr val="E05329"/>
                          </a:solidFill>
                          <a:effectLst/>
                          <a:latin typeface="Roboto" panose="02000000000000000000" pitchFamily="2" charset="0"/>
                          <a:ea typeface="+mn-ea"/>
                          <a:cs typeface="+mn-cs"/>
                        </a:rPr>
                        <a:t>de sa tendresse</a:t>
                      </a:r>
                    </a:p>
                    <a:p>
                      <a:pPr marL="0" indent="0">
                        <a:buNone/>
                      </a:pPr>
                      <a:r>
                        <a:rPr lang="fr-FR" sz="1000" b="0" i="0" kern="1300" baseline="0" dirty="0">
                          <a:solidFill>
                            <a:schemeClr val="dk1"/>
                          </a:solidFill>
                          <a:effectLst/>
                          <a:latin typeface="Roboto Medium" panose="02000000000000000000" pitchFamily="2" charset="0"/>
                          <a:ea typeface="+mn-ea"/>
                          <a:cs typeface="+mn-cs"/>
                        </a:rPr>
                        <a:t>J’en ai pris un : </a:t>
                      </a:r>
                      <a:r>
                        <a:rPr lang="fr-FR" sz="1000" i="1" kern="1300" dirty="0">
                          <a:solidFill>
                            <a:srgbClr val="E05329"/>
                          </a:solidFill>
                          <a:effectLst/>
                          <a:latin typeface="Roboto" panose="02000000000000000000" pitchFamily="2" charset="0"/>
                          <a:ea typeface="+mn-ea"/>
                          <a:cs typeface="+mn-cs"/>
                        </a:rPr>
                        <a:t>un verre</a:t>
                      </a:r>
                    </a:p>
                    <a:p>
                      <a:pPr marL="0" indent="0">
                        <a:buNone/>
                      </a:pPr>
                      <a:r>
                        <a:rPr lang="fr-FR" sz="1000" b="0" i="0" kern="1300" baseline="0" dirty="0">
                          <a:solidFill>
                            <a:schemeClr val="dk1"/>
                          </a:solidFill>
                          <a:effectLst/>
                          <a:latin typeface="Roboto Medium" panose="02000000000000000000" pitchFamily="2" charset="0"/>
                          <a:ea typeface="+mn-ea"/>
                          <a:cs typeface="+mn-cs"/>
                        </a:rPr>
                        <a:t>Puis j’en ai pris une : </a:t>
                      </a:r>
                      <a:r>
                        <a:rPr lang="fr-FR" sz="1000" i="1" kern="1300" dirty="0">
                          <a:solidFill>
                            <a:srgbClr val="E05329"/>
                          </a:solidFill>
                          <a:effectLst/>
                          <a:latin typeface="Roboto" panose="02000000000000000000" pitchFamily="2" charset="0"/>
                          <a:ea typeface="+mn-ea"/>
                          <a:cs typeface="+mn-cs"/>
                        </a:rPr>
                        <a:t>une cigarette</a:t>
                      </a:r>
                    </a:p>
                    <a:p>
                      <a:pPr marL="0" indent="0">
                        <a:buNone/>
                      </a:pPr>
                      <a:endParaRPr lang="fr-FR" sz="1000" i="1" kern="1300" dirty="0">
                        <a:solidFill>
                          <a:srgbClr val="E05329"/>
                        </a:solidFill>
                        <a:effectLst/>
                        <a:latin typeface="Roboto" panose="02000000000000000000" pitchFamily="2" charset="0"/>
                        <a:ea typeface="+mn-ea"/>
                        <a:cs typeface="+mn-cs"/>
                      </a:endParaRPr>
                    </a:p>
                    <a:p>
                      <a:pPr marL="0" indent="0">
                        <a:buNone/>
                      </a:pPr>
                      <a:r>
                        <a:rPr lang="fr-FR" sz="1000" b="0" i="0" kern="1300" baseline="0" dirty="0">
                          <a:solidFill>
                            <a:schemeClr val="dk1"/>
                          </a:solidFill>
                          <a:effectLst/>
                          <a:latin typeface="Roboto Medium" panose="02000000000000000000" pitchFamily="2" charset="0"/>
                          <a:ea typeface="+mn-ea"/>
                          <a:cs typeface="+mn-cs"/>
                        </a:rPr>
                        <a:t>D. D’après le texte quels sont les deux adjectifs qui décrivent le mieux la femme à la peau bleue ? Justifiez.</a:t>
                      </a:r>
                    </a:p>
                    <a:p>
                      <a:pPr marL="0" indent="0">
                        <a:buNone/>
                      </a:pPr>
                      <a:r>
                        <a:rPr lang="fr-FR" sz="1000" i="1" kern="1300" dirty="0">
                          <a:solidFill>
                            <a:srgbClr val="E05329"/>
                          </a:solidFill>
                          <a:effectLst/>
                          <a:latin typeface="Roboto" panose="02000000000000000000" pitchFamily="2" charset="0"/>
                          <a:ea typeface="+mn-ea"/>
                          <a:cs typeface="+mn-cs"/>
                        </a:rPr>
                        <a:t>Exemple : sensuelle et évanescente</a:t>
                      </a:r>
                    </a:p>
                    <a:p>
                      <a:pPr marL="0" indent="0">
                        <a:buNone/>
                      </a:pPr>
                      <a:r>
                        <a:rPr lang="fr-FR" sz="1000" b="0" i="0" kern="1300" baseline="0" dirty="0">
                          <a:solidFill>
                            <a:schemeClr val="dk1"/>
                          </a:solidFill>
                          <a:effectLst/>
                          <a:latin typeface="Roboto Medium" panose="02000000000000000000" pitchFamily="2" charset="0"/>
                          <a:ea typeface="+mn-ea"/>
                          <a:cs typeface="+mn-cs"/>
                        </a:rPr>
                        <a:t>Quelles couleurs associeriez-vous aux autres types de femmes ?</a:t>
                      </a:r>
                      <a:endParaRPr lang="fr-FR" sz="1000" b="0" kern="1300" baseline="0" dirty="0">
                        <a:solidFill>
                          <a:schemeClr val="dk1"/>
                        </a:solidFill>
                        <a:effectLst/>
                        <a:latin typeface="Roboto Medium" panose="02000000000000000000" pitchFamily="2" charset="0"/>
                        <a:ea typeface="+mn-ea"/>
                        <a:cs typeface="+mn-cs"/>
                      </a:endParaRPr>
                    </a:p>
                    <a:p>
                      <a:r>
                        <a:rPr lang="fr-FR" sz="1000" i="1" kern="1300" dirty="0">
                          <a:solidFill>
                            <a:srgbClr val="E05329"/>
                          </a:solidFill>
                          <a:effectLst/>
                          <a:latin typeface="Roboto" panose="02000000000000000000" pitchFamily="2" charset="0"/>
                          <a:ea typeface="+mn-ea"/>
                          <a:cs typeface="+mn-cs"/>
                        </a:rPr>
                        <a:t>Réponse libre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8" name="ZoneTexte 7">
            <a:extLst>
              <a:ext uri="{FF2B5EF4-FFF2-40B4-BE49-F238E27FC236}">
                <a16:creationId xmlns:a16="http://schemas.microsoft.com/office/drawing/2014/main" id="{E54B9175-5B8B-2447-A058-72E7CE37C8DE}"/>
              </a:ext>
            </a:extLst>
          </p:cNvPr>
          <p:cNvSpPr txBox="1"/>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AMOUR</a:t>
            </a:r>
          </a:p>
        </p:txBody>
      </p:sp>
      <p:sp>
        <p:nvSpPr>
          <p:cNvPr id="14" name="ZoneTexte 13">
            <a:extLst>
              <a:ext uri="{FF2B5EF4-FFF2-40B4-BE49-F238E27FC236}">
                <a16:creationId xmlns:a16="http://schemas.microsoft.com/office/drawing/2014/main" id="{A70EBEEF-0323-4907-8F89-323C3CAADD04}"/>
              </a:ext>
            </a:extLst>
          </p:cNvPr>
          <p:cNvSpPr txBox="1"/>
          <p:nvPr/>
        </p:nvSpPr>
        <p:spPr>
          <a:xfrm>
            <a:off x="3954097" y="702287"/>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Public : Adultes</a:t>
            </a:r>
            <a:endParaRPr lang="fr-FR" sz="1200" dirty="0">
              <a:latin typeface="Roboto" panose="02000000000000000000" pitchFamily="2" charset="0"/>
              <a:ea typeface="Roboto" panose="02000000000000000000" pitchFamily="2" charset="0"/>
            </a:endParaRPr>
          </a:p>
        </p:txBody>
      </p:sp>
      <p:pic>
        <p:nvPicPr>
          <p:cNvPr id="2" name="Image 1">
            <a:extLst>
              <a:ext uri="{FF2B5EF4-FFF2-40B4-BE49-F238E27FC236}">
                <a16:creationId xmlns:a16="http://schemas.microsoft.com/office/drawing/2014/main" id="{0AC25720-3E03-46A4-BC3E-288417E7DB67}"/>
              </a:ext>
            </a:extLst>
          </p:cNvPr>
          <p:cNvPicPr>
            <a:picLocks noChangeAspect="1"/>
          </p:cNvPicPr>
          <p:nvPr/>
        </p:nvPicPr>
        <p:blipFill>
          <a:blip r:embed="rId4"/>
          <a:stretch>
            <a:fillRect/>
          </a:stretch>
        </p:blipFill>
        <p:spPr>
          <a:xfrm>
            <a:off x="-2121" y="10105890"/>
            <a:ext cx="7559675" cy="585923"/>
          </a:xfrm>
          <a:prstGeom prst="rect">
            <a:avLst/>
          </a:prstGeom>
        </p:spPr>
      </p:pic>
      <p:pic>
        <p:nvPicPr>
          <p:cNvPr id="4" name="Image 3">
            <a:extLst>
              <a:ext uri="{FF2B5EF4-FFF2-40B4-BE49-F238E27FC236}">
                <a16:creationId xmlns:a16="http://schemas.microsoft.com/office/drawing/2014/main" id="{67AB19DA-9659-F0F3-4A90-7064F6F8638D}"/>
              </a:ext>
            </a:extLst>
          </p:cNvPr>
          <p:cNvPicPr>
            <a:picLocks noChangeAspect="1"/>
          </p:cNvPicPr>
          <p:nvPr/>
        </p:nvPicPr>
        <p:blipFill>
          <a:blip r:embed="rId5"/>
          <a:stretch>
            <a:fillRect/>
          </a:stretch>
        </p:blipFill>
        <p:spPr>
          <a:xfrm>
            <a:off x="-8258" y="10101610"/>
            <a:ext cx="7559675" cy="585923"/>
          </a:xfrm>
          <a:prstGeom prst="rect">
            <a:avLst/>
          </a:prstGeom>
        </p:spPr>
      </p:pic>
    </p:spTree>
    <p:custDataLst>
      <p:tags r:id="rId1"/>
    </p:custDataLst>
    <p:extLst>
      <p:ext uri="{BB962C8B-B14F-4D97-AF65-F5344CB8AC3E}">
        <p14:creationId xmlns:p14="http://schemas.microsoft.com/office/powerpoint/2010/main" val="36540160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2238</TotalTime>
  <Words>1848</Words>
  <Application>Microsoft Office PowerPoint</Application>
  <PresentationFormat>Personnalisé</PresentationFormat>
  <Paragraphs>238</Paragraphs>
  <Slides>5</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vt:i4>
      </vt:variant>
    </vt:vector>
  </HeadingPairs>
  <TitlesOfParts>
    <vt:vector size="14" baseType="lpstr">
      <vt:lpstr>Arial</vt:lpstr>
      <vt:lpstr>Calibri</vt:lpstr>
      <vt:lpstr>Calibri Light</vt:lpstr>
      <vt:lpstr>Proto Grotesk</vt:lpstr>
      <vt:lpstr>Roboto</vt:lpstr>
      <vt:lpstr>Roboto Light</vt:lpstr>
      <vt:lpstr>Roboto Medium</vt:lpstr>
      <vt:lpstr>Wingdings</vt:lpstr>
      <vt:lpstr>Thème Office</vt:lpstr>
      <vt:lpstr>La femme à la peau bleue</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BREZES</dc:creator>
  <cp:lastModifiedBy>Rose Eme</cp:lastModifiedBy>
  <cp:revision>118</cp:revision>
  <cp:lastPrinted>2024-10-18T13:46:17Z</cp:lastPrinted>
  <dcterms:created xsi:type="dcterms:W3CDTF">2022-03-24T14:32:05Z</dcterms:created>
  <dcterms:modified xsi:type="dcterms:W3CDTF">2025-02-19T13:07:09Z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8F9B074F-E8AD-446B-826B-4B0C47B06875</vt:lpwstr>
  </property>
  <property fmtid="{D5CDD505-2E9C-101B-9397-08002B2CF9AE}" pid="3" name="ArticulatePath">
    <vt:lpwstr>C1-AOC_VendrediSurMer-La_Femme_à_la_Peau_Bleue</vt:lpwstr>
  </property>
</Properties>
</file>